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60"/>
  </p:notesMasterIdLst>
  <p:sldIdLst>
    <p:sldId id="256" r:id="rId2"/>
    <p:sldId id="325" r:id="rId3"/>
    <p:sldId id="284" r:id="rId4"/>
    <p:sldId id="283" r:id="rId5"/>
    <p:sldId id="282" r:id="rId6"/>
    <p:sldId id="280" r:id="rId7"/>
    <p:sldId id="286" r:id="rId8"/>
    <p:sldId id="636" r:id="rId9"/>
    <p:sldId id="278" r:id="rId10"/>
    <p:sldId id="621" r:id="rId11"/>
    <p:sldId id="645" r:id="rId12"/>
    <p:sldId id="277" r:id="rId13"/>
    <p:sldId id="276" r:id="rId14"/>
    <p:sldId id="275" r:id="rId15"/>
    <p:sldId id="299" r:id="rId16"/>
    <p:sldId id="304" r:id="rId17"/>
    <p:sldId id="292" r:id="rId18"/>
    <p:sldId id="273" r:id="rId19"/>
    <p:sldId id="272" r:id="rId20"/>
    <p:sldId id="320" r:id="rId21"/>
    <p:sldId id="315" r:id="rId22"/>
    <p:sldId id="622" r:id="rId23"/>
    <p:sldId id="316" r:id="rId24"/>
    <p:sldId id="287" r:id="rId25"/>
    <p:sldId id="317" r:id="rId26"/>
    <p:sldId id="270" r:id="rId27"/>
    <p:sldId id="637" r:id="rId28"/>
    <p:sldId id="638" r:id="rId29"/>
    <p:sldId id="322" r:id="rId30"/>
    <p:sldId id="269" r:id="rId31"/>
    <p:sldId id="267" r:id="rId32"/>
    <p:sldId id="297" r:id="rId33"/>
    <p:sldId id="265" r:id="rId34"/>
    <p:sldId id="630" r:id="rId35"/>
    <p:sldId id="635" r:id="rId36"/>
    <p:sldId id="634" r:id="rId37"/>
    <p:sldId id="625" r:id="rId38"/>
    <p:sldId id="300" r:id="rId39"/>
    <p:sldId id="301" r:id="rId40"/>
    <p:sldId id="302" r:id="rId41"/>
    <p:sldId id="623" r:id="rId42"/>
    <p:sldId id="628" r:id="rId43"/>
    <p:sldId id="626" r:id="rId44"/>
    <p:sldId id="633" r:id="rId45"/>
    <p:sldId id="631" r:id="rId46"/>
    <p:sldId id="632" r:id="rId47"/>
    <p:sldId id="640" r:id="rId48"/>
    <p:sldId id="624" r:id="rId49"/>
    <p:sldId id="639" r:id="rId50"/>
    <p:sldId id="641" r:id="rId51"/>
    <p:sldId id="643" r:id="rId52"/>
    <p:sldId id="627" r:id="rId53"/>
    <p:sldId id="310" r:id="rId54"/>
    <p:sldId id="257" r:id="rId55"/>
    <p:sldId id="259" r:id="rId56"/>
    <p:sldId id="642" r:id="rId57"/>
    <p:sldId id="644" r:id="rId58"/>
    <p:sldId id="29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2592" y="-1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82C11-26D4-47DC-AEFC-7C69FC6E3CE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4A4AE2B-3176-4F8C-99B6-08D0129EA177}">
      <dgm:prSet/>
      <dgm:spPr/>
      <dgm:t>
        <a:bodyPr/>
        <a:lstStyle/>
        <a:p>
          <a:pPr rtl="0"/>
          <a:r>
            <a:rPr lang="fr-ML" dirty="0"/>
            <a:t>Tri des traumatisés crâniens</a:t>
          </a:r>
        </a:p>
      </dgm:t>
    </dgm:pt>
    <dgm:pt modelId="{E59EA913-6473-4365-9480-CB30C5EBBD45}" type="parTrans" cxnId="{5E3055DE-5578-481C-A715-E9501409CFBA}">
      <dgm:prSet/>
      <dgm:spPr/>
      <dgm:t>
        <a:bodyPr/>
        <a:lstStyle/>
        <a:p>
          <a:endParaRPr lang="fr-FR"/>
        </a:p>
      </dgm:t>
    </dgm:pt>
    <dgm:pt modelId="{095152D2-0200-447A-B9DC-4E2F2C85F63A}" type="sibTrans" cxnId="{5E3055DE-5578-481C-A715-E9501409CFBA}">
      <dgm:prSet/>
      <dgm:spPr/>
      <dgm:t>
        <a:bodyPr/>
        <a:lstStyle/>
        <a:p>
          <a:endParaRPr lang="fr-FR"/>
        </a:p>
      </dgm:t>
    </dgm:pt>
    <dgm:pt modelId="{9DBB6D3B-3ABF-42B4-9F09-3BF3FC598213}" type="pres">
      <dgm:prSet presAssocID="{51D82C11-26D4-47DC-AEFC-7C69FC6E3CE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D9E2DDF4-8163-40A6-A095-3B4D1CFE9D6B}" type="pres">
      <dgm:prSet presAssocID="{51D82C11-26D4-47DC-AEFC-7C69FC6E3CEE}" presName="pyramid" presStyleLbl="node1" presStyleIdx="0" presStyleCnt="1" custScaleX="99335" custLinFactNeighborX="30593" custLinFactNeighborY="9514"/>
      <dgm:spPr/>
    </dgm:pt>
    <dgm:pt modelId="{39163903-A627-4192-8889-D1A36C8958F4}" type="pres">
      <dgm:prSet presAssocID="{51D82C11-26D4-47DC-AEFC-7C69FC6E3CEE}" presName="theList" presStyleCnt="0"/>
      <dgm:spPr/>
    </dgm:pt>
    <dgm:pt modelId="{90F1F0FF-BE41-4B7B-8FCB-82D63A05CFE8}" type="pres">
      <dgm:prSet presAssocID="{54A4AE2B-3176-4F8C-99B6-08D0129EA177}" presName="aNode" presStyleLbl="fgAcc1" presStyleIdx="0" presStyleCnt="1" custScaleY="24922" custLinFactY="-31288" custLinFactNeighborX="-77309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161EAC-5626-452E-ACF7-CF786233211F}" type="pres">
      <dgm:prSet presAssocID="{54A4AE2B-3176-4F8C-99B6-08D0129EA177}" presName="aSpace" presStyleCnt="0"/>
      <dgm:spPr/>
    </dgm:pt>
  </dgm:ptLst>
  <dgm:cxnLst>
    <dgm:cxn modelId="{76A2D0CB-A02C-4879-ABF7-200451B958E1}" type="presOf" srcId="{54A4AE2B-3176-4F8C-99B6-08D0129EA177}" destId="{90F1F0FF-BE41-4B7B-8FCB-82D63A05CFE8}" srcOrd="0" destOrd="0" presId="urn:microsoft.com/office/officeart/2005/8/layout/pyramid2"/>
    <dgm:cxn modelId="{5E3055DE-5578-481C-A715-E9501409CFBA}" srcId="{51D82C11-26D4-47DC-AEFC-7C69FC6E3CEE}" destId="{54A4AE2B-3176-4F8C-99B6-08D0129EA177}" srcOrd="0" destOrd="0" parTransId="{E59EA913-6473-4365-9480-CB30C5EBBD45}" sibTransId="{095152D2-0200-447A-B9DC-4E2F2C85F63A}"/>
    <dgm:cxn modelId="{B06ED579-4CCC-4473-9A5E-011C7643E2FC}" type="presOf" srcId="{51D82C11-26D4-47DC-AEFC-7C69FC6E3CEE}" destId="{9DBB6D3B-3ABF-42B4-9F09-3BF3FC598213}" srcOrd="0" destOrd="0" presId="urn:microsoft.com/office/officeart/2005/8/layout/pyramid2"/>
    <dgm:cxn modelId="{E6395664-BD6E-4EDC-A25A-AEBD428447CE}" type="presParOf" srcId="{9DBB6D3B-3ABF-42B4-9F09-3BF3FC598213}" destId="{D9E2DDF4-8163-40A6-A095-3B4D1CFE9D6B}" srcOrd="0" destOrd="0" presId="urn:microsoft.com/office/officeart/2005/8/layout/pyramid2"/>
    <dgm:cxn modelId="{331092A7-22D5-4508-A868-5EE1A7AFFEEF}" type="presParOf" srcId="{9DBB6D3B-3ABF-42B4-9F09-3BF3FC598213}" destId="{39163903-A627-4192-8889-D1A36C8958F4}" srcOrd="1" destOrd="0" presId="urn:microsoft.com/office/officeart/2005/8/layout/pyramid2"/>
    <dgm:cxn modelId="{A17DD584-CA47-48BD-A12D-F64040FFBC57}" type="presParOf" srcId="{39163903-A627-4192-8889-D1A36C8958F4}" destId="{90F1F0FF-BE41-4B7B-8FCB-82D63A05CFE8}" srcOrd="0" destOrd="0" presId="urn:microsoft.com/office/officeart/2005/8/layout/pyramid2"/>
    <dgm:cxn modelId="{303D3EA8-F112-4F1B-8CA9-2C2EA3181BD5}" type="presParOf" srcId="{39163903-A627-4192-8889-D1A36C8958F4}" destId="{1A161EAC-5626-452E-ACF7-CF786233211F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2DDF4-8163-40A6-A095-3B4D1CFE9D6B}">
      <dsp:nvSpPr>
        <dsp:cNvPr id="0" name=""/>
        <dsp:cNvSpPr/>
      </dsp:nvSpPr>
      <dsp:spPr>
        <a:xfrm>
          <a:off x="2272005" y="0"/>
          <a:ext cx="4322401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1F0FF-BE41-4B7B-8FCB-82D63A05CFE8}">
      <dsp:nvSpPr>
        <dsp:cNvPr id="0" name=""/>
        <dsp:cNvSpPr/>
      </dsp:nvSpPr>
      <dsp:spPr>
        <a:xfrm>
          <a:off x="915417" y="34"/>
          <a:ext cx="2828369" cy="8675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ML" sz="2200" kern="1200" dirty="0"/>
            <a:t>Tri des traumatisés crâniens</a:t>
          </a:r>
        </a:p>
      </dsp:txBody>
      <dsp:txXfrm>
        <a:off x="957767" y="42384"/>
        <a:ext cx="2743669" cy="782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L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DFC87-DE0A-48B3-959A-F298D18A07E9}" type="datetimeFigureOut">
              <a:rPr lang="fr-ML" smtClean="0"/>
              <a:t>12/01/20</a:t>
            </a:fld>
            <a:endParaRPr lang="fr-ML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L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B6CD7-C8F2-42AB-9EFF-400B6A00CB25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162785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B6CD7-C8F2-42AB-9EFF-400B6A00CB25}" type="slidenum">
              <a:rPr lang="fr-ML" smtClean="0"/>
              <a:t>5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58723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B6CD7-C8F2-42AB-9EFF-400B6A00CB25}" type="slidenum">
              <a:rPr lang="fr-ML" smtClean="0"/>
              <a:t>33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39128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0AFB-C31E-4F17-8986-2960E5EF1176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52660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6326690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01728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145707928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969415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89256713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BCB-BBDC-4DED-839F-40D5CE3B6C9A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424735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70E3-53CA-4FD9-98D6-2A3CBF36642F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414734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1C92-648F-4259-BC8C-B06B75CE8CA9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41793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9360-534B-4E51-A762-075FD485B319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129093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9029-DD1C-4FFE-9D3C-28B606545F6F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23031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BAB91-5EE5-432C-841C-14D1940A943C}" type="datetime1">
              <a:rPr lang="fr-ML" smtClean="0"/>
              <a:t>12/01/20</a:t>
            </a:fld>
            <a:endParaRPr lang="fr-M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17856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2477-8F0C-4BAE-8804-B11C6B8FD9AB}" type="datetime1">
              <a:rPr lang="fr-ML" smtClean="0"/>
              <a:t>12/01/20</a:t>
            </a:fld>
            <a:endParaRPr lang="fr-M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49362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DB2F-D957-4E62-AF7D-6A6E29BE5AEF}" type="datetime1">
              <a:rPr lang="fr-ML" smtClean="0"/>
              <a:t>12/01/20</a:t>
            </a:fld>
            <a:endParaRPr lang="fr-M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89351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8CD0-E9ED-4F1F-9AC8-5768D52848CF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3934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CE4C-50ED-49A2-9172-4990FB30BACB}" type="datetime1">
              <a:rPr lang="fr-ML" smtClean="0"/>
              <a:t>12/01/20</a:t>
            </a:fld>
            <a:endParaRPr lang="fr-M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4514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8714B-2195-4861-9619-7430B276093A}" type="datetime1">
              <a:rPr lang="fr-ML" smtClean="0"/>
              <a:t>12/01/20</a:t>
            </a:fld>
            <a:endParaRPr lang="fr-M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M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AF230D2-F34D-4FF1-8121-A9328DE87F48}" type="slidenum">
              <a:rPr lang="fr-ML" smtClean="0"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7582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1338" y="2181496"/>
            <a:ext cx="10189028" cy="1746477"/>
          </a:xfrm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fr-ML" b="1" dirty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IMAGERIE DES TRAUMATISMES  CRÂNIO-ENCÉPHALIQUES</a:t>
            </a:r>
          </a:p>
        </p:txBody>
      </p:sp>
    </p:spTree>
    <p:extLst>
      <p:ext uri="{BB962C8B-B14F-4D97-AF65-F5344CB8AC3E}">
        <p14:creationId xmlns:p14="http://schemas.microsoft.com/office/powerpoint/2010/main" val="258531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8073" y="897154"/>
            <a:ext cx="7053272" cy="794057"/>
          </a:xfrm>
        </p:spPr>
        <p:txBody>
          <a:bodyPr>
            <a:normAutofit/>
          </a:bodyPr>
          <a:lstStyle/>
          <a:p>
            <a:r>
              <a:rPr lang="fr-FR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5. Rappels physiopathologiques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rot="21600000">
            <a:off x="1631504" y="2215483"/>
            <a:ext cx="8928992" cy="34914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fr-FR" sz="2800" dirty="0">
                <a:latin typeface="Abadi MT Condensed Light"/>
                <a:cs typeface="Abadi MT Condensed Light"/>
              </a:rPr>
              <a:t>Lors de tout traumatisme crânien deux mécanismes physiques et simultanés sont mis en jeu les 50 à 200 millisecondes suivant l’impact:</a:t>
            </a:r>
          </a:p>
          <a:p>
            <a:pPr marL="45720" indent="0">
              <a:buNone/>
            </a:pPr>
            <a:endParaRPr lang="fr-FR" sz="2800" dirty="0">
              <a:latin typeface="Abadi MT Condensed Light"/>
              <a:cs typeface="Abadi MT Condensed Light"/>
            </a:endParaRPr>
          </a:p>
          <a:p>
            <a:pPr>
              <a:buFont typeface="Wingdings" pitchFamily="2" charset="2"/>
              <a:buChar char="Ø"/>
            </a:pPr>
            <a:r>
              <a:rPr lang="fr-FR" sz="2800" dirty="0">
                <a:latin typeface="Abadi MT Condensed Light"/>
                <a:cs typeface="Abadi MT Condensed Light"/>
              </a:rPr>
              <a:t>Effet de contact au niveau de l’impact crânien : contusions directes et indirectes (contrecoup)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>
                <a:latin typeface="Abadi MT Condensed Light"/>
                <a:cs typeface="Abadi MT Condensed Light"/>
              </a:rPr>
              <a:t>Effet d’inertie : accélération/décélération</a:t>
            </a:r>
          </a:p>
        </p:txBody>
      </p:sp>
    </p:spTree>
    <p:extLst>
      <p:ext uri="{BB962C8B-B14F-4D97-AF65-F5344CB8AC3E}">
        <p14:creationId xmlns:p14="http://schemas.microsoft.com/office/powerpoint/2010/main" val="31247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72095"/>
              </p:ext>
            </p:extLst>
          </p:nvPr>
        </p:nvGraphicFramePr>
        <p:xfrm>
          <a:off x="1663701" y="685798"/>
          <a:ext cx="9840912" cy="609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304"/>
                <a:gridCol w="3280304"/>
                <a:gridCol w="3280304"/>
              </a:tblGrid>
              <a:tr h="486474">
                <a:tc gridSpan="3"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MECANISME DES LESIONS TRAUMATIQUES INTRACRANIENS </a:t>
                      </a:r>
                      <a:endParaRPr lang="fr-FR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6474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Lésions élémentaires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Mécanismes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</a:tr>
              <a:tr h="1239509">
                <a:tc>
                  <a:txBody>
                    <a:bodyPr/>
                    <a:lstStyle/>
                    <a:p>
                      <a:r>
                        <a:rPr lang="fr-FR" sz="1400" dirty="0" err="1">
                          <a:effectLst/>
                          <a:latin typeface="Calibri"/>
                        </a:rPr>
                        <a:t>Lésions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extra-axiales primaires </a:t>
                      </a:r>
                      <a:endParaRPr lang="fr-FR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Hématome extra-dural Hématome sous dural Hémorragie sous-arachnoïdienne Hémorragie intraventriculaire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Direct point d’impact</a:t>
                      </a:r>
                      <a:br>
                        <a:rPr lang="fr-FR" sz="1400">
                          <a:effectLst/>
                          <a:latin typeface="Calibri"/>
                        </a:rPr>
                      </a:br>
                      <a:r>
                        <a:rPr lang="fr-FR" sz="1400">
                          <a:effectLst/>
                          <a:latin typeface="Calibri"/>
                        </a:rPr>
                        <a:t>Direct point impact contrecoup Direct et ou indirect</a:t>
                      </a:r>
                      <a:br>
                        <a:rPr lang="fr-FR" sz="1400">
                          <a:effectLst/>
                          <a:latin typeface="Calibri"/>
                        </a:rPr>
                      </a:br>
                      <a:r>
                        <a:rPr lang="fr-FR" sz="1400">
                          <a:effectLst/>
                          <a:latin typeface="Calibri"/>
                        </a:rPr>
                        <a:t>Direct et ou indirect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</a:tr>
              <a:tr h="1519398"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Lésions intra-axiales primaires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Contusions et hématomes de siège corMcal et corMco-sous-corMcal</a:t>
                      </a:r>
                      <a:br>
                        <a:rPr lang="fr-FR" sz="1400">
                          <a:effectLst/>
                          <a:latin typeface="Calibri"/>
                        </a:rPr>
                      </a:br>
                      <a:r>
                        <a:rPr lang="fr-FR" sz="1400">
                          <a:effectLst/>
                          <a:latin typeface="Calibri"/>
                        </a:rPr>
                        <a:t>Contusions noyaux gris centraux</a:t>
                      </a:r>
                      <a:br>
                        <a:rPr lang="fr-FR" sz="1400">
                          <a:effectLst/>
                          <a:latin typeface="Calibri"/>
                        </a:rPr>
                      </a:br>
                      <a:r>
                        <a:rPr lang="fr-FR" sz="1400">
                          <a:effectLst/>
                          <a:latin typeface="Calibri"/>
                        </a:rPr>
                        <a:t>Déchirure axonale de la substance blanche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Direct et ou indirect </a:t>
                      </a:r>
                      <a:endParaRPr lang="fr-FR">
                        <a:effectLst/>
                      </a:endParaRPr>
                    </a:p>
                    <a:p>
                      <a:r>
                        <a:rPr lang="fr-FR" sz="1400">
                          <a:effectLst/>
                          <a:latin typeface="Calibri"/>
                        </a:rPr>
                        <a:t>Indirect indirect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</a:tr>
              <a:tr h="2359066"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Lésions secondaires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  <a:latin typeface="Calibri"/>
                        </a:rPr>
                        <a:t>Œdème cérébral Engagement cérébral </a:t>
                      </a:r>
                      <a:endParaRPr lang="fr-FR">
                        <a:effectLst/>
                      </a:endParaRPr>
                    </a:p>
                    <a:p>
                      <a:r>
                        <a:rPr lang="fr-FR" sz="1400">
                          <a:effectLst/>
                          <a:latin typeface="Calibri"/>
                        </a:rPr>
                        <a:t>Ischémie cérébrale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effectLst/>
                          <a:latin typeface="Calibri"/>
                        </a:rPr>
                        <a:t>Hyperhémie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cérébrale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par perte de l’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autorégulaMon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cérébrale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/>
                      </a:r>
                      <a:br>
                        <a:rPr lang="fr-FR" sz="1400" dirty="0">
                          <a:effectLst/>
                          <a:latin typeface="Calibri"/>
                        </a:rPr>
                      </a:br>
                      <a:r>
                        <a:rPr lang="fr-FR" sz="1400" dirty="0" err="1">
                          <a:effectLst/>
                          <a:latin typeface="Calibri"/>
                        </a:rPr>
                        <a:t>AugmentaMon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du volume d’un ou plusieurs des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comparMments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cérébraux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sus tentoriel ou sous tentoriel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MulMple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: anoxie, engagement, compression par un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oedème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, </a:t>
                      </a:r>
                      <a:r>
                        <a:rPr lang="fr-FR" sz="1400" dirty="0" err="1">
                          <a:effectLst/>
                          <a:latin typeface="Calibri"/>
                        </a:rPr>
                        <a:t>lésion</a:t>
                      </a:r>
                      <a:r>
                        <a:rPr lang="fr-FR" sz="1400" dirty="0">
                          <a:effectLst/>
                          <a:latin typeface="Calibri"/>
                        </a:rPr>
                        <a:t> vasculaire. </a:t>
                      </a:r>
                      <a:endParaRPr lang="fr-FR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11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89008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2227" y="0"/>
            <a:ext cx="9440285" cy="1280890"/>
          </a:xfrm>
        </p:spPr>
        <p:txBody>
          <a:bodyPr>
            <a:normAutofit/>
          </a:bodyPr>
          <a:lstStyle/>
          <a:p>
            <a:r>
              <a:rPr lang="fr-ML" sz="32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/>
            </a:r>
            <a:br>
              <a:rPr lang="fr-ML" sz="32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</a:br>
            <a:r>
              <a:rPr lang="fr-ML" sz="32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6. </a:t>
            </a:r>
            <a:r>
              <a:rPr lang="fr-ML" sz="3200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Rappels cliniques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7760" y="1160184"/>
            <a:ext cx="10581640" cy="383257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latin typeface="Abadi MT Condensed Light"/>
                <a:ea typeface="ＭＳ 明朝"/>
                <a:cs typeface="Abadi MT Condensed Light"/>
              </a:rPr>
              <a:t>l'apparition des signes cliniques est </a:t>
            </a:r>
            <a:r>
              <a:rPr lang="fr-FR" sz="2800" dirty="0" smtClean="0">
                <a:latin typeface="Abadi MT Condensed Light"/>
                <a:ea typeface="ＭＳ 明朝"/>
                <a:cs typeface="Abadi MT Condensed Light"/>
              </a:rPr>
              <a:t>de </a:t>
            </a:r>
            <a:r>
              <a:rPr lang="fr-FR" sz="2800" dirty="0">
                <a:latin typeface="Abadi MT Condensed Light"/>
                <a:ea typeface="ＭＳ 明朝"/>
                <a:cs typeface="Abadi MT Condensed Light"/>
              </a:rPr>
              <a:t>caractère péjoratif car ils traduisent une complication du traumatisme </a:t>
            </a:r>
            <a:r>
              <a:rPr lang="fr-ML" sz="2800" dirty="0" smtClean="0">
                <a:latin typeface="Abadi MT Condensed Light"/>
                <a:cs typeface="Abadi MT Condensed Light"/>
              </a:rPr>
              <a:t>:  </a:t>
            </a:r>
            <a:endParaRPr lang="fr-ML" sz="2800" dirty="0">
              <a:latin typeface="Abadi MT Condensed Light"/>
              <a:cs typeface="Abadi MT Condensed Light"/>
            </a:endParaRPr>
          </a:p>
          <a:p>
            <a:pPr lvl="1">
              <a:lnSpc>
                <a:spcPct val="150000"/>
              </a:lnSpc>
            </a:pPr>
            <a:r>
              <a:rPr lang="fr-FR" sz="2800" dirty="0">
                <a:latin typeface="Abadi MT Condensed Light"/>
                <a:ea typeface="ＭＳ 明朝"/>
                <a:cs typeface="Abadi MT Condensed Light"/>
              </a:rPr>
              <a:t>une mydriase, une diplopie signent le diagnostic d'engagement</a:t>
            </a:r>
            <a:r>
              <a:rPr lang="fr-FR" sz="2800" dirty="0">
                <a:latin typeface="Abadi MT Condensed Light"/>
                <a:cs typeface="Abadi MT Condensed Light"/>
              </a:rPr>
              <a:t> </a:t>
            </a:r>
            <a:endParaRPr lang="fr-FR" sz="2800" dirty="0" smtClean="0">
              <a:latin typeface="Abadi MT Condensed Light"/>
              <a:cs typeface="Abadi MT Condensed Light"/>
            </a:endParaRPr>
          </a:p>
          <a:p>
            <a:pPr lvl="1">
              <a:lnSpc>
                <a:spcPct val="150000"/>
              </a:lnSpc>
            </a:pPr>
            <a:r>
              <a:rPr lang="fr-FR" sz="2800" dirty="0" smtClean="0">
                <a:latin typeface="Abadi MT Condensed Light"/>
                <a:ea typeface="ＭＳ 明朝"/>
                <a:cs typeface="Abadi MT Condensed Light"/>
              </a:rPr>
              <a:t>Les </a:t>
            </a:r>
            <a:r>
              <a:rPr lang="fr-FR" sz="2800" dirty="0">
                <a:latin typeface="Abadi MT Condensed Light"/>
                <a:ea typeface="ＭＳ 明朝"/>
                <a:cs typeface="Abadi MT Condensed Light"/>
              </a:rPr>
              <a:t>troubles de la conscience témoignent d'un dysfonctionnement cérébral diffus</a:t>
            </a:r>
            <a:r>
              <a:rPr lang="fr-FR" sz="2800" dirty="0">
                <a:latin typeface="Abadi MT Condensed Light"/>
                <a:cs typeface="Abadi MT Condensed Light"/>
              </a:rPr>
              <a:t> </a:t>
            </a:r>
            <a:r>
              <a:rPr lang="fr-ML" sz="2800" dirty="0" smtClean="0">
                <a:latin typeface="Abadi MT Condensed Light"/>
                <a:cs typeface="Abadi MT Condensed Light"/>
              </a:rPr>
              <a:t>perte </a:t>
            </a:r>
            <a:r>
              <a:rPr lang="fr-ML" sz="2800" dirty="0">
                <a:latin typeface="Abadi MT Condensed Light"/>
                <a:cs typeface="Abadi MT Condensed Light"/>
              </a:rPr>
              <a:t>de connaissance initiale, </a:t>
            </a:r>
          </a:p>
          <a:p>
            <a:pPr lvl="1">
              <a:lnSpc>
                <a:spcPct val="150000"/>
              </a:lnSpc>
            </a:pPr>
            <a:r>
              <a:rPr lang="fr-FR" sz="2800" dirty="0">
                <a:latin typeface="Abadi MT Condensed Light"/>
                <a:ea typeface="ＭＳ 明朝"/>
                <a:cs typeface="Abadi MT Condensed Light"/>
              </a:rPr>
              <a:t>Les signes de localisation neurologique sont en faveur d'une lésion focale. </a:t>
            </a:r>
            <a:r>
              <a:rPr lang="fr-ML" sz="2800" dirty="0" smtClean="0">
                <a:latin typeface="Abadi MT Condensed Light"/>
                <a:cs typeface="Abadi MT Condensed Light"/>
              </a:rPr>
              <a:t>notion </a:t>
            </a:r>
            <a:r>
              <a:rPr lang="fr-ML" sz="2800" dirty="0">
                <a:latin typeface="Abadi MT Condensed Light"/>
                <a:cs typeface="Abadi MT Condensed Light"/>
              </a:rPr>
              <a:t>d’aggravation clinique;  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12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000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9412" y="154210"/>
            <a:ext cx="9842067" cy="1280890"/>
          </a:xfrm>
        </p:spPr>
        <p:txBody>
          <a:bodyPr/>
          <a:lstStyle/>
          <a:p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6. Rappels cliniques 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7498" y="381000"/>
            <a:ext cx="11534502" cy="20066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r-ML" sz="2800" b="1" dirty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Examen clinique </a:t>
            </a:r>
            <a:r>
              <a:rPr lang="fr-ML" sz="2800" b="1" dirty="0">
                <a:latin typeface="Abadi MT Condensed Light"/>
                <a:cs typeface="Abadi MT Condensed Light"/>
              </a:rPr>
              <a:t>:  </a:t>
            </a:r>
          </a:p>
          <a:p>
            <a:pPr lvl="1">
              <a:lnSpc>
                <a:spcPct val="150000"/>
              </a:lnSpc>
            </a:pPr>
            <a:r>
              <a:rPr lang="fr-ML" sz="28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Examen général </a:t>
            </a:r>
            <a:r>
              <a:rPr lang="fr-ML" sz="2800" b="1" dirty="0">
                <a:latin typeface="Abadi MT Condensed Light"/>
                <a:cs typeface="Abadi MT Condensed Light"/>
              </a:rPr>
              <a:t>: troubles hémodynamiques? </a:t>
            </a:r>
          </a:p>
          <a:p>
            <a:pPr lvl="1">
              <a:lnSpc>
                <a:spcPct val="150000"/>
              </a:lnSpc>
            </a:pPr>
            <a:r>
              <a:rPr lang="fr-FR" sz="2800" b="1" dirty="0">
                <a:latin typeface="Abadi MT Condensed Light"/>
                <a:ea typeface="ＭＳ 明朝"/>
                <a:cs typeface="Abadi MT Condensed Light"/>
              </a:rPr>
              <a:t>Une notion d'intervalle libre avant l'apparition de signes neurologiques ou </a:t>
            </a:r>
            <a:r>
              <a:rPr lang="fr-FR" sz="2800" b="1" dirty="0" err="1">
                <a:latin typeface="Abadi MT Condensed Light"/>
                <a:ea typeface="ＭＳ 明朝"/>
                <a:cs typeface="Abadi MT Condensed Light"/>
              </a:rPr>
              <a:t>neuro-psychiques</a:t>
            </a:r>
            <a:r>
              <a:rPr lang="fr-FR" sz="2800" b="1" dirty="0">
                <a:latin typeface="Abadi MT Condensed Light"/>
                <a:ea typeface="ＭＳ 明朝"/>
                <a:cs typeface="Abadi MT Condensed Light"/>
              </a:rPr>
              <a:t> est évocatrice </a:t>
            </a:r>
            <a:r>
              <a:rPr lang="fr-FR" sz="2800" b="1" dirty="0" smtClean="0">
                <a:latin typeface="Abadi MT Condensed Light"/>
                <a:ea typeface="ＭＳ 明朝"/>
                <a:cs typeface="Abadi MT Condensed Light"/>
              </a:rPr>
              <a:t>d'hématome</a:t>
            </a:r>
            <a:r>
              <a:rPr lang="fr-FR" sz="2800" b="1" dirty="0">
                <a:latin typeface="Abadi MT Condensed Light"/>
                <a:cs typeface="Abadi MT Condensed Light"/>
              </a:rPr>
              <a:t>.</a:t>
            </a:r>
            <a:endParaRPr lang="fr-ML" sz="2800" b="1" dirty="0" smtClean="0">
              <a:latin typeface="Abadi MT Condensed Light"/>
              <a:cs typeface="Abadi MT Condensed Light"/>
            </a:endParaRPr>
          </a:p>
          <a:p>
            <a:pPr lvl="1">
              <a:lnSpc>
                <a:spcPct val="150000"/>
              </a:lnSpc>
            </a:pPr>
            <a:r>
              <a:rPr lang="fr-ML" sz="2800" b="1" dirty="0">
                <a:latin typeface="Abadi MT Condensed Light"/>
                <a:cs typeface="Abadi MT Condensed Light"/>
              </a:rPr>
              <a:t>Etat de conscience Glasgow à évaluer </a:t>
            </a:r>
            <a:r>
              <a:rPr lang="fr-ML" sz="2800" b="1" dirty="0" smtClean="0">
                <a:latin typeface="Abadi MT Condensed Light"/>
                <a:cs typeface="Abadi MT Condensed Light"/>
              </a:rPr>
              <a:t>score de 3 à 15 (plus le score est faible plus le trauma est grave)</a:t>
            </a:r>
          </a:p>
          <a:p>
            <a:pPr lvl="1">
              <a:lnSpc>
                <a:spcPct val="150000"/>
              </a:lnSpc>
            </a:pPr>
            <a:r>
              <a:rPr lang="fr-ML" sz="2800" b="1" dirty="0">
                <a:latin typeface="Abadi MT Condensed Light"/>
                <a:cs typeface="Abadi MT Condensed Light"/>
              </a:rPr>
              <a:t>souvent dans le cadre du </a:t>
            </a:r>
            <a:r>
              <a:rPr lang="fr-ML" sz="2800" b="1" dirty="0">
                <a:solidFill>
                  <a:srgbClr val="FF0000"/>
                </a:solidFill>
                <a:latin typeface="Abadi MT Condensed Light"/>
                <a:cs typeface="Abadi MT Condensed Light"/>
              </a:rPr>
              <a:t>polytraumatisme</a:t>
            </a:r>
            <a:r>
              <a:rPr lang="fr-ML" sz="2800" b="1" dirty="0">
                <a:latin typeface="Abadi MT Condensed Light"/>
                <a:cs typeface="Abadi MT Condensed Light"/>
              </a:rPr>
              <a:t>. </a:t>
            </a:r>
          </a:p>
          <a:p>
            <a:pPr lvl="1">
              <a:lnSpc>
                <a:spcPct val="150000"/>
              </a:lnSpc>
            </a:pPr>
            <a:endParaRPr lang="fr-ML" sz="2800" b="1" dirty="0">
              <a:latin typeface="Abadi MT Condensed Light"/>
              <a:cs typeface="Abadi MT Condensed Light"/>
            </a:endParaRPr>
          </a:p>
          <a:p>
            <a:pPr lvl="1">
              <a:lnSpc>
                <a:spcPct val="150000"/>
              </a:lnSpc>
            </a:pPr>
            <a:endParaRPr lang="fr-ML" sz="2800" b="1" dirty="0"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13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36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2363" y="651007"/>
            <a:ext cx="8911687" cy="1316338"/>
          </a:xfrm>
        </p:spPr>
        <p:txBody>
          <a:bodyPr>
            <a:normAutofit/>
          </a:bodyPr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6.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Rappels cliniques</a:t>
            </a:r>
            <a:endParaRPr lang="fr-ML" u="sng" dirty="0">
              <a:solidFill>
                <a:srgbClr val="00B0F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9645" y="1676400"/>
            <a:ext cx="11586754" cy="5029200"/>
          </a:xfrm>
        </p:spPr>
        <p:txBody>
          <a:bodyPr>
            <a:noAutofit/>
          </a:bodyPr>
          <a:lstStyle/>
          <a:p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Les signes devant faire évoquer un traumatisme crânien</a:t>
            </a:r>
            <a:endParaRPr lang="fr-ML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400050" lvl="1" indent="0"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Inspection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 : 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ecchymose, plaies, perte de substance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Signe de Fuite de liquide cérébrospinal 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: </a:t>
            </a:r>
          </a:p>
          <a:p>
            <a:pPr marL="1257300" lvl="3" indent="0"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Rhinorrhée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 : par fracture de l’étage antérieur : Brèche ostéoméningée</a:t>
            </a:r>
          </a:p>
          <a:p>
            <a:pPr marL="1257300" lvl="3" indent="0"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Otorrhée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 : Fracture de l’os pétreux avec brèche méningée.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Palpation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 : embarrure, disjonction.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ML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14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626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1082" y="718513"/>
            <a:ext cx="8911687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6.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Rappels cliniques</a:t>
            </a:r>
            <a:r>
              <a:rPr lang="fr-ML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 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803644"/>
              </p:ext>
            </p:extLst>
          </p:nvPr>
        </p:nvGraphicFramePr>
        <p:xfrm>
          <a:off x="1071045" y="2374265"/>
          <a:ext cx="68711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15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77126" y="2546465"/>
            <a:ext cx="1249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ML" sz="2800" b="1" dirty="0">
                <a:solidFill>
                  <a:srgbClr val="00B050"/>
                </a:solidFill>
                <a:latin typeface="Abadi MT Condensed Light"/>
                <a:cs typeface="Abadi MT Condensed Light"/>
              </a:rPr>
              <a:t>Leger</a:t>
            </a:r>
            <a:r>
              <a:rPr lang="fr-ML" dirty="0"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48113" y="4288324"/>
            <a:ext cx="153690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ML" sz="2800" b="1" dirty="0">
                <a:solidFill>
                  <a:srgbClr val="FFC000"/>
                </a:solidFill>
                <a:latin typeface="Abadi MT Condensed Light"/>
                <a:cs typeface="Abadi MT Condensed Light"/>
              </a:rPr>
              <a:t>Modéré</a:t>
            </a:r>
            <a:r>
              <a:rPr lang="fr-ML" sz="2400" b="1" dirty="0">
                <a:solidFill>
                  <a:srgbClr val="FFC000"/>
                </a:solidFill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67605" y="6061165"/>
            <a:ext cx="127461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ML" sz="2800" b="1" dirty="0">
                <a:solidFill>
                  <a:srgbClr val="FF0000"/>
                </a:solidFill>
                <a:latin typeface="Abadi MT Condensed Light"/>
                <a:cs typeface="Abadi MT Condensed Light"/>
              </a:rPr>
              <a:t>Grave</a:t>
            </a:r>
            <a:r>
              <a:rPr lang="fr-ML" dirty="0"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3" name="Flèche vers la droite 2"/>
          <p:cNvSpPr/>
          <p:nvPr/>
        </p:nvSpPr>
        <p:spPr>
          <a:xfrm rot="3457257">
            <a:off x="5469816" y="4008684"/>
            <a:ext cx="4743201" cy="3737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badi MT Condensed Light"/>
              <a:cs typeface="Abadi MT Condensed Light"/>
            </a:endParaRPr>
          </a:p>
        </p:txBody>
      </p:sp>
      <p:sp>
        <p:nvSpPr>
          <p:cNvPr id="9" name="ZoneTexte 8"/>
          <p:cNvSpPr txBox="1"/>
          <p:nvPr/>
        </p:nvSpPr>
        <p:spPr>
          <a:xfrm rot="3337881">
            <a:off x="7311222" y="3343836"/>
            <a:ext cx="196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badi MT Condensed Light"/>
                <a:cs typeface="Abadi MT Condensed Light"/>
              </a:rPr>
              <a:t>Score Glasgow</a:t>
            </a:r>
            <a:endParaRPr lang="fr-FR" dirty="0">
              <a:latin typeface="Abadi MT Condensed Light"/>
              <a:cs typeface="Abadi MT Condensed Ligh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86500" y="1752600"/>
            <a:ext cx="39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badi MT Condensed Light"/>
                <a:cs typeface="Abadi MT Condensed Light"/>
              </a:rPr>
              <a:t>15</a:t>
            </a:r>
            <a:endParaRPr lang="fr-FR" b="1" dirty="0">
              <a:latin typeface="Abadi MT Condensed Light"/>
              <a:cs typeface="Abadi MT Condensed Ligh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220200" y="6134100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badi MT Condensed Light"/>
                <a:cs typeface="Abadi MT Condensed Light"/>
              </a:rPr>
              <a:t>3</a:t>
            </a:r>
            <a:endParaRPr lang="fr-FR" b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7130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1418" y="550738"/>
            <a:ext cx="8284697" cy="706964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7.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Attitude pratique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864606"/>
            <a:ext cx="5868389" cy="150848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ML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Groupe 2: </a:t>
            </a:r>
            <a:r>
              <a:rPr lang="fr-ML" sz="2400" dirty="0">
                <a:latin typeface="Abadi MT Condensed Light"/>
                <a:cs typeface="Abadi MT Condensed Light"/>
              </a:rPr>
              <a:t>(TC modéré)</a:t>
            </a:r>
            <a:r>
              <a:rPr lang="fr-FR" sz="2400" dirty="0">
                <a:latin typeface="Abadi MT Condensed Light"/>
                <a:cs typeface="Abadi MT Condensed Light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400" dirty="0">
                <a:latin typeface="Abadi MT Condensed Light"/>
                <a:cs typeface="Abadi MT Condensed Light"/>
              </a:rPr>
              <a:t>Dans les centres disposant de scanners : </a:t>
            </a:r>
            <a:r>
              <a:rPr lang="fr-FR" sz="2400" b="1" dirty="0">
                <a:latin typeface="Abadi MT Condensed Light"/>
                <a:cs typeface="Abadi MT Condensed Light"/>
              </a:rPr>
              <a:t>pas de </a:t>
            </a:r>
            <a:r>
              <a:rPr lang="fr-FR" sz="2400" b="1" dirty="0" err="1">
                <a:latin typeface="Abadi MT Condensed Light"/>
                <a:cs typeface="Abadi MT Condensed Light"/>
              </a:rPr>
              <a:t>Rx</a:t>
            </a:r>
            <a:r>
              <a:rPr lang="fr-FR" sz="2400" dirty="0">
                <a:latin typeface="Abadi MT Condensed Light"/>
                <a:cs typeface="Abadi MT Condensed Light"/>
              </a:rPr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16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6" name="Flèche à trois pointes 5"/>
          <p:cNvSpPr/>
          <p:nvPr/>
        </p:nvSpPr>
        <p:spPr>
          <a:xfrm>
            <a:off x="5734595" y="3861852"/>
            <a:ext cx="2351314" cy="226078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64325" y="1852633"/>
            <a:ext cx="78246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L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Groupe 1 </a:t>
            </a:r>
            <a:r>
              <a:rPr lang="fr-ML" sz="2400" dirty="0">
                <a:latin typeface="Abadi MT Condensed Light"/>
                <a:cs typeface="Abadi MT Condensed Light"/>
              </a:rPr>
              <a:t>(TC mineur)</a:t>
            </a:r>
          </a:p>
          <a:p>
            <a:r>
              <a:rPr lang="fr-FR" sz="2400" b="1" dirty="0">
                <a:latin typeface="Abadi MT Condensed Light"/>
                <a:cs typeface="Abadi MT Condensed Light"/>
              </a:rPr>
              <a:t>Radiographies du crâne inutiles où qu’on soit</a:t>
            </a:r>
            <a:r>
              <a:rPr lang="fr-FR" sz="2400" dirty="0">
                <a:latin typeface="Abadi MT Condensed Light"/>
                <a:cs typeface="Abadi MT Condensed Light"/>
              </a:rPr>
              <a:t>.</a:t>
            </a:r>
          </a:p>
          <a:p>
            <a:r>
              <a:rPr lang="fr-FR" sz="2400" dirty="0">
                <a:latin typeface="Abadi MT Condensed Light"/>
                <a:cs typeface="Abadi MT Condensed Light"/>
              </a:rPr>
              <a:t>Retour à domicile avec instructions écrites de surveillance, remises au patient. </a:t>
            </a:r>
          </a:p>
          <a:p>
            <a:r>
              <a:rPr lang="fr-FR" sz="2400" dirty="0">
                <a:latin typeface="Abadi MT Condensed Light"/>
                <a:cs typeface="Abadi MT Condensed Light"/>
              </a:rPr>
              <a:t>Sinon: hospitalisation brève.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85909" y="4352691"/>
            <a:ext cx="410609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Groupe 3 </a:t>
            </a:r>
            <a:r>
              <a:rPr lang="fr-FR" sz="2400" b="1" dirty="0">
                <a:latin typeface="Abadi MT Condensed Light"/>
                <a:cs typeface="Abadi MT Condensed Light"/>
              </a:rPr>
              <a:t>: </a:t>
            </a:r>
            <a:r>
              <a:rPr lang="fr-FR" sz="2400" dirty="0">
                <a:latin typeface="Abadi MT Condensed Light"/>
                <a:cs typeface="Abadi MT Condensed Light"/>
              </a:rPr>
              <a:t>(TC grave)</a:t>
            </a:r>
            <a:endParaRPr lang="fr-FR" sz="2400" b="1" dirty="0">
              <a:latin typeface="Abadi MT Condensed Light"/>
              <a:cs typeface="Abadi MT Condensed Light"/>
            </a:endParaRPr>
          </a:p>
          <a:p>
            <a:r>
              <a:rPr lang="fr-FR" sz="2400" b="1" dirty="0" err="1">
                <a:latin typeface="Abadi MT Condensed Light"/>
                <a:cs typeface="Abadi MT Condensed Light"/>
              </a:rPr>
              <a:t>Rx</a:t>
            </a:r>
            <a:r>
              <a:rPr lang="fr-FR" sz="2400" b="1" dirty="0">
                <a:latin typeface="Abadi MT Condensed Light"/>
                <a:cs typeface="Abadi MT Condensed Light"/>
              </a:rPr>
              <a:t> inutile</a:t>
            </a:r>
            <a:r>
              <a:rPr lang="fr-FR" sz="2400" dirty="0">
                <a:latin typeface="Abadi MT Condensed Light"/>
                <a:cs typeface="Abadi MT Condensed Light"/>
              </a:rPr>
              <a:t>. </a:t>
            </a:r>
          </a:p>
          <a:p>
            <a:r>
              <a:rPr lang="fr-FR" sz="2400" dirty="0">
                <a:latin typeface="Abadi MT Condensed Light"/>
                <a:cs typeface="Abadi MT Condensed Light"/>
              </a:rPr>
              <a:t>Scanner crânien en urgence et transfert en milieu spécialisé en fonction du résultat. </a:t>
            </a:r>
          </a:p>
        </p:txBody>
      </p:sp>
    </p:spTree>
    <p:extLst>
      <p:ext uri="{BB962C8B-B14F-4D97-AF65-F5344CB8AC3E}">
        <p14:creationId xmlns:p14="http://schemas.microsoft.com/office/powerpoint/2010/main" val="411801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5564" y="522514"/>
            <a:ext cx="9775174" cy="17504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ML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ML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	MOYENS D’IMAGERIE</a:t>
            </a:r>
          </a:p>
          <a:p>
            <a:pPr marL="0" indent="0">
              <a:buNone/>
            </a:pPr>
            <a:endParaRPr lang="fr-ML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17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43489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982" y="512462"/>
            <a:ext cx="9855921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1.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Radiographie standard du </a:t>
            </a:r>
            <a:r>
              <a:rPr lang="fr-ML" b="1" u="sng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crâne</a:t>
            </a:r>
            <a:r>
              <a:rPr lang="fr-ML" b="1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  </a:t>
            </a:r>
            <a:endParaRPr lang="fr-ML" b="1" dirty="0">
              <a:solidFill>
                <a:srgbClr val="00B0F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17963" y="1401899"/>
            <a:ext cx="10327275" cy="405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La radiographie du crâne n’a pas assez d’intérêt </a:t>
            </a:r>
          </a:p>
          <a:p>
            <a:pPr marL="0" indent="0">
              <a:buNone/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mais lorsqu’elle est réalisée (en incidence </a:t>
            </a:r>
            <a:r>
              <a:rPr lang="fr-FR" sz="2800" b="1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F/P, Blondeau</a:t>
            </a: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) peut visualiser</a:t>
            </a:r>
            <a:r>
              <a:rPr lang="fr-ML" sz="2800" dirty="0">
                <a:latin typeface="Abadi MT Condensed Light"/>
                <a:cs typeface="Abadi MT Condensed Light"/>
              </a:rPr>
              <a:t>:</a:t>
            </a:r>
          </a:p>
          <a:p>
            <a:pPr lvl="1"/>
            <a:r>
              <a:rPr lang="fr-ML" sz="2800" dirty="0">
                <a:latin typeface="Abadi MT Condensed Light"/>
                <a:cs typeface="Abadi MT Condensed Light"/>
              </a:rPr>
              <a:t>Fracture (trait et embarrure);</a:t>
            </a:r>
          </a:p>
          <a:p>
            <a:pPr lvl="1"/>
            <a:r>
              <a:rPr lang="fr-ML" sz="2800" dirty="0">
                <a:latin typeface="Abadi MT Condensed Light"/>
                <a:cs typeface="Abadi MT Condensed Light"/>
              </a:rPr>
              <a:t>Éclats métallique en cas de fracture balistique;</a:t>
            </a:r>
          </a:p>
          <a:p>
            <a:pPr lvl="1"/>
            <a:r>
              <a:rPr lang="fr-ML" sz="2800" dirty="0">
                <a:latin typeface="Abadi MT Condensed Light"/>
                <a:cs typeface="Abadi MT Condensed Light"/>
              </a:rPr>
              <a:t>Disjonction des sutures;</a:t>
            </a:r>
          </a:p>
          <a:p>
            <a:pPr lvl="1"/>
            <a:r>
              <a:rPr lang="fr-ML" sz="2800" dirty="0">
                <a:latin typeface="Abadi MT Condensed Light"/>
                <a:cs typeface="Abadi MT Condensed Light"/>
              </a:rPr>
              <a:t>Comblement sinusiens (hémosinus).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ML" sz="36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Limites : </a:t>
            </a:r>
          </a:p>
          <a:p>
            <a:pPr lvl="1"/>
            <a:r>
              <a:rPr lang="fr-ML" sz="2800" dirty="0">
                <a:latin typeface="Abadi MT Condensed Light"/>
                <a:cs typeface="Abadi MT Condensed Light"/>
              </a:rPr>
              <a:t>Pas de visualisation du parenchyme cérébral.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18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762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6344" y="651007"/>
            <a:ext cx="8546130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2.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Scanner (Tomodensitométrie) </a:t>
            </a:r>
            <a:r>
              <a:rPr lang="fr-ML" b="1" u="sng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crânio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-</a:t>
            </a:r>
            <a:r>
              <a:rPr lang="fr-ML" b="1" u="sng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encéphalique</a:t>
            </a:r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: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19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ADE2FE0E-EB62-4E16-B95C-D158F6AD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036763"/>
            <a:ext cx="9637568" cy="377825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badi MT Condensed Light"/>
                <a:cs typeface="Abadi MT Condensed Light"/>
              </a:rPr>
              <a:t>Examen de base réalisé généralement dans le cadre d’un polytraumatisé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Il permet d’établir un bilan complet à condition que le patient soit hémodynamiquement stable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Technique rapide, sensible, évaluation exhaustive</a:t>
            </a:r>
          </a:p>
          <a:p>
            <a:endParaRPr lang="fr-FR" sz="2800" dirty="0">
              <a:latin typeface="Abadi MT Condensed Light"/>
              <a:cs typeface="Abadi MT Condensed Light"/>
            </a:endParaRPr>
          </a:p>
          <a:p>
            <a:r>
              <a:rPr lang="fr-ML" sz="32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Limites: </a:t>
            </a:r>
            <a:r>
              <a:rPr lang="fr-ML" sz="2800" dirty="0">
                <a:latin typeface="Abadi MT Condensed Light"/>
                <a:cs typeface="Abadi MT Condensed Light"/>
              </a:rPr>
              <a:t>Disponibilité ++, Coût et accessibilité.</a:t>
            </a:r>
          </a:p>
          <a:p>
            <a:endParaRPr lang="fr-FR" sz="28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96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8743" y="512462"/>
            <a:ext cx="8911687" cy="1280890"/>
          </a:xfrm>
        </p:spPr>
        <p:txBody>
          <a:bodyPr/>
          <a:lstStyle/>
          <a:p>
            <a:r>
              <a:rPr lang="fr-FR" b="1" u="sng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OBJECTIFS</a:t>
            </a:r>
            <a:r>
              <a:rPr lang="fr-FR" b="1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 :</a:t>
            </a:r>
            <a:endParaRPr lang="fr-FR" b="1" u="sng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7388" y="1905000"/>
            <a:ext cx="11504612" cy="1929863"/>
          </a:xfrm>
        </p:spPr>
        <p:txBody>
          <a:bodyPr>
            <a:noAutofit/>
          </a:bodyPr>
          <a:lstStyle/>
          <a:p>
            <a:r>
              <a:rPr lang="fr-FR" sz="2800" dirty="0">
                <a:latin typeface="Abadi MT Condensed Light"/>
                <a:cs typeface="Abadi MT Condensed Light"/>
              </a:rPr>
              <a:t>Préciser la place de l’imagerie dans la prise en </a:t>
            </a:r>
            <a:r>
              <a:rPr lang="fr-FR" sz="2800" dirty="0" smtClean="0">
                <a:latin typeface="Abadi MT Condensed Light"/>
                <a:cs typeface="Abadi MT Condensed Light"/>
              </a:rPr>
              <a:t>charge du </a:t>
            </a:r>
            <a:r>
              <a:rPr lang="fr-FR" sz="2800" dirty="0">
                <a:latin typeface="Abadi MT Condensed Light"/>
                <a:cs typeface="Abadi MT Condensed Light"/>
              </a:rPr>
              <a:t>traumatisé crânio-</a:t>
            </a:r>
            <a:r>
              <a:rPr lang="fr-FR" sz="2800" dirty="0" smtClean="0">
                <a:latin typeface="Abadi MT Condensed Light"/>
                <a:cs typeface="Abadi MT Condensed Light"/>
              </a:rPr>
              <a:t>encéphalique.</a:t>
            </a:r>
          </a:p>
          <a:p>
            <a:r>
              <a:rPr lang="fr-FR" sz="2800" dirty="0" smtClean="0">
                <a:latin typeface="Abadi MT Condensed Light"/>
                <a:cs typeface="Abadi MT Condensed Light"/>
              </a:rPr>
              <a:t>Citer et décrire les lésions extra-axiales et intra-axiales</a:t>
            </a:r>
          </a:p>
          <a:p>
            <a:r>
              <a:rPr lang="fr-FR" sz="2800" dirty="0" smtClean="0">
                <a:latin typeface="Abadi MT Condensed Light"/>
                <a:cs typeface="Abadi MT Condensed Light"/>
              </a:rPr>
              <a:t>Décrire les complications des traumatismes crânio-encéphaliques.</a:t>
            </a:r>
            <a:endParaRPr lang="fr-FR" sz="2800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959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1819" y="624110"/>
            <a:ext cx="9772794" cy="1280890"/>
          </a:xfrm>
        </p:spPr>
        <p:txBody>
          <a:bodyPr/>
          <a:lstStyle/>
          <a:p>
            <a:r>
              <a:rPr lang="fr-FR" b="1" dirty="0">
                <a:latin typeface="Abadi MT Condensed Light"/>
                <a:cs typeface="Abadi MT Condensed Light"/>
              </a:rPr>
              <a:t>Protocole:</a:t>
            </a:r>
            <a:r>
              <a:rPr lang="fr-ML" b="1" dirty="0">
                <a:latin typeface="Abadi MT Condensed Light"/>
                <a:cs typeface="Abadi MT Condensed Light"/>
              </a:rPr>
              <a:t> tomodensitométrie</a:t>
            </a:r>
            <a:r>
              <a:rPr lang="fr-FR" dirty="0">
                <a:latin typeface="Abadi MT Condensed Light"/>
                <a:cs typeface="Abadi MT Condensed Light"/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8982" y="1540189"/>
            <a:ext cx="10458961" cy="3777622"/>
          </a:xfrm>
        </p:spPr>
        <p:txBody>
          <a:bodyPr>
            <a:noAutofit/>
          </a:bodyPr>
          <a:lstStyle/>
          <a:p>
            <a:r>
              <a:rPr lang="fr-FR" sz="2800" dirty="0">
                <a:latin typeface="Abadi MT Condensed Light"/>
                <a:cs typeface="Abadi MT Condensed Light"/>
              </a:rPr>
              <a:t>Acquisition sans injection en mode hélicoïdal sur le </a:t>
            </a:r>
            <a:r>
              <a:rPr lang="fr-FR" sz="2800" dirty="0" smtClean="0">
                <a:latin typeface="Abadi MT Condensed Light"/>
                <a:cs typeface="Abadi MT Condensed Light"/>
              </a:rPr>
              <a:t>crâne </a:t>
            </a:r>
            <a:r>
              <a:rPr lang="fr-FR" sz="2800" dirty="0">
                <a:latin typeface="Abadi MT Condensed Light"/>
                <a:cs typeface="Abadi MT Condensed Light"/>
              </a:rPr>
              <a:t>avec la charnière cervico-occipitale  ± rachis cervical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Acquisition avec injection à un temps artériel 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Dose de PDC injectée: 120 ml à une concentration de 300 mg/ml 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Débit d’injection 3ml/mn</a:t>
            </a:r>
          </a:p>
          <a:p>
            <a:pPr lvl="1"/>
            <a:r>
              <a:rPr lang="fr-FR" sz="2600" dirty="0">
                <a:latin typeface="Abadi MT Condensed Light"/>
                <a:cs typeface="Abadi MT Condensed Light"/>
              </a:rPr>
              <a:t>Étude en fenêtre médiastinale, parenchymateuse et osseuse </a:t>
            </a:r>
          </a:p>
          <a:p>
            <a:pPr lvl="1"/>
            <a:r>
              <a:rPr lang="fr-FR" sz="2600" dirty="0">
                <a:latin typeface="Abadi MT Condensed Light"/>
                <a:cs typeface="Abadi MT Condensed Light"/>
              </a:rPr>
              <a:t>Intérêt des reconstructions 2D et 3D pour l’étude des structures osseuses </a:t>
            </a:r>
          </a:p>
          <a:p>
            <a:r>
              <a:rPr lang="fr-FR" sz="2800" dirty="0">
                <a:latin typeface="Abadi MT Condensed Light"/>
                <a:cs typeface="Abadi MT Condensed Light"/>
              </a:rPr>
              <a:t>Protocole </a:t>
            </a:r>
            <a:r>
              <a:rPr lang="fr-FR" sz="2800" dirty="0" err="1">
                <a:latin typeface="Abadi MT Condensed Light"/>
                <a:cs typeface="Abadi MT Condensed Light"/>
              </a:rPr>
              <a:t>bodyscanner</a:t>
            </a:r>
            <a:endParaRPr lang="fr-FR" sz="2800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20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653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076" y="1274618"/>
            <a:ext cx="10073842" cy="3777622"/>
          </a:xfrm>
        </p:spPr>
        <p:txBody>
          <a:bodyPr>
            <a:noAutofit/>
          </a:bodyPr>
          <a:lstStyle/>
          <a:p>
            <a:r>
              <a:rPr lang="fr-FR" altLang="fr-FR" sz="3200" b="1" dirty="0">
                <a:latin typeface="Abadi MT Condensed Light"/>
                <a:cs typeface="Abadi MT Condensed Light"/>
              </a:rPr>
              <a:t>indications</a:t>
            </a:r>
            <a:r>
              <a:rPr lang="fr-FR" altLang="fr-FR" sz="2800" b="1" dirty="0">
                <a:latin typeface="Abadi MT Condensed Light"/>
                <a:cs typeface="Abadi MT Condensed Light"/>
              </a:rPr>
              <a:t> :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fr-FR" altLang="fr-FR" sz="2800" dirty="0">
                <a:latin typeface="Abadi MT Condensed Light"/>
                <a:cs typeface="Abadi MT Condensed Light"/>
              </a:rPr>
              <a:t> discordance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radio-clinique entre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(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état clinique alarmant,  le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scanner 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normal) 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:  micro lésions axonales par effet de cisaillement  ? </a:t>
            </a:r>
          </a:p>
          <a:p>
            <a:pPr marL="400050" lvl="1" indent="0">
              <a:buNone/>
            </a:pPr>
            <a:r>
              <a:rPr lang="fr-FR" altLang="fr-FR" sz="2800" dirty="0">
                <a:latin typeface="Abadi MT Condensed Light"/>
                <a:cs typeface="Abadi MT Condensed Light"/>
              </a:rPr>
              <a:t>contusion cérébrale isodense en scanner  ?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fr-FR" altLang="fr-FR" sz="2800" dirty="0">
                <a:latin typeface="Abadi MT Condensed Light"/>
                <a:cs typeface="Abadi MT Condensed Light"/>
              </a:rPr>
              <a:t>difficultés d’ interprétation du scanner :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lésions intra-axiales (lésions noyaux gris centraux)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?  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lésions extra-axiales (hématome </a:t>
            </a:r>
            <a:r>
              <a:rPr lang="fr-FR" altLang="fr-FR" sz="2800" dirty="0" err="1" smtClean="0">
                <a:latin typeface="Abadi MT Condensed Light"/>
                <a:cs typeface="Abadi MT Condensed Light"/>
              </a:rPr>
              <a:t>extra-dural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, sous-dural, hémorragie sous arachnoïdienne)?</a:t>
            </a:r>
            <a:endParaRPr lang="fr-FR" altLang="fr-FR" sz="2800" dirty="0">
              <a:latin typeface="Abadi MT Condensed Light"/>
              <a:cs typeface="Abadi MT Condensed Light"/>
            </a:endParaRP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fr-FR" altLang="fr-FR" sz="2800" dirty="0">
                <a:latin typeface="Abadi MT Condensed Light"/>
                <a:cs typeface="Abadi MT Condensed Light"/>
              </a:rPr>
              <a:t>topographie des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lésions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par rapport au sillon central ? </a:t>
            </a:r>
          </a:p>
          <a:p>
            <a:pPr marL="400050" lvl="1" indent="0">
              <a:buNone/>
            </a:pPr>
            <a:r>
              <a:rPr lang="fr-FR" altLang="fr-FR" sz="2800" dirty="0">
                <a:latin typeface="Abadi MT Condensed Light"/>
                <a:cs typeface="Abadi MT Condensed Light"/>
              </a:rPr>
              <a:t>  diagnostic de fistule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carotido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-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caverneuse</a:t>
            </a:r>
            <a:endParaRPr lang="fr-FR" altLang="fr-FR" sz="2800" dirty="0">
              <a:latin typeface="Abadi MT Condensed Light"/>
              <a:cs typeface="Abadi MT Condensed Light"/>
            </a:endParaRPr>
          </a:p>
          <a:p>
            <a:endParaRPr lang="fr-FR" altLang="fr-FR" sz="2800" dirty="0">
              <a:latin typeface="Abadi MT Condensed Light"/>
              <a:cs typeface="Abadi MT Condensed Light"/>
            </a:endParaRPr>
          </a:p>
          <a:p>
            <a:endParaRPr lang="fr-FR" sz="2800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21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D3FE26E7-1BC1-41B8-A463-3A4D7715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8" y="623888"/>
            <a:ext cx="9897486" cy="1281112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3.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IRM CEREBRALE</a:t>
            </a:r>
          </a:p>
        </p:txBody>
      </p:sp>
    </p:spTree>
    <p:extLst>
      <p:ext uri="{BB962C8B-B14F-4D97-AF65-F5344CB8AC3E}">
        <p14:creationId xmlns:p14="http://schemas.microsoft.com/office/powerpoint/2010/main" val="305282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="" xmlns:a16="http://schemas.microsoft.com/office/drawing/2014/main" id="{037D59DD-C52B-47E7-B77A-0DB9E7CCA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467" y="1905000"/>
            <a:ext cx="8915400" cy="377762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Limites :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pas un examen d’urgence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non visualisation de l’os cortical;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l’accessibilité est limitée. </a:t>
            </a:r>
            <a:endParaRPr lang="fr-FR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endParaRPr lang="fr-ML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FA3F0137-9A43-45B4-A92E-B8681AEB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22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="" xmlns:a16="http://schemas.microsoft.com/office/drawing/2014/main" id="{490649EE-88A4-417C-BD27-E77EF65D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8" y="623888"/>
            <a:ext cx="9897486" cy="1281112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3. IRM CEREBRALE</a:t>
            </a:r>
          </a:p>
        </p:txBody>
      </p:sp>
    </p:spTree>
    <p:extLst>
      <p:ext uri="{BB962C8B-B14F-4D97-AF65-F5344CB8AC3E}">
        <p14:creationId xmlns:p14="http://schemas.microsoft.com/office/powerpoint/2010/main" val="204775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4837" y="624110"/>
            <a:ext cx="9869776" cy="1280890"/>
          </a:xfrm>
        </p:spPr>
        <p:txBody>
          <a:bodyPr/>
          <a:lstStyle/>
          <a:p>
            <a:r>
              <a:rPr lang="fr-FR" altLang="fr-FR" dirty="0">
                <a:latin typeface="Abadi MT Condensed Light"/>
                <a:cs typeface="Abadi MT Condensed Light"/>
              </a:rPr>
              <a:t>Protocoles d’ examen IRM cérébrale  :    </a:t>
            </a:r>
            <a:br>
              <a:rPr lang="fr-FR" altLang="fr-FR" dirty="0">
                <a:latin typeface="Abadi MT Condensed Light"/>
                <a:cs typeface="Abadi MT Condensed Light"/>
              </a:rPr>
            </a:br>
            <a:endParaRPr lang="fr-FR" dirty="0">
              <a:latin typeface="Abadi MT Condensed Light"/>
              <a:cs typeface="Abadi MT Condensed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1585" y="1905000"/>
            <a:ext cx="11270305" cy="3346539"/>
          </a:xfrm>
        </p:spPr>
        <p:txBody>
          <a:bodyPr>
            <a:noAutofit/>
          </a:bodyPr>
          <a:lstStyle/>
          <a:p>
            <a:r>
              <a:rPr lang="fr-FR" altLang="fr-FR" sz="2800" b="1" dirty="0">
                <a:latin typeface="Abadi MT Condensed Light"/>
                <a:cs typeface="Abadi MT Condensed Light"/>
              </a:rPr>
              <a:t>Au minimum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  :  </a:t>
            </a:r>
          </a:p>
          <a:p>
            <a:pPr marL="0" indent="0">
              <a:buNone/>
            </a:pPr>
            <a:r>
              <a:rPr lang="fr-FR" altLang="fr-FR" sz="2800" b="1" dirty="0">
                <a:latin typeface="Abadi MT Condensed Light"/>
                <a:cs typeface="Abadi MT Condensed Light"/>
              </a:rPr>
              <a:t>T1 axial ,  T2 FLAIR axial  ,  T2 * axial  ,  diffusion ,     T2 SE frontal</a:t>
            </a:r>
          </a:p>
          <a:p>
            <a:r>
              <a:rPr lang="fr-FR" altLang="fr-FR" sz="2800" b="1" dirty="0" smtClean="0">
                <a:latin typeface="Abadi MT Condensed Light"/>
                <a:cs typeface="Abadi MT Condensed Light"/>
              </a:rPr>
              <a:t>traumatisme </a:t>
            </a:r>
            <a:r>
              <a:rPr lang="fr-FR" altLang="fr-FR" sz="2800" b="1" dirty="0">
                <a:latin typeface="Abadi MT Condensed Light"/>
                <a:cs typeface="Abadi MT Condensed Light"/>
              </a:rPr>
              <a:t>grave 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:  flux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artériel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en TOF 3D  ... rupture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artérielle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? 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arrêt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circulatoire ? </a:t>
            </a:r>
          </a:p>
          <a:p>
            <a:r>
              <a:rPr lang="fr-FR" altLang="fr-FR" sz="2800" dirty="0">
                <a:latin typeface="Abadi MT Condensed Light"/>
                <a:cs typeface="Abadi MT Condensed Light"/>
              </a:rPr>
              <a:t> </a:t>
            </a:r>
            <a:r>
              <a:rPr lang="fr-FR" altLang="fr-FR" sz="2800" b="1" dirty="0">
                <a:latin typeface="Abadi MT Condensed Light"/>
                <a:cs typeface="Abadi MT Condensed Light"/>
              </a:rPr>
              <a:t>rarement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 :  T1 gadolinium ;  rupture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artérielle intracrânienne 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?  </a:t>
            </a:r>
          </a:p>
          <a:p>
            <a:pPr lvl="1"/>
            <a:r>
              <a:rPr lang="fr-FR" altLang="fr-FR" sz="2800" b="1" dirty="0">
                <a:latin typeface="Abadi MT Condensed Light"/>
                <a:cs typeface="Abadi MT Condensed Light"/>
              </a:rPr>
              <a:t>suspicion de fistule carotido-caverneuse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: </a:t>
            </a:r>
          </a:p>
          <a:p>
            <a:pPr lvl="3"/>
            <a:r>
              <a:rPr lang="fr-FR" altLang="fr-FR" sz="2600" dirty="0">
                <a:latin typeface="Abadi MT Condensed Light"/>
                <a:cs typeface="Abadi MT Condensed Light"/>
              </a:rPr>
              <a:t>T1 </a:t>
            </a:r>
            <a:r>
              <a:rPr lang="fr-FR" altLang="fr-FR" sz="2600" dirty="0" smtClean="0">
                <a:latin typeface="Abadi MT Condensed Light"/>
                <a:cs typeface="Abadi MT Condensed Light"/>
              </a:rPr>
              <a:t>gadolinium MPR </a:t>
            </a:r>
            <a:r>
              <a:rPr lang="fr-FR" altLang="fr-FR" sz="2600" dirty="0">
                <a:latin typeface="Abadi MT Condensed Light"/>
                <a:cs typeface="Abadi MT Condensed Light"/>
              </a:rPr>
              <a:t>, </a:t>
            </a:r>
          </a:p>
          <a:p>
            <a:pPr lvl="3"/>
            <a:r>
              <a:rPr lang="fr-FR" altLang="fr-FR" sz="2600" dirty="0">
                <a:latin typeface="Abadi MT Condensed Light"/>
                <a:cs typeface="Abadi MT Condensed Light"/>
              </a:rPr>
              <a:t>imagerie de flux </a:t>
            </a:r>
            <a:r>
              <a:rPr lang="fr-FR" altLang="fr-FR" sz="2600" dirty="0" smtClean="0">
                <a:latin typeface="Abadi MT Condensed Light"/>
                <a:cs typeface="Abadi MT Condensed Light"/>
              </a:rPr>
              <a:t>artériel </a:t>
            </a:r>
            <a:r>
              <a:rPr lang="fr-FR" altLang="fr-FR" sz="2600" dirty="0">
                <a:latin typeface="Abadi MT Condensed Light"/>
                <a:cs typeface="Abadi MT Condensed Light"/>
              </a:rPr>
              <a:t>TOF 3 D , </a:t>
            </a:r>
          </a:p>
          <a:p>
            <a:pPr lvl="3"/>
            <a:endParaRPr lang="fr-FR" altLang="fr-FR" sz="2800" dirty="0">
              <a:latin typeface="Abadi MT Condensed Light"/>
              <a:cs typeface="Abadi MT Condensed Light"/>
            </a:endParaRPr>
          </a:p>
          <a:p>
            <a:pPr marL="914400" lvl="2" indent="0">
              <a:buNone/>
            </a:pPr>
            <a:r>
              <a:rPr lang="fr-FR" altLang="fr-FR" sz="2800" dirty="0">
                <a:latin typeface="Abadi MT Condensed Light"/>
                <a:cs typeface="Abadi MT Condensed Light"/>
              </a:rPr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23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7161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7237" y="624110"/>
            <a:ext cx="9717376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4.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Echographie </a:t>
            </a:r>
            <a:r>
              <a:rPr lang="fr-ML" b="1" u="sng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transfontanelle (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ETF</a:t>
            </a:r>
            <a:r>
              <a:rPr lang="fr-ML" b="1" u="sng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) et Transpariétales</a:t>
            </a:r>
            <a:endParaRPr lang="fr-ML" b="1" u="sng" dirty="0">
              <a:solidFill>
                <a:srgbClr val="00B0F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8786" y="1857833"/>
            <a:ext cx="11104050" cy="4376057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Avantages</a:t>
            </a: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 : 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Visualisation des:</a:t>
            </a:r>
          </a:p>
          <a:p>
            <a:pPr marL="400050" lvl="1" indent="0">
              <a:lnSpc>
                <a:spcPct val="150000"/>
              </a:lnSpc>
              <a:spcBef>
                <a:spcPct val="20000"/>
              </a:spcBef>
              <a:buNone/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-Hématomes; </a:t>
            </a:r>
          </a:p>
          <a:p>
            <a:pPr marL="400050" lvl="1" indent="0">
              <a:lnSpc>
                <a:spcPct val="150000"/>
              </a:lnSpc>
              <a:spcBef>
                <a:spcPct val="20000"/>
              </a:spcBef>
              <a:buNone/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-contusions : sous cutanés, cérébrales.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Non irradiante.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2800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Limites </a:t>
            </a:r>
            <a:r>
              <a:rPr lang="fr-FR" sz="2800" dirty="0">
                <a:solidFill>
                  <a:prstClr val="black"/>
                </a:solidFill>
                <a:latin typeface="Abadi MT Condensed Light"/>
                <a:cs typeface="Abadi MT Condensed Light"/>
              </a:rPr>
              <a:t>: mauvaise visualisation de l’os, opérateur dépendant.</a:t>
            </a:r>
          </a:p>
          <a:p>
            <a:endParaRPr lang="fr-ML" sz="2800" dirty="0"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230D2-F34D-4FF1-8121-A9328DE87F48}" type="slidenum">
              <a:rPr kumimoji="0" lang="fr-ML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badi MT Condensed Light"/>
                <a:ea typeface="+mn-ea"/>
                <a:cs typeface="Abadi MT Condensed 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ML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badi MT Condensed Light"/>
              <a:ea typeface="+mn-ea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129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3194" y="512462"/>
            <a:ext cx="9343303" cy="12808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fr-FR" altLang="fr-FR" b="1" dirty="0">
                <a:solidFill>
                  <a:srgbClr val="00B0F0"/>
                </a:solidFill>
                <a:latin typeface="Abadi MT Condensed Light"/>
                <a:ea typeface="+mn-ea"/>
                <a:cs typeface="Abadi MT Condensed Light"/>
              </a:rPr>
              <a:t>5. </a:t>
            </a:r>
            <a:r>
              <a:rPr lang="fr-FR" altLang="fr-FR" b="1" u="sng" dirty="0">
                <a:solidFill>
                  <a:srgbClr val="00B0F0"/>
                </a:solidFill>
                <a:latin typeface="Abadi MT Condensed Light"/>
                <a:ea typeface="+mn-ea"/>
                <a:cs typeface="Abadi MT Condensed Light"/>
              </a:rPr>
              <a:t>Angiographie cérébrale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3194" y="1700011"/>
            <a:ext cx="9611418" cy="4211211"/>
          </a:xfrm>
        </p:spPr>
        <p:txBody>
          <a:bodyPr>
            <a:noAutofit/>
          </a:bodyPr>
          <a:lstStyle/>
          <a:p>
            <a:r>
              <a:rPr lang="fr-FR" altLang="fr-FR" sz="2800" dirty="0">
                <a:latin typeface="Abadi MT Condensed Light"/>
                <a:cs typeface="Abadi MT Condensed Light"/>
              </a:rPr>
              <a:t>Intérêt de l’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angiographie est surtout thérapeutique. </a:t>
            </a:r>
            <a:endParaRPr lang="fr-FR" altLang="fr-FR" sz="2800" dirty="0">
              <a:latin typeface="Abadi MT Condensed Light"/>
              <a:cs typeface="Abadi MT Condensed Light"/>
            </a:endParaRPr>
          </a:p>
          <a:p>
            <a:endParaRPr lang="fr-FR" altLang="fr-FR" sz="2800" dirty="0">
              <a:latin typeface="Abadi MT Condensed Light"/>
              <a:cs typeface="Abadi MT Condensed Light"/>
            </a:endParaRPr>
          </a:p>
          <a:p>
            <a:r>
              <a:rPr lang="fr-FR" altLang="fr-FR" sz="2800" b="1" dirty="0">
                <a:latin typeface="Abadi MT Condensed Light"/>
                <a:cs typeface="Abadi MT Condensed Light"/>
              </a:rPr>
              <a:t>diagnostic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</a:t>
            </a:r>
          </a:p>
          <a:p>
            <a:pPr lvl="1"/>
            <a:r>
              <a:rPr lang="fr-FR" altLang="fr-FR" sz="2800" dirty="0">
                <a:latin typeface="Abadi MT Condensed Light"/>
                <a:cs typeface="Abadi MT Condensed Light"/>
              </a:rPr>
              <a:t>Mort cérébrale en complément des EEG.  </a:t>
            </a:r>
          </a:p>
          <a:p>
            <a:pPr lvl="1"/>
            <a:r>
              <a:rPr lang="fr-FR" altLang="fr-FR" sz="2800" dirty="0">
                <a:latin typeface="Abadi MT Condensed Light"/>
                <a:cs typeface="Abadi MT Condensed Light"/>
              </a:rPr>
              <a:t> Arrêts circulatoires cérébraux : remplacée par l’ </a:t>
            </a:r>
            <a:r>
              <a:rPr lang="fr-FR" altLang="fr-FR" sz="2800" dirty="0" err="1">
                <a:latin typeface="Abadi MT Condensed Light"/>
                <a:cs typeface="Abadi MT Condensed Light"/>
              </a:rPr>
              <a:t>angio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scanner ou l’ </a:t>
            </a:r>
            <a:r>
              <a:rPr lang="fr-FR" altLang="fr-FR" sz="2800" dirty="0" err="1">
                <a:latin typeface="Abadi MT Condensed Light"/>
                <a:cs typeface="Abadi MT Condensed Light"/>
              </a:rPr>
              <a:t>angio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IRM</a:t>
            </a:r>
          </a:p>
          <a:p>
            <a:r>
              <a:rPr lang="fr-FR" altLang="fr-FR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thérapeutique</a:t>
            </a:r>
            <a:r>
              <a:rPr lang="fr-FR" altLang="fr-FR" sz="2800" dirty="0">
                <a:latin typeface="Abadi MT Condensed Light"/>
                <a:cs typeface="Abadi MT Condensed Light"/>
              </a:rPr>
              <a:t> : </a:t>
            </a:r>
          </a:p>
          <a:p>
            <a:pPr lvl="1"/>
            <a:r>
              <a:rPr lang="fr-FR" altLang="fr-FR" sz="2800" dirty="0">
                <a:latin typeface="Abadi MT Condensed Light"/>
                <a:cs typeface="Abadi MT Condensed Light"/>
              </a:rPr>
              <a:t> Embolisation des fistules </a:t>
            </a:r>
            <a:r>
              <a:rPr lang="fr-FR" altLang="fr-FR" sz="2800" dirty="0" smtClean="0">
                <a:latin typeface="Abadi MT Condensed Light"/>
                <a:cs typeface="Abadi MT Condensed Light"/>
              </a:rPr>
              <a:t>carotido-caverneuses</a:t>
            </a:r>
            <a:endParaRPr lang="fr-FR" altLang="fr-FR" sz="2800" dirty="0">
              <a:latin typeface="Abadi MT Condensed Light"/>
              <a:cs typeface="Abadi MT Condensed Light"/>
            </a:endParaRPr>
          </a:p>
          <a:p>
            <a:pPr>
              <a:spcBef>
                <a:spcPct val="50000"/>
              </a:spcBef>
            </a:pPr>
            <a:endParaRPr lang="fr-FR" altLang="fr-FR" sz="2800" dirty="0">
              <a:latin typeface="Abadi MT Condensed Light"/>
              <a:cs typeface="Abadi MT Condensed Light"/>
            </a:endParaRPr>
          </a:p>
          <a:p>
            <a:endParaRPr lang="fr-FR" sz="2800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25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96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98646" y="2452255"/>
            <a:ext cx="9632590" cy="14490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fr-M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	RÉSULTATS DE MOYENS D’IMAGERIE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26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75750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6A2E005-F2E9-43AB-90B2-2530E941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Radiographie standard du </a:t>
            </a:r>
            <a:r>
              <a:rPr lang="fr-ML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crâne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D755E8B-A55F-4FB7-91E5-75A5C446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27</a:t>
            </a:fld>
            <a:endParaRPr lang="fr-ML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B0B1114D-152A-430E-826F-BB6CD5441492}"/>
              </a:ext>
            </a:extLst>
          </p:cNvPr>
          <p:cNvGrpSpPr/>
          <p:nvPr/>
        </p:nvGrpSpPr>
        <p:grpSpPr>
          <a:xfrm>
            <a:off x="1304406" y="1821284"/>
            <a:ext cx="2966080" cy="4248933"/>
            <a:chOff x="1075367" y="2498659"/>
            <a:chExt cx="2710135" cy="3443908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42911611-64DB-409D-867C-DEF0495C9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575" y="2498660"/>
              <a:ext cx="2705927" cy="344390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="" xmlns:a16="http://schemas.microsoft.com/office/drawing/2014/main" id="{4E7F9003-4815-4E91-A55C-525F6998685B}"/>
                </a:ext>
              </a:extLst>
            </p:cNvPr>
            <p:cNvSpPr txBox="1"/>
            <p:nvPr/>
          </p:nvSpPr>
          <p:spPr>
            <a:xfrm>
              <a:off x="1075367" y="2498659"/>
              <a:ext cx="409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L" sz="2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pic>
        <p:nvPicPr>
          <p:cNvPr id="8" name="Espace réservé du contenu 3">
            <a:extLst>
              <a:ext uri="{FF2B5EF4-FFF2-40B4-BE49-F238E27FC236}">
                <a16:creationId xmlns="" xmlns:a16="http://schemas.microsoft.com/office/drawing/2014/main" id="{0C5D43D5-4697-43AA-9FBA-77F14DBF8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0625" y="1821284"/>
            <a:ext cx="2923548" cy="403681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4BAAB285-6DBA-44DB-AD6B-B827A873C6FC}"/>
              </a:ext>
            </a:extLst>
          </p:cNvPr>
          <p:cNvGrpSpPr/>
          <p:nvPr/>
        </p:nvGrpSpPr>
        <p:grpSpPr>
          <a:xfrm>
            <a:off x="7828087" y="1821284"/>
            <a:ext cx="3708050" cy="3510528"/>
            <a:chOff x="222038" y="2290908"/>
            <a:chExt cx="3708050" cy="3510528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AC282751-5FC4-4554-8398-7D8ADED18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038" y="2290908"/>
              <a:ext cx="3708050" cy="351052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="" xmlns:a16="http://schemas.microsoft.com/office/drawing/2014/main" id="{AF59A63D-775C-48D8-A431-6D4FECFDF93C}"/>
                </a:ext>
              </a:extLst>
            </p:cNvPr>
            <p:cNvSpPr txBox="1"/>
            <p:nvPr/>
          </p:nvSpPr>
          <p:spPr>
            <a:xfrm>
              <a:off x="3506789" y="24294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L" sz="2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545BD6B9-BB73-49CC-953C-7B170703B0C8}"/>
              </a:ext>
            </a:extLst>
          </p:cNvPr>
          <p:cNvSpPr txBox="1">
            <a:spLocks/>
          </p:cNvSpPr>
          <p:nvPr/>
        </p:nvSpPr>
        <p:spPr>
          <a:xfrm>
            <a:off x="1406004" y="6155835"/>
            <a:ext cx="3548256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ML" dirty="0">
                <a:latin typeface="Arial" panose="020B0604020202020204" pitchFamily="34" charset="0"/>
                <a:cs typeface="Arial" panose="020B0604020202020204" pitchFamily="34" charset="0"/>
              </a:rPr>
              <a:t>Hématome sous cutané</a:t>
            </a:r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87766E95-6878-4A0C-954E-197D512FC58D}"/>
              </a:ext>
            </a:extLst>
          </p:cNvPr>
          <p:cNvSpPr txBox="1">
            <a:spLocks/>
          </p:cNvSpPr>
          <p:nvPr/>
        </p:nvSpPr>
        <p:spPr>
          <a:xfrm>
            <a:off x="4803913" y="5880408"/>
            <a:ext cx="3239421" cy="70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ML" sz="2000" b="1" dirty="0">
                <a:latin typeface="Arial" panose="020B0604020202020204" pitchFamily="34" charset="0"/>
                <a:cs typeface="Arial" panose="020B0604020202020204" pitchFamily="34" charset="0"/>
              </a:rPr>
              <a:t>Fracture embarrure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="" xmlns:a16="http://schemas.microsoft.com/office/drawing/2014/main" id="{DC83653D-39C8-4C72-8F40-0814258EAB5D}"/>
              </a:ext>
            </a:extLst>
          </p:cNvPr>
          <p:cNvSpPr txBox="1">
            <a:spLocks/>
          </p:cNvSpPr>
          <p:nvPr/>
        </p:nvSpPr>
        <p:spPr>
          <a:xfrm>
            <a:off x="9060621" y="5363253"/>
            <a:ext cx="2594083" cy="70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ML" sz="2400" dirty="0">
                <a:latin typeface="Arial" panose="020B0604020202020204" pitchFamily="34" charset="0"/>
                <a:cs typeface="Arial" panose="020B0604020202020204" pitchFamily="34" charset="0"/>
              </a:rPr>
              <a:t>Disjonction</a:t>
            </a:r>
            <a:r>
              <a:rPr lang="fr-M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98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E9B369D8-BE76-4EBF-8BF1-FAC5A8F0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28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D2FC7F12-22B1-41DB-906B-C4531CC5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344" y="651007"/>
            <a:ext cx="8546130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2. </a:t>
            </a:r>
            <a:r>
              <a:rPr lang="fr-ML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Scanner</a:t>
            </a:r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 (Tomodensitométrie) </a:t>
            </a:r>
            <a:r>
              <a:rPr lang="fr-ML" b="1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crânio</a:t>
            </a:r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-</a:t>
            </a:r>
            <a:r>
              <a:rPr lang="fr-ML" b="1" dirty="0" smtClean="0">
                <a:solidFill>
                  <a:srgbClr val="00B0F0"/>
                </a:solidFill>
                <a:latin typeface="Abadi MT Condensed Light"/>
                <a:cs typeface="Abadi MT Condensed Light"/>
              </a:rPr>
              <a:t>encéphalique</a:t>
            </a:r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9600" y="1277372"/>
            <a:ext cx="73025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.1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LESIONS EXTRA-AXIALES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.1.1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HEMATOME EXTRA-DURAL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.1.2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HEMATOME SOUS DURAL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.1.3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HEMORRAGIE SOUS ARACHNOIDIENNE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.1.4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HEMORRAGIE 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INTRAVENTRICULAIRE</a:t>
            </a:r>
          </a:p>
          <a:p>
            <a:endParaRPr lang="fr-FR" sz="900" baseline="30000" dirty="0">
              <a:latin typeface="Abadi MT Condensed Light"/>
              <a:cs typeface="Abadi MT Condensed Light"/>
            </a:endParaRPr>
          </a:p>
          <a:p>
            <a:r>
              <a:rPr lang="fr-FR" sz="3200" baseline="30000" dirty="0" smtClean="0">
                <a:latin typeface="Abadi MT Condensed Light"/>
                <a:cs typeface="Abadi MT Condensed Light"/>
              </a:rPr>
              <a:t>2.2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LESIONS INTRA-AXIALES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.2.1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CONTUSIONS ET HEMATOMES CEREBRAUX CORTICAUX ET CORTICO-SOUS-CORTICAUX 3.2.3 HEMATOMES DES NOYAUX GRIS CENTRAUX</a:t>
            </a: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.2.3 </a:t>
            </a:r>
            <a:r>
              <a:rPr lang="fr-FR" sz="3200" baseline="30000" dirty="0">
                <a:latin typeface="Abadi MT Condensed Light"/>
                <a:cs typeface="Abadi MT Condensed Light"/>
              </a:rPr>
              <a:t>DECHIRURE AXONALE ET DE LA SUBSTANCE 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BLANCHE</a:t>
            </a:r>
          </a:p>
          <a:p>
            <a:endParaRPr lang="fr-FR" sz="900" baseline="30000" dirty="0">
              <a:latin typeface="Abadi MT Condensed Light"/>
              <a:cs typeface="Abadi MT Condensed Light"/>
            </a:endParaRPr>
          </a:p>
          <a:p>
            <a:r>
              <a:rPr lang="fr-FR" sz="3200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aseline="30000" dirty="0" smtClean="0">
                <a:latin typeface="Abadi MT Condensed Light"/>
                <a:cs typeface="Abadi MT Condensed Light"/>
              </a:rPr>
              <a:t>.3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LESIONS OSSEUSES ET </a:t>
            </a:r>
            <a:r>
              <a:rPr lang="fr-FR" sz="3200" b="1" baseline="30000" dirty="0" smtClean="0">
                <a:latin typeface="Abadi MT Condensed Light"/>
                <a:cs typeface="Abadi MT Condensed Light"/>
              </a:rPr>
              <a:t>CERVICALES</a:t>
            </a:r>
          </a:p>
          <a:p>
            <a:endParaRPr lang="fr-FR" sz="3200" b="1" baseline="30000" dirty="0">
              <a:latin typeface="Abadi MT Condensed Light"/>
              <a:cs typeface="Abadi MT Condensed Light"/>
            </a:endParaRPr>
          </a:p>
          <a:p>
            <a:r>
              <a:rPr lang="fr-FR" sz="3200" b="1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="1" baseline="30000" dirty="0" smtClean="0">
                <a:latin typeface="Abadi MT Condensed Light"/>
                <a:cs typeface="Abadi MT Condensed Light"/>
              </a:rPr>
              <a:t>.4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LESIONS INTRACRANIENNES SECONDAIRES</a:t>
            </a:r>
          </a:p>
          <a:p>
            <a:r>
              <a:rPr lang="fr-FR" sz="3200" b="1" baseline="30000" dirty="0" smtClean="0">
                <a:latin typeface="Abadi MT Condensed Light"/>
                <a:cs typeface="Abadi MT Condensed Light"/>
              </a:rPr>
              <a:t>2.4.1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OEDEME CEREBRAL</a:t>
            </a:r>
          </a:p>
          <a:p>
            <a:r>
              <a:rPr lang="fr-FR" sz="3200" b="1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="1" baseline="30000" dirty="0" smtClean="0">
                <a:latin typeface="Abadi MT Condensed Light"/>
                <a:cs typeface="Abadi MT Condensed Light"/>
              </a:rPr>
              <a:t>.4.2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ENGAGEMENT CEREBRAL</a:t>
            </a:r>
          </a:p>
          <a:p>
            <a:r>
              <a:rPr lang="fr-FR" sz="3200" b="1" baseline="30000" dirty="0">
                <a:latin typeface="Abadi MT Condensed Light"/>
                <a:cs typeface="Abadi MT Condensed Light"/>
              </a:rPr>
              <a:t>2</a:t>
            </a:r>
            <a:r>
              <a:rPr lang="fr-FR" sz="3200" b="1" baseline="30000" dirty="0" smtClean="0">
                <a:latin typeface="Abadi MT Condensed Light"/>
                <a:cs typeface="Abadi MT Condensed Light"/>
              </a:rPr>
              <a:t>.4.3 </a:t>
            </a:r>
            <a:r>
              <a:rPr lang="fr-FR" sz="3200" b="1" baseline="30000" dirty="0">
                <a:latin typeface="Abadi MT Condensed Light"/>
                <a:cs typeface="Abadi MT Condensed Light"/>
              </a:rPr>
              <a:t>ISCHEMIE CEREBRAL</a:t>
            </a:r>
            <a:endParaRPr lang="fr-FR" sz="32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355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8679" y="233823"/>
            <a:ext cx="8911687" cy="1280890"/>
          </a:xfrm>
        </p:spPr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LÉSIONS ÉLÉMENTAIRES </a:t>
            </a:r>
            <a:br>
              <a:rPr lang="fr-FR" dirty="0">
                <a:latin typeface="Abadi MT Condensed Light"/>
                <a:cs typeface="Abadi MT Condensed Light"/>
              </a:rPr>
            </a:br>
            <a:endParaRPr lang="fr-FR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29</a:t>
            </a:fld>
            <a:endParaRPr lang="fr-ML">
              <a:latin typeface="Abadi MT Condensed Light"/>
              <a:cs typeface="Abadi MT Condensed 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7E98688-FAF7-4A2C-9B12-B7D3D6AC7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1198" r="1364" b="20592"/>
          <a:stretch/>
        </p:blipFill>
        <p:spPr>
          <a:xfrm>
            <a:off x="2700102" y="1152907"/>
            <a:ext cx="7910945" cy="36307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3A33817-44BA-4F63-91E8-8CA37B1F832B}"/>
              </a:ext>
            </a:extLst>
          </p:cNvPr>
          <p:cNvSpPr/>
          <p:nvPr/>
        </p:nvSpPr>
        <p:spPr>
          <a:xfrm>
            <a:off x="7085065" y="5100888"/>
            <a:ext cx="364142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Abadi MT Condensed Light"/>
                <a:cs typeface="Abadi MT Condensed Light"/>
              </a:rPr>
              <a:t>     Ischémie</a:t>
            </a:r>
          </a:p>
          <a:p>
            <a:r>
              <a:rPr lang="fr-FR" dirty="0">
                <a:latin typeface="Abadi MT Condensed Light"/>
                <a:cs typeface="Abadi MT Condensed Light"/>
              </a:rPr>
              <a:t>      Fistule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077918D-98D1-4D0D-80D0-2B166DFD4874}"/>
              </a:ext>
            </a:extLst>
          </p:cNvPr>
          <p:cNvSpPr/>
          <p:nvPr/>
        </p:nvSpPr>
        <p:spPr>
          <a:xfrm>
            <a:off x="2700102" y="5062249"/>
            <a:ext cx="3955472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Abadi MT Condensed Light"/>
                <a:cs typeface="Abadi MT Condensed Light"/>
              </a:rPr>
              <a:t>Fractures Embarrures</a:t>
            </a:r>
          </a:p>
          <a:p>
            <a:r>
              <a:rPr lang="fr-FR" dirty="0">
                <a:latin typeface="Abadi MT Condensed Light"/>
                <a:cs typeface="Abadi MT Condensed Light"/>
              </a:rPr>
              <a:t>Méninges</a:t>
            </a:r>
          </a:p>
          <a:p>
            <a:r>
              <a:rPr lang="fr-FR" dirty="0">
                <a:latin typeface="Abadi MT Condensed Light"/>
                <a:cs typeface="Abadi MT Condensed Light"/>
              </a:rPr>
              <a:t>Hématome extra-dural </a:t>
            </a:r>
          </a:p>
          <a:p>
            <a:r>
              <a:rPr lang="fr-FR" dirty="0">
                <a:latin typeface="Abadi MT Condensed Light"/>
                <a:cs typeface="Abadi MT Condensed Light"/>
              </a:rPr>
              <a:t>Hématome sous-dural </a:t>
            </a:r>
          </a:p>
          <a:p>
            <a:r>
              <a:rPr lang="fr-FR" dirty="0">
                <a:latin typeface="Abadi MT Condensed Light"/>
                <a:cs typeface="Abadi MT Condensed Light"/>
              </a:rPr>
              <a:t>Hémorragie </a:t>
            </a:r>
            <a:r>
              <a:rPr lang="fr-FR" dirty="0" err="1">
                <a:latin typeface="Abadi MT Condensed Light"/>
                <a:cs typeface="Abadi MT Condensed Light"/>
              </a:rPr>
              <a:t>sub-arachnoïdienne</a:t>
            </a:r>
            <a:r>
              <a:rPr lang="fr-FR" dirty="0">
                <a:latin typeface="Abadi MT Condensed Light"/>
                <a:cs typeface="Abadi MT Condensed Light"/>
              </a:rPr>
              <a:t> Contusions et Œdème cérébrale</a:t>
            </a:r>
          </a:p>
        </p:txBody>
      </p:sp>
    </p:spTree>
    <p:extLst>
      <p:ext uri="{BB962C8B-B14F-4D97-AF65-F5344CB8AC3E}">
        <p14:creationId xmlns:p14="http://schemas.microsoft.com/office/powerpoint/2010/main" val="123946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L" b="1" u="sng" dirty="0">
                <a:latin typeface="Abadi MT Condensed Light"/>
                <a:cs typeface="Abadi MT Condensed Light"/>
              </a:rPr>
              <a:t>Plan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320800"/>
            <a:ext cx="8915400" cy="459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ML" sz="3600" b="1" dirty="0">
                <a:latin typeface="Abadi MT Condensed Light"/>
                <a:cs typeface="Abadi MT Condensed Light"/>
              </a:rPr>
              <a:t>Introduction </a:t>
            </a:r>
          </a:p>
          <a:p>
            <a:pPr marL="0" indent="0">
              <a:buNone/>
            </a:pPr>
            <a:r>
              <a:rPr lang="fr-ML" sz="3600" b="1" dirty="0" smtClean="0">
                <a:latin typeface="Abadi MT Condensed Light"/>
                <a:cs typeface="Abadi MT Condensed Light"/>
              </a:rPr>
              <a:t>I. Généralités</a:t>
            </a:r>
            <a:endParaRPr lang="fr-ML" sz="3600" b="1" dirty="0">
              <a:latin typeface="Abadi MT Condensed Light"/>
              <a:cs typeface="Abadi MT Condensed Light"/>
            </a:endParaRPr>
          </a:p>
          <a:p>
            <a:pPr marL="0" indent="0">
              <a:buNone/>
            </a:pPr>
            <a:r>
              <a:rPr lang="fr-ML" sz="3600" b="1" dirty="0" smtClean="0">
                <a:latin typeface="Abadi MT Condensed Light"/>
                <a:cs typeface="Abadi MT Condensed Light"/>
              </a:rPr>
              <a:t>II. Moyens d’imagerie</a:t>
            </a:r>
            <a:endParaRPr lang="fr-ML" sz="3600" b="1" dirty="0">
              <a:latin typeface="Abadi MT Condensed Light"/>
              <a:cs typeface="Abadi MT Condensed Light"/>
            </a:endParaRPr>
          </a:p>
          <a:p>
            <a:pPr marL="0" indent="0">
              <a:buNone/>
            </a:pPr>
            <a:r>
              <a:rPr lang="fr-ML" sz="3600" b="1" dirty="0" smtClean="0">
                <a:latin typeface="Abadi MT Condensed Light"/>
                <a:cs typeface="Abadi MT Condensed Light"/>
              </a:rPr>
              <a:t>III. Résultats </a:t>
            </a:r>
            <a:r>
              <a:rPr lang="fr-ML" sz="3600" b="1" dirty="0">
                <a:latin typeface="Abadi MT Condensed Light"/>
                <a:cs typeface="Abadi MT Condensed Light"/>
              </a:rPr>
              <a:t>des </a:t>
            </a:r>
            <a:r>
              <a:rPr lang="fr-ML" sz="3600" b="1" dirty="0" smtClean="0">
                <a:latin typeface="Abadi MT Condensed Light"/>
                <a:cs typeface="Abadi MT Condensed Light"/>
              </a:rPr>
              <a:t>moyens</a:t>
            </a:r>
            <a:endParaRPr lang="fr-ML" sz="3600" b="1" dirty="0">
              <a:latin typeface="Abadi MT Condensed Light"/>
              <a:cs typeface="Abadi MT Condensed Light"/>
            </a:endParaRPr>
          </a:p>
          <a:p>
            <a:pPr marL="0" indent="0">
              <a:buNone/>
            </a:pPr>
            <a:r>
              <a:rPr lang="fr-ML" sz="3600" b="1" dirty="0">
                <a:latin typeface="Abadi MT Condensed Light"/>
                <a:cs typeface="Abadi MT Condensed Light"/>
              </a:rPr>
              <a:t>	Conclusion.  </a:t>
            </a:r>
          </a:p>
          <a:p>
            <a:endParaRPr lang="fr-ML" sz="3600" dirty="0"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3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592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4363" y="624110"/>
            <a:ext cx="9805847" cy="1280890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Hématome sous cutané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30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66695" y="2498660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L" sz="2400" dirty="0">
                <a:solidFill>
                  <a:schemeClr val="bg1"/>
                </a:solidFill>
                <a:latin typeface="Abadi MT Condensed Light"/>
                <a:cs typeface="Abadi MT Condensed Light"/>
              </a:rPr>
              <a:t>A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198591" y="1744303"/>
            <a:ext cx="3863116" cy="4358962"/>
            <a:chOff x="4240063" y="1915251"/>
            <a:chExt cx="3863116" cy="435896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0063" y="1915251"/>
              <a:ext cx="3858908" cy="4358962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7666553" y="2063931"/>
              <a:ext cx="436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L" sz="2400" dirty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A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6516268" y="1717964"/>
            <a:ext cx="3597172" cy="4385301"/>
            <a:chOff x="8254623" y="901337"/>
            <a:chExt cx="3597172" cy="412128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4623" y="901337"/>
              <a:ext cx="3597172" cy="412128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1447947" y="1136468"/>
              <a:ext cx="335398" cy="43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L" sz="2400" dirty="0">
                  <a:solidFill>
                    <a:schemeClr val="bg1"/>
                  </a:solidFill>
                  <a:latin typeface="Abadi MT Condensed Light"/>
                  <a:cs typeface="Abadi MT Condensed Light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57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1641" y="616862"/>
            <a:ext cx="9700280" cy="706964"/>
          </a:xfrm>
        </p:spPr>
        <p:txBody>
          <a:bodyPr/>
          <a:lstStyle/>
          <a:p>
            <a:r>
              <a:rPr lang="fr-ML" b="1" dirty="0">
                <a:latin typeface="Abadi MT Condensed Light"/>
                <a:cs typeface="Abadi MT Condensed Light"/>
              </a:rPr>
              <a:t>Fracture embarrure de la voûte du crâne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31</a:t>
            </a:fld>
            <a:endParaRPr lang="fr-ML">
              <a:latin typeface="Abadi MT Condensed Light"/>
              <a:cs typeface="Abadi MT Condensed Ligh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995" y="2052489"/>
            <a:ext cx="3094066" cy="39400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973" y="2052489"/>
            <a:ext cx="3319798" cy="41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1615" y="624110"/>
            <a:ext cx="6329986" cy="1280890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Disjonction</a:t>
            </a:r>
            <a:r>
              <a:rPr lang="fr-M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809" y="2521740"/>
            <a:ext cx="3504847" cy="3404654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32</a:t>
            </a:fld>
            <a:endParaRPr lang="fr-ML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78" y="2521740"/>
            <a:ext cx="3341379" cy="335114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63394" y="257370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L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04366" y="2660240"/>
            <a:ext cx="40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L" sz="24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644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37501" y="741033"/>
            <a:ext cx="4980900" cy="1280890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Hématome extra dural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3006" y="1969222"/>
            <a:ext cx="3477016" cy="3859879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33</a:t>
            </a:fld>
            <a:endParaRPr lang="fr-ML">
              <a:latin typeface="Abadi MT Condensed Light"/>
              <a:cs typeface="Abadi MT Condensed Ligh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157" y="1946214"/>
            <a:ext cx="3284812" cy="38374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03490" y="5829101"/>
            <a:ext cx="290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L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Extra dural et sous cutané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71338" y="5783683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L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Extra </a:t>
            </a:r>
            <a:r>
              <a:rPr lang="fr-ML" sz="2400" b="1" dirty="0" smtClean="0">
                <a:solidFill>
                  <a:srgbClr val="7030A0"/>
                </a:solidFill>
                <a:latin typeface="Abadi MT Condensed Light"/>
                <a:cs typeface="Abadi MT Condensed Light"/>
              </a:rPr>
              <a:t>dural </a:t>
            </a:r>
            <a:r>
              <a:rPr lang="fr-ML" sz="2400" b="1" dirty="0">
                <a:solidFill>
                  <a:srgbClr val="7030A0"/>
                </a:solidFill>
                <a:latin typeface="Abadi MT Condensed Light"/>
                <a:cs typeface="Abadi MT Condensed Light"/>
              </a:rPr>
              <a:t>isolé</a:t>
            </a:r>
          </a:p>
        </p:txBody>
      </p:sp>
    </p:spTree>
    <p:extLst>
      <p:ext uri="{BB962C8B-B14F-4D97-AF65-F5344CB8AC3E}">
        <p14:creationId xmlns:p14="http://schemas.microsoft.com/office/powerpoint/2010/main" val="213291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A4B27896-B9AE-45B0-8255-23F6FD421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137" t="17601" r="27041" b="40229"/>
          <a:stretch/>
        </p:blipFill>
        <p:spPr>
          <a:xfrm>
            <a:off x="3061539" y="4011282"/>
            <a:ext cx="2251026" cy="245768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92E3DAB-A18A-4869-99E4-BD5CFFA4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34</a:t>
            </a:fld>
            <a:endParaRPr lang="fr-ML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="" xmlns:a16="http://schemas.microsoft.com/office/drawing/2014/main" id="{12268CEC-DE28-4B95-9EA4-54AA41180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5" t="16501" r="51574" b="37662"/>
          <a:stretch/>
        </p:blipFill>
        <p:spPr>
          <a:xfrm>
            <a:off x="659079" y="4011282"/>
            <a:ext cx="2312406" cy="24420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3194053-DA80-4627-8C4E-39E0A376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6" t="23825" r="26591" b="32416"/>
          <a:stretch/>
        </p:blipFill>
        <p:spPr>
          <a:xfrm>
            <a:off x="7218100" y="3954758"/>
            <a:ext cx="4727596" cy="25142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44D5A0C-4017-4D8F-B0F0-9A0DD64BE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82" t="18268" r="28864" b="39792"/>
          <a:stretch/>
        </p:blipFill>
        <p:spPr>
          <a:xfrm>
            <a:off x="280168" y="448053"/>
            <a:ext cx="4447309" cy="2710015"/>
          </a:xfrm>
          <a:prstGeom prst="rect">
            <a:avLst/>
          </a:prstGeom>
        </p:spPr>
      </p:pic>
      <p:sp>
        <p:nvSpPr>
          <p:cNvPr id="11" name="Flèche : bas 10">
            <a:extLst>
              <a:ext uri="{FF2B5EF4-FFF2-40B4-BE49-F238E27FC236}">
                <a16:creationId xmlns="" xmlns:a16="http://schemas.microsoft.com/office/drawing/2014/main" id="{D46C1EEF-59F6-4F07-87B3-2957273C8656}"/>
              </a:ext>
            </a:extLst>
          </p:cNvPr>
          <p:cNvSpPr/>
          <p:nvPr/>
        </p:nvSpPr>
        <p:spPr>
          <a:xfrm>
            <a:off x="2524816" y="3158069"/>
            <a:ext cx="968066" cy="853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="" xmlns:a16="http://schemas.microsoft.com/office/drawing/2014/main" id="{132B1018-B94C-4E06-8D5F-7EC53E31D047}"/>
              </a:ext>
            </a:extLst>
          </p:cNvPr>
          <p:cNvSpPr/>
          <p:nvPr/>
        </p:nvSpPr>
        <p:spPr>
          <a:xfrm>
            <a:off x="5312565" y="4769070"/>
            <a:ext cx="1905535" cy="942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B0149782-B0BA-47A5-8947-A32457B5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434" y="389032"/>
            <a:ext cx="4980900" cy="1280890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Hématome sous dural</a:t>
            </a:r>
          </a:p>
        </p:txBody>
      </p:sp>
    </p:spTree>
    <p:extLst>
      <p:ext uri="{BB962C8B-B14F-4D97-AF65-F5344CB8AC3E}">
        <p14:creationId xmlns:p14="http://schemas.microsoft.com/office/powerpoint/2010/main" val="359595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63C03EDC-D281-43FC-8E2E-657D2EAAE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70" t="16134" r="7661" b="16027"/>
          <a:stretch/>
        </p:blipFill>
        <p:spPr>
          <a:xfrm>
            <a:off x="3463637" y="772592"/>
            <a:ext cx="5915890" cy="531281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6A59D63-0AC0-453F-B294-FD8BA250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35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78202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989D09-B55F-47B1-A793-3AAF6E86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Hémorragie méningée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A88601D-AA9F-492F-8657-EAD7D84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36</a:t>
            </a:fld>
            <a:endParaRPr lang="fr-ML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61147E3-1746-4324-AA67-038E52892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1" t="20794" r="34723" b="13787"/>
          <a:stretch/>
        </p:blipFill>
        <p:spPr>
          <a:xfrm>
            <a:off x="2767012" y="1749686"/>
            <a:ext cx="7426855" cy="44842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62C91490-DD78-48FB-9358-E3C26E7BAF83}"/>
              </a:ext>
            </a:extLst>
          </p:cNvPr>
          <p:cNvSpPr txBox="1"/>
          <p:nvPr/>
        </p:nvSpPr>
        <p:spPr>
          <a:xfrm>
            <a:off x="9615055" y="630614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T2  EG</a:t>
            </a:r>
          </a:p>
        </p:txBody>
      </p:sp>
    </p:spTree>
    <p:extLst>
      <p:ext uri="{BB962C8B-B14F-4D97-AF65-F5344CB8AC3E}">
        <p14:creationId xmlns:p14="http://schemas.microsoft.com/office/powerpoint/2010/main" val="141923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EDDEA3-75B6-40EE-A6A5-4F340A50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128089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Contusions œdémato-hémorragique</a:t>
            </a:r>
            <a:br>
              <a:rPr lang="fr-FR" dirty="0">
                <a:solidFill>
                  <a:schemeClr val="tx1"/>
                </a:solidFill>
                <a:latin typeface="Abadi MT Condensed Light"/>
                <a:cs typeface="Abadi MT Condensed Light"/>
              </a:rPr>
            </a:br>
            <a:endParaRPr lang="fr-FR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9F5CD4F-5742-49C3-B6D6-37CA481E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37</a:t>
            </a:fld>
            <a:endParaRPr lang="fr-ML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9D63F122-E01D-4789-88C0-9722EB7BC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2" t="29688" r="3068" b="7252"/>
          <a:stretch/>
        </p:blipFill>
        <p:spPr>
          <a:xfrm>
            <a:off x="921695" y="1717963"/>
            <a:ext cx="10316298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7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2353" y="616862"/>
            <a:ext cx="8761413" cy="706964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Lésions balistiques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1592" y="1551381"/>
            <a:ext cx="4074047" cy="305770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38</a:t>
            </a:fld>
            <a:endParaRPr lang="fr-ML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54" y="1551381"/>
            <a:ext cx="3504998" cy="30577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39" y="1551381"/>
            <a:ext cx="4107947" cy="33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9429" y="512462"/>
            <a:ext cx="8911687" cy="1280890"/>
          </a:xfrm>
        </p:spPr>
        <p:txBody>
          <a:bodyPr>
            <a:normAutofit/>
          </a:bodyPr>
          <a:lstStyle/>
          <a:p>
            <a:r>
              <a:rPr lang="fr-ML" b="1" dirty="0">
                <a:latin typeface="Abadi MT Condensed Light"/>
                <a:cs typeface="Abadi MT Condensed Light"/>
              </a:rPr>
              <a:t>Lésions balistiques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5273" y="2651915"/>
            <a:ext cx="3938258" cy="326441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39</a:t>
            </a:fld>
            <a:endParaRPr lang="fr-ML"/>
          </a:p>
        </p:txBody>
      </p:sp>
      <p:grpSp>
        <p:nvGrpSpPr>
          <p:cNvPr id="9" name="Groupe 8"/>
          <p:cNvGrpSpPr/>
          <p:nvPr/>
        </p:nvGrpSpPr>
        <p:grpSpPr>
          <a:xfrm>
            <a:off x="1648097" y="2651915"/>
            <a:ext cx="3550920" cy="3264412"/>
            <a:chOff x="838200" y="2441747"/>
            <a:chExt cx="3550920" cy="368138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441747"/>
              <a:ext cx="3550920" cy="368138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838200" y="5731661"/>
              <a:ext cx="5245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ML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5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269268"/>
            <a:ext cx="8911687" cy="1280890"/>
          </a:xfrm>
        </p:spPr>
        <p:txBody>
          <a:bodyPr/>
          <a:lstStyle/>
          <a:p>
            <a:r>
              <a:rPr lang="fr-ML" b="1" u="sng" dirty="0">
                <a:latin typeface="Abadi MT Condensed Light"/>
                <a:cs typeface="Abadi MT Condensed Light"/>
              </a:rPr>
              <a:t>Introduction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1579" y="2164502"/>
            <a:ext cx="10138756" cy="38887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ML" sz="2800" dirty="0">
                <a:latin typeface="Abadi MT Condensed Light"/>
                <a:cs typeface="Abadi MT Condensed Light"/>
              </a:rPr>
              <a:t>Le </a:t>
            </a:r>
            <a:r>
              <a:rPr lang="fr-ML" sz="2800" dirty="0" smtClean="0">
                <a:latin typeface="Abadi MT Condensed Light"/>
                <a:cs typeface="Abadi MT Condensed Light"/>
              </a:rPr>
              <a:t>TCE </a:t>
            </a:r>
            <a:r>
              <a:rPr lang="fr-ML" sz="2800" dirty="0">
                <a:latin typeface="Abadi MT Condensed Light"/>
                <a:cs typeface="Abadi MT Condensed Light"/>
              </a:rPr>
              <a:t>est la plus fréquente des affections du système </a:t>
            </a:r>
            <a:r>
              <a:rPr lang="fr-ML" sz="2800" dirty="0" smtClean="0">
                <a:latin typeface="Abadi MT Condensed Light"/>
                <a:cs typeface="Abadi MT Condensed Light"/>
              </a:rPr>
              <a:t>nerveux </a:t>
            </a:r>
            <a:r>
              <a:rPr lang="fr-ML" sz="2800" dirty="0">
                <a:latin typeface="Abadi MT Condensed Light"/>
                <a:cs typeface="Abadi MT Condensed Light"/>
              </a:rPr>
              <a:t>touchant </a:t>
            </a:r>
            <a:r>
              <a:rPr lang="fr-ML" sz="2800" dirty="0" smtClean="0">
                <a:latin typeface="Abadi MT Condensed Light"/>
                <a:cs typeface="Abadi MT Condensed Light"/>
              </a:rPr>
              <a:t>les </a:t>
            </a:r>
            <a:r>
              <a:rPr lang="fr-ML" sz="2800" dirty="0">
                <a:latin typeface="Abadi MT Condensed Light"/>
                <a:cs typeface="Abadi MT Condensed Light"/>
              </a:rPr>
              <a:t>sujets jeunes.</a:t>
            </a:r>
          </a:p>
          <a:p>
            <a:pPr>
              <a:lnSpc>
                <a:spcPct val="150000"/>
              </a:lnSpc>
            </a:pPr>
            <a:r>
              <a:rPr lang="fr-ML" sz="2800" dirty="0" smtClean="0">
                <a:latin typeface="Abadi MT Condensed Light"/>
                <a:cs typeface="Abadi MT Condensed Light"/>
              </a:rPr>
              <a:t>Le </a:t>
            </a:r>
            <a:r>
              <a:rPr lang="fr-ML" sz="2800" dirty="0">
                <a:latin typeface="Abadi MT Condensed Light"/>
                <a:cs typeface="Abadi MT Condensed Light"/>
              </a:rPr>
              <a:t>pronostic à court et à long </a:t>
            </a:r>
            <a:r>
              <a:rPr lang="fr-ML" sz="2800" dirty="0" smtClean="0">
                <a:latin typeface="Abadi MT Condensed Light"/>
                <a:cs typeface="Abadi MT Condensed Light"/>
              </a:rPr>
              <a:t>terme dépend de la </a:t>
            </a:r>
            <a:r>
              <a:rPr lang="fr-ML" sz="2800" dirty="0">
                <a:latin typeface="Abadi MT Condensed Light"/>
                <a:cs typeface="Abadi MT Condensed Light"/>
              </a:rPr>
              <a:t>rapidité et la qualité de la prise en charge </a:t>
            </a:r>
            <a:r>
              <a:rPr lang="fr-ML" sz="2800" dirty="0" smtClean="0">
                <a:latin typeface="Abadi MT Condensed Light"/>
                <a:cs typeface="Abadi MT Condensed Light"/>
              </a:rPr>
              <a:t>initiale.</a:t>
            </a:r>
            <a:endParaRPr lang="fr-ML" sz="2800" dirty="0">
              <a:latin typeface="Abadi MT Condensed Light"/>
              <a:cs typeface="Abadi MT Condensed Light"/>
            </a:endParaRPr>
          </a:p>
          <a:p>
            <a:pPr>
              <a:lnSpc>
                <a:spcPct val="150000"/>
              </a:lnSpc>
            </a:pPr>
            <a:r>
              <a:rPr lang="fr-ML" sz="2800" dirty="0">
                <a:latin typeface="Abadi MT Condensed Light"/>
                <a:cs typeface="Abadi MT Condensed Light"/>
              </a:rPr>
              <a:t>La mortalité globale reste lourde.</a:t>
            </a:r>
          </a:p>
          <a:p>
            <a:pPr>
              <a:lnSpc>
                <a:spcPct val="150000"/>
              </a:lnSpc>
            </a:pPr>
            <a:r>
              <a:rPr lang="fr-ML" sz="2800" dirty="0">
                <a:latin typeface="Abadi MT Condensed Light"/>
                <a:cs typeface="Abadi MT Condensed Light"/>
              </a:rPr>
              <a:t>Les séquelles sont fréquentes et </a:t>
            </a:r>
            <a:r>
              <a:rPr lang="fr-ML" sz="2800" dirty="0" smtClean="0">
                <a:latin typeface="Abadi MT Condensed Light"/>
                <a:cs typeface="Abadi MT Condensed Light"/>
              </a:rPr>
              <a:t>graves.            </a:t>
            </a:r>
            <a:endParaRPr lang="fr-ML" sz="2800" dirty="0"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4</a:t>
            </a:fld>
            <a:endParaRPr lang="fr-ML">
              <a:latin typeface="Abadi MT Condensed Light"/>
              <a:cs typeface="Abadi MT Condensed Ligh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8C31BCB9-416F-4E21-9713-0EE4DA55C5E3}"/>
              </a:ext>
            </a:extLst>
          </p:cNvPr>
          <p:cNvGrpSpPr/>
          <p:nvPr/>
        </p:nvGrpSpPr>
        <p:grpSpPr>
          <a:xfrm>
            <a:off x="1405568" y="1261966"/>
            <a:ext cx="9185572" cy="1280890"/>
            <a:chOff x="1405568" y="1261966"/>
            <a:chExt cx="9185572" cy="1280890"/>
          </a:xfrm>
        </p:grpSpPr>
        <p:sp>
          <p:nvSpPr>
            <p:cNvPr id="6" name="Titre 1">
              <a:extLst>
                <a:ext uri="{FF2B5EF4-FFF2-40B4-BE49-F238E27FC236}">
                  <a16:creationId xmlns="" xmlns:a16="http://schemas.microsoft.com/office/drawing/2014/main" id="{8E3E9482-AA01-41E8-8E83-80547387917F}"/>
                </a:ext>
              </a:extLst>
            </p:cNvPr>
            <p:cNvSpPr txBox="1">
              <a:spLocks/>
            </p:cNvSpPr>
            <p:nvPr/>
          </p:nvSpPr>
          <p:spPr>
            <a:xfrm>
              <a:off x="1679453" y="1261966"/>
              <a:ext cx="8911687" cy="1280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fr-ML" sz="2800" dirty="0">
                  <a:latin typeface="Abadi MT Condensed Light"/>
                  <a:cs typeface="Abadi MT Condensed Light"/>
                </a:rPr>
                <a:t>Le </a:t>
              </a:r>
              <a:r>
                <a:rPr lang="fr-ML" sz="2800" dirty="0" smtClean="0">
                  <a:latin typeface="Abadi MT Condensed Light"/>
                  <a:cs typeface="Abadi MT Condensed Light"/>
                </a:rPr>
                <a:t>TCE </a:t>
              </a:r>
              <a:r>
                <a:rPr lang="fr-ML" sz="2800" dirty="0">
                  <a:latin typeface="Abadi MT Condensed Light"/>
                  <a:cs typeface="Abadi MT Condensed Light"/>
                </a:rPr>
                <a:t>est l’ensemble des lésions ou des troubles provoqués par un choc </a:t>
              </a:r>
              <a:r>
                <a:rPr lang="fr-ML" sz="2800" dirty="0" smtClean="0">
                  <a:latin typeface="Abadi MT Condensed Light"/>
                  <a:cs typeface="Abadi MT Condensed Light"/>
                </a:rPr>
                <a:t>sur la </a:t>
              </a:r>
              <a:r>
                <a:rPr lang="fr-ML" sz="2800" dirty="0">
                  <a:latin typeface="Abadi MT Condensed Light"/>
                  <a:cs typeface="Abadi MT Condensed Light"/>
                </a:rPr>
                <a:t>tête.</a:t>
              </a:r>
              <a:r>
                <a:rPr lang="fr-ML" dirty="0">
                  <a:latin typeface="Abadi MT Condensed Light"/>
                  <a:cs typeface="Abadi MT Condensed Light"/>
                </a:rPr>
                <a:t> </a:t>
              </a:r>
            </a:p>
          </p:txBody>
        </p:sp>
        <p:sp>
          <p:nvSpPr>
            <p:cNvPr id="4" name="Flèche : pentagone 3">
              <a:extLst>
                <a:ext uri="{FF2B5EF4-FFF2-40B4-BE49-F238E27FC236}">
                  <a16:creationId xmlns="" xmlns:a16="http://schemas.microsoft.com/office/drawing/2014/main" id="{252216A7-8C3D-4EEF-B351-ABB3F0CB59AE}"/>
                </a:ext>
              </a:extLst>
            </p:cNvPr>
            <p:cNvSpPr/>
            <p:nvPr/>
          </p:nvSpPr>
          <p:spPr>
            <a:xfrm>
              <a:off x="1405568" y="1480930"/>
              <a:ext cx="273885" cy="11892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badi MT Condensed Light"/>
                <a:cs typeface="Abadi MT Condensed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01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2493" y="480443"/>
            <a:ext cx="8911687" cy="1280890"/>
          </a:xfrm>
        </p:spPr>
        <p:txBody>
          <a:bodyPr/>
          <a:lstStyle/>
          <a:p>
            <a:r>
              <a:rPr lang="fr-ML" dirty="0">
                <a:latin typeface="Abadi MT Condensed Light"/>
                <a:cs typeface="Abadi MT Condensed Light"/>
              </a:rPr>
              <a:t>Lésions balistiques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672" y="2158290"/>
            <a:ext cx="2844264" cy="3181503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40</a:t>
            </a:fld>
            <a:endParaRPr lang="fr-ML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738" y="2262794"/>
            <a:ext cx="2981853" cy="31815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16936" y="2952205"/>
            <a:ext cx="3302802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ML" dirty="0"/>
              <a:t>Hémorragie ventriculaire et</a:t>
            </a:r>
          </a:p>
          <a:p>
            <a:r>
              <a:rPr lang="fr-ML" dirty="0" err="1"/>
              <a:t>pneumencéphalie</a:t>
            </a:r>
            <a:endParaRPr lang="fr-ML" dirty="0"/>
          </a:p>
        </p:txBody>
      </p:sp>
    </p:spTree>
    <p:extLst>
      <p:ext uri="{BB962C8B-B14F-4D97-AF65-F5344CB8AC3E}">
        <p14:creationId xmlns:p14="http://schemas.microsoft.com/office/powerpoint/2010/main" val="179286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B76B51B-E53D-4142-8595-42CC4F91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1280890"/>
          </a:xfrm>
        </p:spPr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Lésions axonales diffuses: TDM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CA49C5E5-D25A-45A4-ADAC-3F412EBA6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21" t="20566" r="60189" b="39894"/>
          <a:stretch/>
        </p:blipFill>
        <p:spPr>
          <a:xfrm>
            <a:off x="729793" y="2223920"/>
            <a:ext cx="2410506" cy="28826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206579E2-EE0F-4CE0-AAA5-91AB10C1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41</a:t>
            </a:fld>
            <a:endParaRPr lang="fr-ML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="" xmlns:a16="http://schemas.microsoft.com/office/drawing/2014/main" id="{8964BE79-925B-42AF-9ACA-DFCFEBD4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61" t="22668" r="40450" b="39894"/>
          <a:stretch/>
        </p:blipFill>
        <p:spPr>
          <a:xfrm>
            <a:off x="3343378" y="2223920"/>
            <a:ext cx="2532845" cy="2867953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="" xmlns:a16="http://schemas.microsoft.com/office/drawing/2014/main" id="{A9B979B8-A31C-4173-B7E2-E47366455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98" t="20996" r="21486" b="41566"/>
          <a:stretch/>
        </p:blipFill>
        <p:spPr>
          <a:xfrm>
            <a:off x="8929361" y="2270094"/>
            <a:ext cx="2532846" cy="2882670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="" xmlns:a16="http://schemas.microsoft.com/office/drawing/2014/main" id="{BCBEAA89-C582-43D9-8B6B-31ED6B2DB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12" t="63356" r="49544" b="4004"/>
          <a:stretch/>
        </p:blipFill>
        <p:spPr>
          <a:xfrm>
            <a:off x="6096000" y="2223920"/>
            <a:ext cx="2665925" cy="29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1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5E393B5C-899F-40F1-89D6-790F5A82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42</a:t>
            </a:fld>
            <a:endParaRPr lang="fr-ML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C4CB7CCA-76A4-484D-A68B-BE1D85964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06" t="24936" r="39204" b="25378"/>
          <a:stretch/>
        </p:blipFill>
        <p:spPr>
          <a:xfrm>
            <a:off x="4548908" y="1774037"/>
            <a:ext cx="3699164" cy="44753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021B6B-63FF-4B46-B78A-E91B66534F4A}"/>
              </a:ext>
            </a:extLst>
          </p:cNvPr>
          <p:cNvSpPr/>
          <p:nvPr/>
        </p:nvSpPr>
        <p:spPr>
          <a:xfrm>
            <a:off x="3523041" y="860519"/>
            <a:ext cx="4161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latin typeface="Abadi MT Condensed Light"/>
                <a:cs typeface="Abadi MT Condensed Light"/>
              </a:rPr>
              <a:t>Contusions œdémateuses</a:t>
            </a:r>
          </a:p>
        </p:txBody>
      </p:sp>
    </p:spTree>
    <p:extLst>
      <p:ext uri="{BB962C8B-B14F-4D97-AF65-F5344CB8AC3E}">
        <p14:creationId xmlns:p14="http://schemas.microsoft.com/office/powerpoint/2010/main" val="236638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81825095-89AA-460E-814C-B726551A5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05" t="22001" r="38507" b="41343"/>
          <a:stretch/>
        </p:blipFill>
        <p:spPr>
          <a:xfrm>
            <a:off x="2881731" y="1152907"/>
            <a:ext cx="4459039" cy="24710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89593EE8-EF6C-4513-8357-0B4FC71B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43</a:t>
            </a:fld>
            <a:endParaRPr lang="fr-ML">
              <a:latin typeface="Abadi MT Condensed Light"/>
              <a:cs typeface="Abadi MT Condensed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22929BA-30E9-4EA4-886C-FA2C4B7D92F8}"/>
              </a:ext>
            </a:extLst>
          </p:cNvPr>
          <p:cNvSpPr/>
          <p:nvPr/>
        </p:nvSpPr>
        <p:spPr>
          <a:xfrm>
            <a:off x="7629576" y="2540122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badi MT Condensed Light"/>
                <a:cs typeface="Abadi MT Condensed Light"/>
              </a:rPr>
              <a:t>Œdème cérébral diffus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="" xmlns:a16="http://schemas.microsoft.com/office/drawing/2014/main" id="{498A57D4-2253-43DA-B0FC-822649FC9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3" t="58481" r="24855" b="7712"/>
          <a:stretch/>
        </p:blipFill>
        <p:spPr>
          <a:xfrm>
            <a:off x="2835904" y="3913909"/>
            <a:ext cx="4465441" cy="2754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B35F4E2-8570-4BE7-8D09-DC00676964D8}"/>
              </a:ext>
            </a:extLst>
          </p:cNvPr>
          <p:cNvSpPr/>
          <p:nvPr/>
        </p:nvSpPr>
        <p:spPr>
          <a:xfrm>
            <a:off x="7630383" y="4629835"/>
            <a:ext cx="2923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badi MT Condensed Light"/>
                <a:cs typeface="Abadi MT Condensed Light"/>
              </a:rPr>
              <a:t>Parenchyme cérébral hypodense =</a:t>
            </a:r>
          </a:p>
          <a:p>
            <a:r>
              <a:rPr lang="fr-FR" b="1" dirty="0">
                <a:latin typeface="Abadi MT Condensed Light"/>
                <a:cs typeface="Abadi MT Condensed Light"/>
              </a:rPr>
              <a:t> ischémie diffuse</a:t>
            </a:r>
          </a:p>
        </p:txBody>
      </p:sp>
    </p:spTree>
    <p:extLst>
      <p:ext uri="{BB962C8B-B14F-4D97-AF65-F5344CB8AC3E}">
        <p14:creationId xmlns:p14="http://schemas.microsoft.com/office/powerpoint/2010/main" val="376186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872B9A5-A72A-49AD-BA7A-F9EA511C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1" y="624110"/>
            <a:ext cx="6276109" cy="1280890"/>
          </a:xfrm>
        </p:spPr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Engagement sous factoriel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9CBEA542-208F-4E8E-8D1D-7974FE1E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8" t="38136" r="3538" b="16395"/>
          <a:stretch/>
        </p:blipFill>
        <p:spPr>
          <a:xfrm>
            <a:off x="658874" y="2479964"/>
            <a:ext cx="10604872" cy="284018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0F01B33A-49FC-4F32-9EFD-F83C9C3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44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44234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AAAC97-6029-49E0-A398-E1C516AA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1" y="512462"/>
            <a:ext cx="8911687" cy="1280890"/>
          </a:xfrm>
        </p:spPr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Engagement temporal interne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DEA591D0-AF3A-4086-9626-F75643575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92" t="15768" r="9310" b="14927"/>
          <a:stretch/>
        </p:blipFill>
        <p:spPr>
          <a:xfrm>
            <a:off x="4205223" y="2022762"/>
            <a:ext cx="7499558" cy="364374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52958D89-6676-4228-B640-2F5205CA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45</a:t>
            </a:fld>
            <a:endParaRPr lang="fr-ML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09A6F1B-66BD-4954-B657-7F716BCF6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37974" r="68295" b="17358"/>
          <a:stretch/>
        </p:blipFill>
        <p:spPr>
          <a:xfrm flipH="1">
            <a:off x="1030640" y="1963880"/>
            <a:ext cx="3124569" cy="37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AAE3B0C-4914-4611-8D26-ECC9A185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219" y="624110"/>
            <a:ext cx="9620394" cy="1280890"/>
          </a:xfrm>
        </p:spPr>
        <p:txBody>
          <a:bodyPr/>
          <a:lstStyle/>
          <a:p>
            <a:r>
              <a:rPr lang="fr-FR" b="1" dirty="0">
                <a:latin typeface="Abadi MT Condensed Light"/>
                <a:cs typeface="Abadi MT Condensed Light"/>
              </a:rPr>
              <a:t>Engagement amygdalien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6C73AD4-6BB5-46C8-B5B5-0C556BA41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23" t="34490" r="2798" b="16134"/>
          <a:stretch/>
        </p:blipFill>
        <p:spPr>
          <a:xfrm flipH="1">
            <a:off x="408709" y="2244437"/>
            <a:ext cx="11374582" cy="367079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E4C95B3B-CB77-42D0-BF2E-22A68D33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46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9985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BF2B5AE5-7AF5-4653-A7E2-8B389974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47</a:t>
            </a:fld>
            <a:endParaRPr lang="fr-ML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AE817E7-F6C3-430D-B1E7-75C511C626FE}"/>
              </a:ext>
            </a:extLst>
          </p:cNvPr>
          <p:cNvSpPr/>
          <p:nvPr/>
        </p:nvSpPr>
        <p:spPr>
          <a:xfrm>
            <a:off x="3523041" y="860519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IRM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600200"/>
            <a:ext cx="6858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70FC8433-626B-446C-AA31-DD9553D40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50" t="27384" r="16493" b="10238"/>
          <a:stretch/>
        </p:blipFill>
        <p:spPr>
          <a:xfrm>
            <a:off x="1311579" y="1427018"/>
            <a:ext cx="9365088" cy="520930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F1D95AA-5821-4C7D-9F6C-FD2FFFBA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48</a:t>
            </a:fld>
            <a:endParaRPr lang="fr-ML"/>
          </a:p>
        </p:txBody>
      </p:sp>
      <p:sp>
        <p:nvSpPr>
          <p:cNvPr id="6" name="Titre 1">
            <a:extLst>
              <a:ext uri="{FF2B5EF4-FFF2-40B4-BE49-F238E27FC236}">
                <a16:creationId xmlns="" xmlns:a16="http://schemas.microsoft.com/office/drawing/2014/main" id="{A4621A0A-16E7-4702-9569-9986E241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fr-FR" dirty="0">
                <a:latin typeface="Abadi MT Condensed Light"/>
                <a:cs typeface="Abadi MT Condensed Light"/>
              </a:rPr>
              <a:t>Lésions axonales diffuses: IRM</a:t>
            </a:r>
          </a:p>
        </p:txBody>
      </p:sp>
    </p:spTree>
    <p:extLst>
      <p:ext uri="{BB962C8B-B14F-4D97-AF65-F5344CB8AC3E}">
        <p14:creationId xmlns:p14="http://schemas.microsoft.com/office/powerpoint/2010/main" val="31877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A082F5E-87AB-40FC-B72D-B8AABF11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49</a:t>
            </a:fld>
            <a:endParaRPr lang="fr-ML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F51EDF80-E49F-40DF-8960-8895811F5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 t="22512" r="22924" b="41410"/>
          <a:stretch/>
        </p:blipFill>
        <p:spPr>
          <a:xfrm>
            <a:off x="4909848" y="368568"/>
            <a:ext cx="6677891" cy="30377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1567F30-21A3-42EC-8ED8-AE398E365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" t="20794" r="3069" b="13787"/>
          <a:stretch/>
        </p:blipFill>
        <p:spPr>
          <a:xfrm>
            <a:off x="1255687" y="3592571"/>
            <a:ext cx="7308321" cy="29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779" y="624110"/>
            <a:ext cx="8911687" cy="1280890"/>
          </a:xfrm>
        </p:spPr>
        <p:txBody>
          <a:bodyPr/>
          <a:lstStyle/>
          <a:p>
            <a:r>
              <a:rPr lang="fr-ML" b="1" dirty="0">
                <a:latin typeface="Arial" panose="020B0604020202020204" pitchFamily="34" charset="0"/>
                <a:cs typeface="Arial" panose="020B0604020202020204" pitchFamily="34" charset="0"/>
              </a:rPr>
              <a:t>I.	Généralités</a:t>
            </a:r>
            <a:r>
              <a:rPr lang="fr-M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273479" y="1905000"/>
            <a:ext cx="10484044" cy="391321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ML" sz="35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1. </a:t>
            </a:r>
            <a:r>
              <a:rPr lang="fr-ML" sz="3500" b="1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Définition</a:t>
            </a:r>
            <a:r>
              <a:rPr lang="fr-ML" sz="2400" dirty="0">
                <a:latin typeface="Abadi MT Condensed Light"/>
                <a:cs typeface="Abadi MT Condensed Light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3200" dirty="0">
                <a:latin typeface="Abadi MT Condensed Light"/>
                <a:cs typeface="Abadi MT Condensed Light"/>
              </a:rPr>
              <a:t>Tout choc sur la tête entrainant une perte de conscience </a:t>
            </a:r>
            <a:r>
              <a:rPr lang="fr-FR" sz="3200" dirty="0" smtClean="0">
                <a:latin typeface="Abadi MT Condensed Light"/>
                <a:cs typeface="Abadi MT Condensed Light"/>
              </a:rPr>
              <a:t>brève </a:t>
            </a:r>
            <a:r>
              <a:rPr lang="fr-FR" sz="3200" dirty="0">
                <a:latin typeface="Abadi MT Condensed Light"/>
                <a:cs typeface="Abadi MT Condensed Light"/>
              </a:rPr>
              <a:t>ou </a:t>
            </a:r>
            <a:r>
              <a:rPr lang="fr-FR" sz="3200" dirty="0" smtClean="0">
                <a:latin typeface="Abadi MT Condensed Light"/>
                <a:cs typeface="Abadi MT Condensed Light"/>
              </a:rPr>
              <a:t>prolongée </a:t>
            </a:r>
            <a:r>
              <a:rPr lang="fr-FR" sz="3200" dirty="0">
                <a:latin typeface="Abadi MT Condensed Light"/>
                <a:cs typeface="Abadi MT Condensed Light"/>
              </a:rPr>
              <a:t>est </a:t>
            </a:r>
            <a:r>
              <a:rPr lang="fr-FR" sz="3200" dirty="0" smtClean="0">
                <a:latin typeface="Abadi MT Condensed Light"/>
                <a:cs typeface="Abadi MT Condensed Light"/>
              </a:rPr>
              <a:t>considéré </a:t>
            </a:r>
            <a:r>
              <a:rPr lang="fr-FR" sz="3200" dirty="0">
                <a:latin typeface="Abadi MT Condensed Light"/>
                <a:cs typeface="Abadi MT Condensed Light"/>
              </a:rPr>
              <a:t>comme un </a:t>
            </a:r>
            <a:r>
              <a:rPr lang="fr-FR" sz="3200" dirty="0" smtClean="0">
                <a:latin typeface="Abadi MT Condensed Light"/>
                <a:cs typeface="Abadi MT Condensed Light"/>
              </a:rPr>
              <a:t>traumatisme crânien. </a:t>
            </a:r>
            <a:endParaRPr lang="fr-FR" sz="3200" dirty="0">
              <a:latin typeface="Abadi MT Condensed Light"/>
              <a:cs typeface="Abadi MT Condensed Ligh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3000" dirty="0" smtClean="0">
                <a:latin typeface="Abadi MT Condensed Light"/>
                <a:cs typeface="Abadi MT Condensed Light"/>
              </a:rPr>
              <a:t>La </a:t>
            </a:r>
            <a:r>
              <a:rPr lang="fr-FR" sz="3000" dirty="0">
                <a:latin typeface="Abadi MT Condensed Light"/>
                <a:cs typeface="Abadi MT Condensed Light"/>
              </a:rPr>
              <a:t>dissipation de l’énergie physique mise en jeu durant l’accident va provoquer au niveau crânio encéphalique des lésions plus ou moins sévères. </a:t>
            </a:r>
          </a:p>
          <a:p>
            <a:pPr marL="0" indent="0">
              <a:lnSpc>
                <a:spcPct val="150000"/>
              </a:lnSpc>
              <a:buNone/>
            </a:pPr>
            <a:endParaRPr lang="fr-ML" sz="2400" dirty="0">
              <a:latin typeface="Abadi MT Condensed Light"/>
              <a:cs typeface="Abadi MT Condensed Light"/>
            </a:endParaRPr>
          </a:p>
          <a:p>
            <a:pPr marL="0" indent="0">
              <a:lnSpc>
                <a:spcPct val="150000"/>
              </a:lnSpc>
              <a:buNone/>
            </a:pPr>
            <a:endParaRPr lang="fr-ML" sz="2400" dirty="0">
              <a:latin typeface="Abadi MT Condensed Light"/>
              <a:cs typeface="Abadi MT Condensed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84984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45C71CD-6567-4EEA-8993-D7CCB8C3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987" y="624110"/>
            <a:ext cx="4804818" cy="1093850"/>
          </a:xfrm>
        </p:spPr>
        <p:txBody>
          <a:bodyPr/>
          <a:lstStyle/>
          <a:p>
            <a:r>
              <a:rPr lang="fr-F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ECHOGRAPHIE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F4B75058-7184-44AE-972F-DF3802A3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50</a:t>
            </a:fld>
            <a:endParaRPr lang="fr-ML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EF1BA89E-2DA9-4449-9269-7CC74B468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41" y="1717960"/>
            <a:ext cx="4605868" cy="48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257DEE25-5688-4089-A8B5-20B262FD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51</a:t>
            </a:fld>
            <a:endParaRPr lang="fr-ML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ED53A90-5885-4938-8114-1F145394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01" y="1407583"/>
            <a:ext cx="5390444" cy="40428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BAD76F5-1CEF-4CB1-ADDB-AB3007D1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6" y="1414315"/>
            <a:ext cx="5390445" cy="40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15DEEC1-89A3-4921-BF1B-AED73111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6754275" cy="820226"/>
          </a:xfrm>
        </p:spPr>
        <p:txBody>
          <a:bodyPr/>
          <a:lstStyle/>
          <a:p>
            <a:r>
              <a:rPr lang="fr-FR" altLang="fr-F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Angiographie cérébrale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84A470AB-5615-486F-8EAC-7A8DE57F7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26" t="19068" r="32813" b="53797"/>
          <a:stretch/>
        </p:blipFill>
        <p:spPr>
          <a:xfrm>
            <a:off x="1939694" y="1905000"/>
            <a:ext cx="4156306" cy="337985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62342B8-4F30-45B3-8FD6-D549EB45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52</a:t>
            </a:fld>
            <a:endParaRPr lang="fr-ML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44A9156-F60E-4871-B5D1-5C3A11B45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31" y="1444336"/>
            <a:ext cx="4787900" cy="50673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98856F1A-ACFD-42E0-819A-8D8AF5AEB32D}"/>
              </a:ext>
            </a:extLst>
          </p:cNvPr>
          <p:cNvSpPr txBox="1">
            <a:spLocks/>
          </p:cNvSpPr>
          <p:nvPr/>
        </p:nvSpPr>
        <p:spPr>
          <a:xfrm>
            <a:off x="1709458" y="5413664"/>
            <a:ext cx="5094807" cy="462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Fistule carotido caverneuse</a:t>
            </a:r>
          </a:p>
        </p:txBody>
      </p:sp>
    </p:spTree>
    <p:extLst>
      <p:ext uri="{BB962C8B-B14F-4D97-AF65-F5344CB8AC3E}">
        <p14:creationId xmlns:p14="http://schemas.microsoft.com/office/powerpoint/2010/main" val="36025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0925" y="812851"/>
            <a:ext cx="8911687" cy="1280890"/>
          </a:xfrm>
        </p:spPr>
        <p:txBody>
          <a:bodyPr/>
          <a:lstStyle/>
          <a:p>
            <a:pPr algn="ctr"/>
            <a:r>
              <a:rPr lang="fr-ML" b="1" dirty="0">
                <a:solidFill>
                  <a:schemeClr val="tx1"/>
                </a:solidFill>
              </a:rPr>
              <a:t>Lésions associées (cervicale)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7013" y="3034574"/>
            <a:ext cx="11534988" cy="108022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Attention : Tout traumatisé crânien est potentiellement un traumatisé du rachis cervical. </a:t>
            </a:r>
          </a:p>
          <a:p>
            <a:endParaRPr lang="fr-ML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53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95565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4219" y="624110"/>
            <a:ext cx="9620394" cy="1280890"/>
          </a:xfrm>
        </p:spPr>
        <p:txBody>
          <a:bodyPr/>
          <a:lstStyle/>
          <a:p>
            <a:r>
              <a:rPr lang="fr-ML" b="1" dirty="0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075" y="2433682"/>
            <a:ext cx="10868296" cy="3810363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  <a:buClr>
                <a:srgbClr val="B31166"/>
              </a:buClr>
            </a:pPr>
            <a:r>
              <a:rPr lang="fr-ML" sz="2400" b="1" dirty="0" smtClean="0">
                <a:solidFill>
                  <a:srgbClr val="7030A0"/>
                </a:solidFill>
              </a:rPr>
              <a:t>Traumatisme cervicale : </a:t>
            </a:r>
            <a:r>
              <a:rPr lang="fr-ML" sz="2400" dirty="0" smtClean="0">
                <a:solidFill>
                  <a:schemeClr val="tx1"/>
                </a:solidFill>
              </a:rPr>
              <a:t>fracture luxation avec compression de la moelle cervicale</a:t>
            </a:r>
          </a:p>
          <a:p>
            <a:pPr lvl="0">
              <a:lnSpc>
                <a:spcPct val="150000"/>
              </a:lnSpc>
              <a:buClr>
                <a:srgbClr val="B31166"/>
              </a:buClr>
            </a:pPr>
            <a:r>
              <a:rPr lang="fr-ML" sz="2400" b="1" dirty="0" smtClean="0">
                <a:solidFill>
                  <a:srgbClr val="7030A0"/>
                </a:solidFill>
              </a:rPr>
              <a:t>Epilepsie </a:t>
            </a:r>
            <a:r>
              <a:rPr lang="fr-ML" sz="2400" b="1" dirty="0">
                <a:solidFill>
                  <a:srgbClr val="7030A0"/>
                </a:solidFill>
              </a:rPr>
              <a:t>post-traumatique </a:t>
            </a:r>
            <a:r>
              <a:rPr lang="fr-ML" sz="2400" dirty="0">
                <a:solidFill>
                  <a:prstClr val="black"/>
                </a:solidFill>
              </a:rPr>
              <a:t>: Environ 1 à 2 mois après le traumatisme </a:t>
            </a:r>
          </a:p>
          <a:p>
            <a:pPr lvl="0">
              <a:lnSpc>
                <a:spcPct val="150000"/>
              </a:lnSpc>
              <a:buClr>
                <a:srgbClr val="B31166"/>
              </a:buClr>
            </a:pPr>
            <a:r>
              <a:rPr lang="fr-ML" sz="2400" b="1" dirty="0">
                <a:solidFill>
                  <a:srgbClr val="7030A0"/>
                </a:solidFill>
              </a:rPr>
              <a:t>Hydrocéphalie</a:t>
            </a:r>
            <a:r>
              <a:rPr lang="fr-ML" sz="2400" dirty="0">
                <a:solidFill>
                  <a:srgbClr val="7030A0"/>
                </a:solidFill>
              </a:rPr>
              <a:t> </a:t>
            </a:r>
            <a:r>
              <a:rPr lang="fr-ML" sz="2400" dirty="0">
                <a:solidFill>
                  <a:prstClr val="black"/>
                </a:solidFill>
              </a:rPr>
              <a:t>: Trouble de résorption : hémorragie méningée. Trouble de circulation : caillot de sang enclavé. </a:t>
            </a:r>
          </a:p>
          <a:p>
            <a:pPr lvl="0">
              <a:lnSpc>
                <a:spcPct val="150000"/>
              </a:lnSpc>
              <a:buClr>
                <a:srgbClr val="B31166"/>
              </a:buClr>
            </a:pPr>
            <a:r>
              <a:rPr lang="fr-ML" sz="2400" b="1" dirty="0">
                <a:solidFill>
                  <a:srgbClr val="7030A0"/>
                </a:solidFill>
              </a:rPr>
              <a:t>Complications infectieuses </a:t>
            </a:r>
            <a:r>
              <a:rPr lang="fr-ML" sz="2400" dirty="0">
                <a:solidFill>
                  <a:prstClr val="black"/>
                </a:solidFill>
              </a:rPr>
              <a:t>: Abcès cérébral, méningite post-traumatique, empyèmes sous-duraux.</a:t>
            </a:r>
          </a:p>
          <a:p>
            <a:endParaRPr lang="fr-ML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54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204152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4847" y="711468"/>
            <a:ext cx="8911687" cy="1280890"/>
          </a:xfrm>
        </p:spPr>
        <p:txBody>
          <a:bodyPr/>
          <a:lstStyle/>
          <a:p>
            <a:r>
              <a:rPr lang="fr-ML" b="1" dirty="0">
                <a:latin typeface="+mn-lt"/>
              </a:rPr>
              <a:t>Conclusion</a:t>
            </a:r>
            <a:r>
              <a:rPr lang="fr-ML" b="1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078" y="1940293"/>
            <a:ext cx="11627922" cy="420623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L’imagerie occupe une place incontournable dans le diagnostic des TC et dans le suivi;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La TDM est l’examen de référence.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La prise en charge est souvent multidisciplinaire et varie selon le type de lésion.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Le pronostic dépend de cette prise en charge et/ou du type de lésion.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Les complications sont fréquentes avec un taux de décès élevé de jeunes.</a:t>
            </a:r>
          </a:p>
          <a:p>
            <a:endParaRPr lang="fr-ML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55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100375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92F16A1-13C1-4CE5-9562-B4EFF8FA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BIBLIOGRAPHIQUES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F5AF9DFD-2BD7-4A31-B260-2DC541FF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56</a:t>
            </a:fld>
            <a:endParaRPr lang="fr-ML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C393CE6C-CF95-4176-9314-7E46EBB97823}"/>
              </a:ext>
            </a:extLst>
          </p:cNvPr>
          <p:cNvSpPr txBox="1"/>
          <p:nvPr/>
        </p:nvSpPr>
        <p:spPr>
          <a:xfrm>
            <a:off x="1574800" y="1185339"/>
            <a:ext cx="1021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[1] Oddo M, Schaller MD, </a:t>
            </a:r>
            <a:r>
              <a:rPr lang="fr-FR" dirty="0" err="1"/>
              <a:t>Feihl</a:t>
            </a:r>
            <a:r>
              <a:rPr lang="fr-FR" dirty="0"/>
              <a:t> F, </a:t>
            </a:r>
            <a:r>
              <a:rPr lang="fr-FR" dirty="0" err="1"/>
              <a:t>Ribordy</a:t>
            </a:r>
            <a:r>
              <a:rPr lang="fr-FR" dirty="0"/>
              <a:t> V, </a:t>
            </a:r>
            <a:r>
              <a:rPr lang="fr-FR" dirty="0" err="1"/>
              <a:t>Liaudet</a:t>
            </a:r>
            <a:r>
              <a:rPr lang="fr-FR" dirty="0"/>
              <a:t> L.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to </a:t>
            </a:r>
            <a:r>
              <a:rPr lang="fr-FR" dirty="0" err="1"/>
              <a:t>clinical</a:t>
            </a:r>
            <a:r>
              <a:rPr lang="fr-FR" dirty="0"/>
              <a:t> practice: effective </a:t>
            </a:r>
            <a:r>
              <a:rPr lang="fr-FR" dirty="0" err="1"/>
              <a:t>implementation</a:t>
            </a:r>
            <a:r>
              <a:rPr lang="fr-FR" dirty="0"/>
              <a:t> of </a:t>
            </a:r>
            <a:r>
              <a:rPr lang="fr-FR" dirty="0" err="1"/>
              <a:t>therapeutic</a:t>
            </a:r>
            <a:r>
              <a:rPr lang="fr-FR" dirty="0"/>
              <a:t> </a:t>
            </a:r>
            <a:r>
              <a:rPr lang="fr-FR" dirty="0" err="1"/>
              <a:t>hypothermia</a:t>
            </a:r>
            <a:r>
              <a:rPr lang="fr-FR" dirty="0"/>
              <a:t> to </a:t>
            </a:r>
            <a:r>
              <a:rPr lang="fr-FR" dirty="0" err="1"/>
              <a:t>improve</a:t>
            </a:r>
            <a:r>
              <a:rPr lang="fr-FR" dirty="0"/>
              <a:t> patient </a:t>
            </a:r>
            <a:r>
              <a:rPr lang="fr-FR" dirty="0" err="1"/>
              <a:t>outcome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cardiac</a:t>
            </a:r>
            <a:r>
              <a:rPr lang="fr-FR" dirty="0"/>
              <a:t> </a:t>
            </a:r>
            <a:r>
              <a:rPr lang="fr-FR" dirty="0" err="1"/>
              <a:t>arrest</a:t>
            </a:r>
            <a:r>
              <a:rPr lang="fr-FR" dirty="0"/>
              <a:t>. Crit Care Med 2006;34:1865—73. [2] </a:t>
            </a:r>
            <a:r>
              <a:rPr lang="fr-FR" dirty="0" err="1"/>
              <a:t>Celesia</a:t>
            </a:r>
            <a:r>
              <a:rPr lang="fr-FR" dirty="0"/>
              <a:t> GG. Persistent </a:t>
            </a:r>
            <a:r>
              <a:rPr lang="fr-FR" dirty="0" err="1"/>
              <a:t>vegetative</a:t>
            </a:r>
            <a:r>
              <a:rPr lang="fr-FR" dirty="0"/>
              <a:t> state. </a:t>
            </a:r>
            <a:r>
              <a:rPr lang="fr-FR" dirty="0" err="1"/>
              <a:t>Neurology</a:t>
            </a:r>
            <a:r>
              <a:rPr lang="fr-FR" dirty="0"/>
              <a:t> 1993;43: 1457—8. [3] </a:t>
            </a:r>
            <a:r>
              <a:rPr lang="fr-FR" dirty="0" err="1"/>
              <a:t>JennettB.Thirtyyearsofthevegetativestate:clinical,ethical</a:t>
            </a:r>
            <a:r>
              <a:rPr lang="fr-FR" dirty="0"/>
              <a:t> and </a:t>
            </a:r>
            <a:r>
              <a:rPr lang="fr-FR" dirty="0" err="1"/>
              <a:t>legal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. Prog Brain </a:t>
            </a:r>
            <a:r>
              <a:rPr lang="fr-FR" dirty="0" err="1"/>
              <a:t>Res</a:t>
            </a:r>
            <a:r>
              <a:rPr lang="fr-FR" dirty="0"/>
              <a:t> 2005;150:537—43. [4] Payne K, Taylor RM, </a:t>
            </a:r>
            <a:r>
              <a:rPr lang="fr-FR" dirty="0" err="1"/>
              <a:t>Stocking</a:t>
            </a:r>
            <a:r>
              <a:rPr lang="fr-FR" dirty="0"/>
              <a:t> C, Sachs GA. </a:t>
            </a:r>
            <a:r>
              <a:rPr lang="fr-FR" dirty="0" err="1"/>
              <a:t>Physicians</a:t>
            </a:r>
            <a:r>
              <a:rPr lang="fr-FR" dirty="0"/>
              <a:t>’ attitudes about the care of patients in the persistent </a:t>
            </a:r>
            <a:r>
              <a:rPr lang="fr-FR" dirty="0" err="1"/>
              <a:t>vegetative</a:t>
            </a:r>
            <a:r>
              <a:rPr lang="fr-FR" dirty="0"/>
              <a:t> state: a national </a:t>
            </a:r>
            <a:r>
              <a:rPr lang="fr-FR" dirty="0" err="1"/>
              <a:t>survey</a:t>
            </a:r>
            <a:r>
              <a:rPr lang="fr-FR" dirty="0"/>
              <a:t>. Ann </a:t>
            </a:r>
            <a:r>
              <a:rPr lang="fr-FR" dirty="0" err="1"/>
              <a:t>Intern</a:t>
            </a:r>
            <a:r>
              <a:rPr lang="fr-FR" dirty="0"/>
              <a:t> Med 1996;125:104—10. [5] Anderson CV, Wood DM, Bigler ED, Blatter DD. </a:t>
            </a:r>
            <a:r>
              <a:rPr lang="fr-FR" dirty="0" err="1"/>
              <a:t>Lesion</a:t>
            </a:r>
            <a:r>
              <a:rPr lang="fr-FR" dirty="0"/>
              <a:t> volume, </a:t>
            </a:r>
            <a:r>
              <a:rPr lang="fr-FR" dirty="0" err="1"/>
              <a:t>injury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, and </a:t>
            </a:r>
            <a:r>
              <a:rPr lang="fr-FR" dirty="0" err="1"/>
              <a:t>thalamic</a:t>
            </a:r>
            <a:r>
              <a:rPr lang="fr-FR" dirty="0"/>
              <a:t> </a:t>
            </a:r>
            <a:r>
              <a:rPr lang="fr-FR" dirty="0" err="1"/>
              <a:t>integrity</a:t>
            </a:r>
            <a:r>
              <a:rPr lang="fr-FR" dirty="0"/>
              <a:t>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head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. J </a:t>
            </a:r>
            <a:r>
              <a:rPr lang="fr-FR" dirty="0" err="1"/>
              <a:t>Neurotrauma</a:t>
            </a:r>
            <a:r>
              <a:rPr lang="fr-FR" dirty="0"/>
              <a:t> 1996;13:35—40. [6] </a:t>
            </a:r>
            <a:r>
              <a:rPr lang="fr-FR" dirty="0" err="1"/>
              <a:t>Brandstack</a:t>
            </a:r>
            <a:r>
              <a:rPr lang="fr-FR" dirty="0"/>
              <a:t> N, </a:t>
            </a:r>
            <a:r>
              <a:rPr lang="fr-FR" dirty="0" err="1"/>
              <a:t>Kurki</a:t>
            </a:r>
            <a:r>
              <a:rPr lang="fr-FR" dirty="0"/>
              <a:t> T, </a:t>
            </a:r>
            <a:r>
              <a:rPr lang="fr-FR" dirty="0" err="1"/>
              <a:t>Tenovuo</a:t>
            </a:r>
            <a:r>
              <a:rPr lang="fr-FR" dirty="0"/>
              <a:t> O, </a:t>
            </a:r>
            <a:r>
              <a:rPr lang="fr-FR" dirty="0" err="1"/>
              <a:t>Isoniemi</a:t>
            </a:r>
            <a:r>
              <a:rPr lang="fr-FR" dirty="0"/>
              <a:t> H. MR </a:t>
            </a:r>
            <a:r>
              <a:rPr lang="fr-FR" dirty="0" err="1"/>
              <a:t>imaging</a:t>
            </a:r>
            <a:r>
              <a:rPr lang="fr-FR" dirty="0"/>
              <a:t> of </a:t>
            </a:r>
            <a:r>
              <a:rPr lang="fr-FR" dirty="0" err="1"/>
              <a:t>head</a:t>
            </a:r>
            <a:r>
              <a:rPr lang="fr-FR" dirty="0"/>
              <a:t> trauma: </a:t>
            </a:r>
            <a:r>
              <a:rPr lang="fr-FR" dirty="0" err="1"/>
              <a:t>visibility</a:t>
            </a:r>
            <a:r>
              <a:rPr lang="fr-FR" dirty="0"/>
              <a:t> of contusions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intraparenchymal</a:t>
            </a:r>
            <a:r>
              <a:rPr lang="fr-FR" dirty="0"/>
              <a:t> injuries in </a:t>
            </a:r>
            <a:r>
              <a:rPr lang="fr-FR" dirty="0" err="1"/>
              <a:t>early</a:t>
            </a:r>
            <a:r>
              <a:rPr lang="fr-FR" dirty="0"/>
              <a:t> and </a:t>
            </a:r>
            <a:r>
              <a:rPr lang="fr-FR" dirty="0" err="1"/>
              <a:t>late</a:t>
            </a:r>
            <a:r>
              <a:rPr lang="fr-FR" dirty="0"/>
              <a:t> stage. Brain </a:t>
            </a:r>
            <a:r>
              <a:rPr lang="fr-FR" dirty="0" err="1"/>
              <a:t>Inj</a:t>
            </a:r>
            <a:r>
              <a:rPr lang="fr-FR" dirty="0"/>
              <a:t> 2006;20: 409—16. [7] Gerber DJ, </a:t>
            </a:r>
            <a:r>
              <a:rPr lang="fr-FR" dirty="0" err="1"/>
              <a:t>Weintraub</a:t>
            </a:r>
            <a:r>
              <a:rPr lang="fr-FR" dirty="0"/>
              <a:t> AH, </a:t>
            </a:r>
            <a:r>
              <a:rPr lang="fr-FR" dirty="0" err="1"/>
              <a:t>Cusick</a:t>
            </a:r>
            <a:r>
              <a:rPr lang="fr-FR" dirty="0"/>
              <a:t> CP, Ricci PE, </a:t>
            </a:r>
            <a:r>
              <a:rPr lang="fr-FR" dirty="0" err="1"/>
              <a:t>Whiteneck</a:t>
            </a:r>
            <a:r>
              <a:rPr lang="fr-FR" dirty="0"/>
              <a:t> GG. Magnetic </a:t>
            </a:r>
            <a:r>
              <a:rPr lang="fr-FR" dirty="0" err="1"/>
              <a:t>resonance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of </a:t>
            </a:r>
            <a:r>
              <a:rPr lang="fr-FR" dirty="0" err="1"/>
              <a:t>traumatic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: </a:t>
            </a:r>
            <a:r>
              <a:rPr lang="fr-FR" dirty="0" err="1"/>
              <a:t>relationship</a:t>
            </a:r>
            <a:r>
              <a:rPr lang="fr-FR" dirty="0"/>
              <a:t> of T2*SE and T2GE to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 and </a:t>
            </a:r>
            <a:r>
              <a:rPr lang="fr-FR" dirty="0" err="1"/>
              <a:t>outcome</a:t>
            </a:r>
            <a:r>
              <a:rPr lang="fr-FR" dirty="0"/>
              <a:t>. Brain </a:t>
            </a:r>
            <a:r>
              <a:rPr lang="fr-FR" dirty="0" err="1"/>
              <a:t>Inj</a:t>
            </a:r>
            <a:r>
              <a:rPr lang="fr-FR" dirty="0"/>
              <a:t> 2004;18:1083—97. [8] </a:t>
            </a:r>
            <a:r>
              <a:rPr lang="fr-FR" dirty="0" err="1"/>
              <a:t>Scheid</a:t>
            </a:r>
            <a:r>
              <a:rPr lang="fr-FR" dirty="0"/>
              <a:t> R, </a:t>
            </a:r>
            <a:r>
              <a:rPr lang="fr-FR" dirty="0" err="1"/>
              <a:t>Preul</a:t>
            </a:r>
            <a:r>
              <a:rPr lang="fr-FR" dirty="0"/>
              <a:t> C, Gruber O, Wiggins C, von </a:t>
            </a:r>
            <a:r>
              <a:rPr lang="fr-FR" dirty="0" err="1"/>
              <a:t>Cramon</a:t>
            </a:r>
            <a:r>
              <a:rPr lang="fr-FR" dirty="0"/>
              <a:t> DY. Diffuse axonal </a:t>
            </a:r>
            <a:r>
              <a:rPr lang="fr-FR" dirty="0" err="1"/>
              <a:t>injury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traumatic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: evidencefromT2*-weightedgradient-echoimagingat3T.AJNR Am J </a:t>
            </a:r>
            <a:r>
              <a:rPr lang="fr-FR" dirty="0" err="1"/>
              <a:t>Neuroradiol</a:t>
            </a:r>
            <a:r>
              <a:rPr lang="fr-FR" dirty="0"/>
              <a:t> 2003;24:1049—56</a:t>
            </a:r>
          </a:p>
        </p:txBody>
      </p:sp>
    </p:spTree>
    <p:extLst>
      <p:ext uri="{BB962C8B-B14F-4D97-AF65-F5344CB8AC3E}">
        <p14:creationId xmlns:p14="http://schemas.microsoft.com/office/powerpoint/2010/main" val="316965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F8B2462-62C1-4FA5-A132-1D5B0F60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57</a:t>
            </a:fld>
            <a:endParaRPr lang="fr-ML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CA065FCF-6B2B-43F9-A3EE-8AFC0C964E47}"/>
              </a:ext>
            </a:extLst>
          </p:cNvPr>
          <p:cNvSpPr txBox="1"/>
          <p:nvPr/>
        </p:nvSpPr>
        <p:spPr>
          <a:xfrm>
            <a:off x="2167466" y="970344"/>
            <a:ext cx="94927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 [9] Brooks WM, Friedman SD, Gasparovic C. Magnetic </a:t>
            </a:r>
            <a:r>
              <a:rPr lang="fr-FR" dirty="0" err="1"/>
              <a:t>resonance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in </a:t>
            </a:r>
            <a:r>
              <a:rPr lang="fr-FR" dirty="0" err="1"/>
              <a:t>traumatic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. J Head Trauma </a:t>
            </a:r>
            <a:r>
              <a:rPr lang="fr-FR" dirty="0" err="1"/>
              <a:t>Rehabil</a:t>
            </a:r>
            <a:r>
              <a:rPr lang="fr-FR" dirty="0"/>
              <a:t> 2001;16:149—64. [10] Garnett MR, </a:t>
            </a:r>
            <a:r>
              <a:rPr lang="fr-FR" dirty="0" err="1"/>
              <a:t>Cadoux</a:t>
            </a:r>
            <a:r>
              <a:rPr lang="fr-FR" dirty="0"/>
              <a:t>-Hudson TA, Styles P. How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resonance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in </a:t>
            </a:r>
            <a:r>
              <a:rPr lang="fr-FR" dirty="0" err="1"/>
              <a:t>predicting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 and </a:t>
            </a:r>
            <a:r>
              <a:rPr lang="fr-FR" dirty="0" err="1"/>
              <a:t>outcome</a:t>
            </a:r>
            <a:r>
              <a:rPr lang="fr-FR" dirty="0"/>
              <a:t> in </a:t>
            </a:r>
            <a:r>
              <a:rPr lang="fr-FR" dirty="0" err="1"/>
              <a:t>traumatic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? </a:t>
            </a:r>
            <a:r>
              <a:rPr lang="fr-FR" dirty="0" err="1"/>
              <a:t>Curr</a:t>
            </a:r>
            <a:r>
              <a:rPr lang="fr-FR" dirty="0"/>
              <a:t> </a:t>
            </a:r>
            <a:r>
              <a:rPr lang="fr-FR" dirty="0" err="1"/>
              <a:t>Opin</a:t>
            </a:r>
            <a:r>
              <a:rPr lang="fr-FR" dirty="0"/>
              <a:t> </a:t>
            </a:r>
            <a:r>
              <a:rPr lang="fr-FR" dirty="0" err="1"/>
              <a:t>Neurol</a:t>
            </a:r>
            <a:r>
              <a:rPr lang="fr-FR" dirty="0"/>
              <a:t> 2001;14: 753—7. [11] Mac Donald CL, </a:t>
            </a:r>
            <a:r>
              <a:rPr lang="fr-FR" dirty="0" err="1"/>
              <a:t>Dikranian</a:t>
            </a:r>
            <a:r>
              <a:rPr lang="fr-FR" dirty="0"/>
              <a:t> K, Song SK, </a:t>
            </a:r>
            <a:r>
              <a:rPr lang="fr-FR" dirty="0" err="1"/>
              <a:t>Bayly</a:t>
            </a:r>
            <a:r>
              <a:rPr lang="fr-FR" dirty="0"/>
              <a:t> PV, </a:t>
            </a:r>
            <a:r>
              <a:rPr lang="fr-FR" dirty="0" err="1"/>
              <a:t>Holtzman</a:t>
            </a:r>
            <a:r>
              <a:rPr lang="fr-FR" dirty="0"/>
              <a:t> DM, Brody DL. </a:t>
            </a:r>
            <a:r>
              <a:rPr lang="fr-FR" dirty="0" err="1"/>
              <a:t>Detection</a:t>
            </a:r>
            <a:r>
              <a:rPr lang="fr-FR" dirty="0"/>
              <a:t> of </a:t>
            </a:r>
            <a:r>
              <a:rPr lang="fr-FR" dirty="0" err="1"/>
              <a:t>traumatic</a:t>
            </a:r>
            <a:r>
              <a:rPr lang="fr-FR" dirty="0"/>
              <a:t> axonal </a:t>
            </a:r>
            <a:r>
              <a:rPr lang="fr-FR" dirty="0" err="1"/>
              <a:t>injury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diffusion </a:t>
            </a:r>
            <a:r>
              <a:rPr lang="fr-FR" dirty="0" err="1"/>
              <a:t>tensor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in a mouse model of </a:t>
            </a:r>
            <a:r>
              <a:rPr lang="fr-FR" dirty="0" err="1"/>
              <a:t>traumatic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. </a:t>
            </a:r>
            <a:r>
              <a:rPr lang="fr-FR" dirty="0" err="1"/>
              <a:t>Exp</a:t>
            </a:r>
            <a:r>
              <a:rPr lang="fr-FR" dirty="0"/>
              <a:t> </a:t>
            </a:r>
            <a:r>
              <a:rPr lang="fr-FR" dirty="0" err="1"/>
              <a:t>Neurol</a:t>
            </a:r>
            <a:r>
              <a:rPr lang="fr-FR" dirty="0"/>
              <a:t> 2007;205:116—31. [12] Monti MM, Coleman MR, Owen AM. </a:t>
            </a:r>
            <a:r>
              <a:rPr lang="fr-FR" dirty="0" err="1"/>
              <a:t>Neuroimaging</a:t>
            </a:r>
            <a:r>
              <a:rPr lang="fr-FR" dirty="0"/>
              <a:t> and the </a:t>
            </a:r>
            <a:r>
              <a:rPr lang="fr-FR" dirty="0" err="1"/>
              <a:t>vegetativestate:resolvingthebehavioralassessmentdilemma?Ann</a:t>
            </a:r>
            <a:r>
              <a:rPr lang="fr-FR" dirty="0"/>
              <a:t> NY </a:t>
            </a:r>
            <a:r>
              <a:rPr lang="fr-FR" dirty="0" err="1"/>
              <a:t>Acad</a:t>
            </a:r>
            <a:r>
              <a:rPr lang="fr-FR" dirty="0"/>
              <a:t> </a:t>
            </a:r>
            <a:r>
              <a:rPr lang="fr-FR" dirty="0" err="1"/>
              <a:t>Sci</a:t>
            </a:r>
            <a:r>
              <a:rPr lang="fr-FR" dirty="0"/>
              <a:t> 2009;1157:81—9. [13] </a:t>
            </a:r>
            <a:r>
              <a:rPr lang="fr-FR" dirty="0" err="1"/>
              <a:t>Pickard</a:t>
            </a:r>
            <a:r>
              <a:rPr lang="fr-FR" dirty="0"/>
              <a:t> JD, Hutchinson PJ, Coles JP, Steiner LA, Johnston AJ, </a:t>
            </a:r>
            <a:r>
              <a:rPr lang="fr-FR" dirty="0" err="1"/>
              <a:t>Fryer</a:t>
            </a:r>
            <a:r>
              <a:rPr lang="fr-FR" dirty="0"/>
              <a:t> TD, et al. Imaging of </a:t>
            </a:r>
            <a:r>
              <a:rPr lang="fr-FR" dirty="0" err="1"/>
              <a:t>cerebral</a:t>
            </a:r>
            <a:r>
              <a:rPr lang="fr-FR" dirty="0"/>
              <a:t> </a:t>
            </a:r>
            <a:r>
              <a:rPr lang="fr-FR" dirty="0" err="1"/>
              <a:t>blood</a:t>
            </a:r>
            <a:r>
              <a:rPr lang="fr-FR" dirty="0"/>
              <a:t> </a:t>
            </a:r>
            <a:r>
              <a:rPr lang="fr-FR" dirty="0" err="1"/>
              <a:t>ﬂow</a:t>
            </a:r>
            <a:r>
              <a:rPr lang="fr-FR" dirty="0"/>
              <a:t> and </a:t>
            </a:r>
            <a:r>
              <a:rPr lang="fr-FR" dirty="0" err="1"/>
              <a:t>metabolism</a:t>
            </a:r>
            <a:r>
              <a:rPr lang="fr-FR" dirty="0"/>
              <a:t> in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 in the ICU. Acta </a:t>
            </a:r>
            <a:r>
              <a:rPr lang="fr-FR" dirty="0" err="1"/>
              <a:t>Neurochir</a:t>
            </a:r>
            <a:r>
              <a:rPr lang="fr-FR" dirty="0"/>
              <a:t> </a:t>
            </a:r>
            <a:r>
              <a:rPr lang="fr-FR" dirty="0" err="1"/>
              <a:t>Suppl</a:t>
            </a:r>
            <a:r>
              <a:rPr lang="fr-FR" dirty="0"/>
              <a:t> 2005;95:459—64. [14] </a:t>
            </a:r>
            <a:r>
              <a:rPr lang="fr-FR" dirty="0" err="1"/>
              <a:t>Azouvi</a:t>
            </a:r>
            <a:r>
              <a:rPr lang="fr-FR" dirty="0"/>
              <a:t> P. </a:t>
            </a:r>
            <a:r>
              <a:rPr lang="fr-FR" dirty="0" err="1"/>
              <a:t>Neuroimaging</a:t>
            </a:r>
            <a:r>
              <a:rPr lang="fr-FR" dirty="0"/>
              <a:t> </a:t>
            </a:r>
            <a:r>
              <a:rPr lang="fr-FR" dirty="0" err="1"/>
              <a:t>correlates</a:t>
            </a:r>
            <a:r>
              <a:rPr lang="fr-FR" dirty="0"/>
              <a:t> of cognitive and </a:t>
            </a:r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outcome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traumatic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7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1878" y="2967335"/>
            <a:ext cx="10488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5400" b="1" dirty="0">
                <a:ln/>
                <a:solidFill>
                  <a:srgbClr val="7030A0"/>
                </a:solidFill>
              </a:rPr>
              <a:t>Merci pour votre aimable attention</a:t>
            </a:r>
            <a:endParaRPr lang="fr-FR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58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361832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7977" y="1109980"/>
            <a:ext cx="10202091" cy="2834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ML" sz="2800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2. </a:t>
            </a:r>
            <a:r>
              <a:rPr lang="fr-ML" sz="2800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Rappel épidémiologique </a:t>
            </a:r>
            <a:endParaRPr lang="fr-ML" sz="2800" u="sng" dirty="0" smtClean="0">
              <a:latin typeface="Abadi MT Condensed Light"/>
              <a:cs typeface="Abadi MT Condensed Light"/>
            </a:endParaRPr>
          </a:p>
          <a:p>
            <a:r>
              <a:rPr lang="fr-ML" sz="2800" dirty="0" smtClean="0">
                <a:latin typeface="Abadi MT Condensed Light"/>
                <a:cs typeface="Abadi MT Condensed Light"/>
              </a:rPr>
              <a:t>Incidence Annuelle : </a:t>
            </a:r>
            <a:endParaRPr lang="fr-ML" sz="2800" dirty="0">
              <a:latin typeface="Abadi MT Condensed Light"/>
              <a:cs typeface="Abadi MT Condensed Light"/>
            </a:endParaRPr>
          </a:p>
          <a:p>
            <a:pPr marL="400050" lvl="1" indent="0">
              <a:buNone/>
            </a:pPr>
            <a:r>
              <a:rPr lang="fr-ML" sz="2600" dirty="0">
                <a:latin typeface="Abadi MT Condensed Light"/>
                <a:cs typeface="Abadi MT Condensed Light"/>
              </a:rPr>
              <a:t>•Hospitalisations : 150 –300 / 100.000 </a:t>
            </a:r>
            <a:r>
              <a:rPr lang="fr-ML" sz="2600" dirty="0" smtClean="0">
                <a:latin typeface="Abadi MT Condensed Light"/>
                <a:cs typeface="Abadi MT Condensed Light"/>
              </a:rPr>
              <a:t>habitants.  </a:t>
            </a:r>
            <a:endParaRPr lang="fr-ML" sz="2600" dirty="0">
              <a:latin typeface="Abadi MT Condensed Light"/>
              <a:cs typeface="Abadi MT Condensed Light"/>
            </a:endParaRPr>
          </a:p>
          <a:p>
            <a:pPr marL="400050" lvl="1" indent="0">
              <a:buNone/>
            </a:pPr>
            <a:r>
              <a:rPr lang="fr-ML" sz="2600" dirty="0">
                <a:latin typeface="Abadi MT Condensed Light"/>
                <a:cs typeface="Abadi MT Condensed Light"/>
              </a:rPr>
              <a:t>•Mortalité: 7 –17% </a:t>
            </a:r>
          </a:p>
          <a:p>
            <a:pPr marL="400050" lvl="1" indent="0">
              <a:buNone/>
            </a:pPr>
            <a:r>
              <a:rPr lang="fr-ML" sz="2600" dirty="0">
                <a:latin typeface="Abadi MT Condensed Light"/>
                <a:cs typeface="Abadi MT Condensed Light"/>
              </a:rPr>
              <a:t>Sexe ratio: Homme/femme  =  2:1 voir 3:1 </a:t>
            </a:r>
          </a:p>
          <a:p>
            <a:pPr marL="400050" lvl="1" indent="0">
              <a:buNone/>
            </a:pPr>
            <a:r>
              <a:rPr lang="fr-ML" sz="2600" dirty="0">
                <a:solidFill>
                  <a:srgbClr val="FF0000"/>
                </a:solidFill>
                <a:latin typeface="Abadi MT Condensed Light"/>
                <a:cs typeface="Abadi MT Condensed Light"/>
              </a:rPr>
              <a:t>•Pic = 15 –25 ans  -AVP </a:t>
            </a:r>
          </a:p>
          <a:p>
            <a:pPr marL="0" indent="0">
              <a:buNone/>
            </a:pPr>
            <a:r>
              <a:rPr lang="fr-ML" sz="2800" dirty="0">
                <a:latin typeface="Abadi MT Condensed Light"/>
                <a:cs typeface="Abadi MT Condensed Light"/>
              </a:rPr>
              <a:t>Incidence Annuelle (MALI): 2000 pour 100000Hbts</a:t>
            </a:r>
          </a:p>
          <a:p>
            <a:pPr marL="0" indent="0">
              <a:buNone/>
            </a:pPr>
            <a:endParaRPr lang="fr-ML" sz="2800" dirty="0">
              <a:solidFill>
                <a:srgbClr val="FF0000"/>
              </a:solidFill>
              <a:latin typeface="Abadi MT Condensed Light"/>
              <a:cs typeface="Abadi MT Condensed Light"/>
            </a:endParaRPr>
          </a:p>
          <a:p>
            <a:pPr marL="0" indent="0">
              <a:buNone/>
            </a:pPr>
            <a:endParaRPr lang="fr-ML" sz="2800" dirty="0">
              <a:latin typeface="Abadi MT Condensed Light"/>
              <a:cs typeface="Abadi MT Condensed Ligh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6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80530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ML" b="1" dirty="0">
                <a:solidFill>
                  <a:srgbClr val="00B0F0"/>
                </a:solidFill>
                <a:latin typeface="+mn-lt"/>
              </a:rPr>
              <a:t>3. Rappels anatomiques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7</a:t>
            </a:fld>
            <a:endParaRPr lang="fr-ML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1" y="1421536"/>
            <a:ext cx="3911438" cy="53031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1587500"/>
            <a:ext cx="5847325" cy="5016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9900" y="3060700"/>
            <a:ext cx="83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badi MT Condensed Light"/>
                <a:cs typeface="Abadi MT Condensed Light"/>
              </a:rPr>
              <a:t>Dure-mère</a:t>
            </a:r>
            <a:endParaRPr lang="fr-FR" sz="1400" b="1" dirty="0">
              <a:latin typeface="Abadi MT Condensed Light"/>
              <a:cs typeface="Abadi MT Condensed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4500" y="3898900"/>
            <a:ext cx="863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badi MT Condensed Light"/>
                <a:cs typeface="Abadi MT Condensed Light"/>
              </a:rPr>
              <a:t>Arachnoïde</a:t>
            </a:r>
            <a:endParaRPr lang="fr-FR" sz="1400" b="1" dirty="0">
              <a:latin typeface="Abadi MT Condensed Light"/>
              <a:cs typeface="Abadi MT Condensed Ligh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78500" y="4114800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badi MT Condensed Light"/>
                <a:cs typeface="Abadi MT Condensed Light"/>
              </a:rPr>
              <a:t>Pie-mère</a:t>
            </a:r>
            <a:endParaRPr lang="fr-FR" sz="1400" b="1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928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B7870BB1-9FBE-47A4-BC52-2208026CE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92" t="37036" r="48070" b="12361"/>
          <a:stretch/>
        </p:blipFill>
        <p:spPr>
          <a:xfrm>
            <a:off x="4599708" y="234943"/>
            <a:ext cx="6669711" cy="405872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23B53C6-D657-4E4B-8B68-608CF412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/>
              <a:t>8</a:t>
            </a:fld>
            <a:endParaRPr lang="fr-ML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8984050-7B3B-4CC7-92A8-78D602FA4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9" t="55559" r="62045" b="18423"/>
          <a:stretch/>
        </p:blipFill>
        <p:spPr>
          <a:xfrm>
            <a:off x="4290306" y="4604085"/>
            <a:ext cx="3315839" cy="178344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="" xmlns:a16="http://schemas.microsoft.com/office/drawing/2014/main" id="{9E1CE573-3844-4986-804C-48B81D09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6" y="0"/>
            <a:ext cx="5605669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+mn-lt"/>
              </a:rPr>
              <a:t>3.Rappels anatomiques </a:t>
            </a:r>
          </a:p>
        </p:txBody>
      </p:sp>
    </p:spTree>
    <p:extLst>
      <p:ext uri="{BB962C8B-B14F-4D97-AF65-F5344CB8AC3E}">
        <p14:creationId xmlns:p14="http://schemas.microsoft.com/office/powerpoint/2010/main" val="5714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260" y="624110"/>
            <a:ext cx="8911687" cy="1280890"/>
          </a:xfrm>
        </p:spPr>
        <p:txBody>
          <a:bodyPr/>
          <a:lstStyle/>
          <a:p>
            <a:r>
              <a:rPr lang="fr-ML" b="1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4. </a:t>
            </a:r>
            <a:r>
              <a:rPr lang="fr-ML" u="sng" dirty="0">
                <a:solidFill>
                  <a:srgbClr val="00B0F0"/>
                </a:solidFill>
                <a:latin typeface="Abadi MT Condensed Light"/>
                <a:cs typeface="Abadi MT Condensed Light"/>
              </a:rPr>
              <a:t>Rappels étiologiques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5912" y="1905000"/>
            <a:ext cx="11074385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ML" sz="32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Trois principales causes: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Civile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: AVP, accident domestique/de travail.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Sport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: chute, choc direct.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fr-ML" sz="2800" b="1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Militaire </a:t>
            </a:r>
            <a:r>
              <a:rPr lang="fr-ML"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: arme à feu (balistique), arme blanche, objet contondant</a:t>
            </a:r>
            <a:r>
              <a:rPr lang="fr-ML" sz="26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30D2-F34D-4FF1-8121-A9328DE87F48}" type="slidenum">
              <a:rPr lang="fr-ML" smtClean="0">
                <a:latin typeface="Abadi MT Condensed Light"/>
                <a:cs typeface="Abadi MT Condensed Light"/>
              </a:rPr>
              <a:t>9</a:t>
            </a:fld>
            <a:endParaRPr lang="fr-ML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1814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5255</TotalTime>
  <Words>2026</Words>
  <Application>Microsoft Macintosh PowerPoint</Application>
  <PresentationFormat>Personnalisé</PresentationFormat>
  <Paragraphs>299</Paragraphs>
  <Slides>58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Brin</vt:lpstr>
      <vt:lpstr>IMAGERIE DES TRAUMATISMES  CRÂNIO-ENCÉPHALIQUES</vt:lpstr>
      <vt:lpstr>OBJECTIFS :</vt:lpstr>
      <vt:lpstr>Plan </vt:lpstr>
      <vt:lpstr>Introduction </vt:lpstr>
      <vt:lpstr>I. Généralités </vt:lpstr>
      <vt:lpstr>Présentation PowerPoint</vt:lpstr>
      <vt:lpstr>3. Rappels anatomiques </vt:lpstr>
      <vt:lpstr>3.Rappels anatomiques </vt:lpstr>
      <vt:lpstr>4. Rappels étiologiques </vt:lpstr>
      <vt:lpstr>5. Rappels physiopathologiques</vt:lpstr>
      <vt:lpstr>Présentation PowerPoint</vt:lpstr>
      <vt:lpstr> 6. Rappels cliniques </vt:lpstr>
      <vt:lpstr>6. Rappels cliniques    </vt:lpstr>
      <vt:lpstr>6. Rappels cliniques</vt:lpstr>
      <vt:lpstr>6. Rappels cliniques </vt:lpstr>
      <vt:lpstr>7. Attitude pratique</vt:lpstr>
      <vt:lpstr>Présentation PowerPoint</vt:lpstr>
      <vt:lpstr>1. Radiographie standard du crâne  </vt:lpstr>
      <vt:lpstr>2. Scanner (Tomodensitométrie) crânio-encéphalique:</vt:lpstr>
      <vt:lpstr>Protocole: tomodensitométrie </vt:lpstr>
      <vt:lpstr>3. IRM CEREBRALE</vt:lpstr>
      <vt:lpstr>3. IRM CEREBRALE</vt:lpstr>
      <vt:lpstr>Protocoles d’ examen IRM cérébrale  :     </vt:lpstr>
      <vt:lpstr>4. Echographie transfontanelle (ETF) et Transpariétales</vt:lpstr>
      <vt:lpstr>5. Angiographie cérébrale</vt:lpstr>
      <vt:lpstr>III. RÉSULTATS DE MOYENS D’IMAGERIE</vt:lpstr>
      <vt:lpstr>1. Radiographie standard du crâne </vt:lpstr>
      <vt:lpstr>2. Scanner (Tomodensitométrie) crânio-encéphalique:</vt:lpstr>
      <vt:lpstr>LÉSIONS ÉLÉMENTAIRES  </vt:lpstr>
      <vt:lpstr>Hématome sous cutané</vt:lpstr>
      <vt:lpstr>Fracture embarrure de la voûte du crâne</vt:lpstr>
      <vt:lpstr>Disjonction </vt:lpstr>
      <vt:lpstr>Hématome extra dural</vt:lpstr>
      <vt:lpstr>Hématome sous dural</vt:lpstr>
      <vt:lpstr>Présentation PowerPoint</vt:lpstr>
      <vt:lpstr>Hémorragie méningée</vt:lpstr>
      <vt:lpstr>Contusions œdémato-hémorragique </vt:lpstr>
      <vt:lpstr>Lésions balistiques</vt:lpstr>
      <vt:lpstr>Lésions balistiques</vt:lpstr>
      <vt:lpstr>Lésions balistiques</vt:lpstr>
      <vt:lpstr>Lésions axonales diffuses: TDM</vt:lpstr>
      <vt:lpstr>Présentation PowerPoint</vt:lpstr>
      <vt:lpstr>Présentation PowerPoint</vt:lpstr>
      <vt:lpstr>Engagement sous factoriel</vt:lpstr>
      <vt:lpstr>Engagement temporal interne</vt:lpstr>
      <vt:lpstr>Engagement amygdalien</vt:lpstr>
      <vt:lpstr>Présentation PowerPoint</vt:lpstr>
      <vt:lpstr>Lésions axonales diffuses: IRM</vt:lpstr>
      <vt:lpstr>Présentation PowerPoint</vt:lpstr>
      <vt:lpstr>4. ECHOGRAPHIE</vt:lpstr>
      <vt:lpstr>Présentation PowerPoint</vt:lpstr>
      <vt:lpstr>5. Angiographie cérébrale</vt:lpstr>
      <vt:lpstr>Lésions associées (cervicale)</vt:lpstr>
      <vt:lpstr>Complications</vt:lpstr>
      <vt:lpstr>Conclusion </vt:lpstr>
      <vt:lpstr>REFERENCES BIBLIOGRAPHIQUES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Imagerie des traumatismes  crânio-encéphaliques</dc:title>
  <dc:creator>Aguibou</dc:creator>
  <cp:lastModifiedBy>adama traore</cp:lastModifiedBy>
  <cp:revision>210</cp:revision>
  <dcterms:created xsi:type="dcterms:W3CDTF">2018-06-17T13:23:06Z</dcterms:created>
  <dcterms:modified xsi:type="dcterms:W3CDTF">2020-01-12T20:59:04Z</dcterms:modified>
</cp:coreProperties>
</file>