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7" r:id="rId2"/>
    <p:sldId id="258" r:id="rId3"/>
    <p:sldId id="268" r:id="rId4"/>
    <p:sldId id="259" r:id="rId5"/>
    <p:sldId id="261" r:id="rId6"/>
    <p:sldId id="269" r:id="rId7"/>
    <p:sldId id="262" r:id="rId8"/>
    <p:sldId id="263" r:id="rId9"/>
    <p:sldId id="266" r:id="rId10"/>
    <p:sldId id="264" r:id="rId11"/>
    <p:sldId id="265" r:id="rId12"/>
    <p:sldId id="267" r:id="rId13"/>
    <p:sldId id="270" r:id="rId14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42" d="100"/>
          <a:sy n="42" d="100"/>
        </p:scale>
        <p:origin x="54" y="4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3282C-D5AA-45CD-8275-D910D81BFD87}" type="datetimeFigureOut">
              <a:rPr lang="fr-FR" smtClean="0"/>
              <a:t>01/03/2018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2E67D-FD6B-44B8-AB4A-B192AFEF5DE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669867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3282C-D5AA-45CD-8275-D910D81BFD87}" type="datetimeFigureOut">
              <a:rPr lang="fr-FR" smtClean="0"/>
              <a:t>01/03/2018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2E67D-FD6B-44B8-AB4A-B192AFEF5DE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88730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3282C-D5AA-45CD-8275-D910D81BFD87}" type="datetimeFigureOut">
              <a:rPr lang="fr-FR" smtClean="0"/>
              <a:t>01/03/2018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2E67D-FD6B-44B8-AB4A-B192AFEF5DE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459832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3282C-D5AA-45CD-8275-D910D81BFD87}" type="datetimeFigureOut">
              <a:rPr lang="fr-FR" smtClean="0"/>
              <a:t>01/03/2018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2E67D-FD6B-44B8-AB4A-B192AFEF5DE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586432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3282C-D5AA-45CD-8275-D910D81BFD87}" type="datetimeFigureOut">
              <a:rPr lang="fr-FR" smtClean="0"/>
              <a:t>01/03/2018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2E67D-FD6B-44B8-AB4A-B192AFEF5DE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5652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3282C-D5AA-45CD-8275-D910D81BFD87}" type="datetimeFigureOut">
              <a:rPr lang="fr-FR" smtClean="0"/>
              <a:t>01/03/2018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2E67D-FD6B-44B8-AB4A-B192AFEF5DE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276985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3282C-D5AA-45CD-8275-D910D81BFD87}" type="datetimeFigureOut">
              <a:rPr lang="fr-FR" smtClean="0"/>
              <a:t>01/03/2018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2E67D-FD6B-44B8-AB4A-B192AFEF5DE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865197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3282C-D5AA-45CD-8275-D910D81BFD87}" type="datetimeFigureOut">
              <a:rPr lang="fr-FR" smtClean="0"/>
              <a:t>01/03/2018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2E67D-FD6B-44B8-AB4A-B192AFEF5DE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948059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3282C-D5AA-45CD-8275-D910D81BFD87}" type="datetimeFigureOut">
              <a:rPr lang="fr-FR" smtClean="0"/>
              <a:t>01/03/2018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2E67D-FD6B-44B8-AB4A-B192AFEF5DE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310208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3282C-D5AA-45CD-8275-D910D81BFD87}" type="datetimeFigureOut">
              <a:rPr lang="fr-FR" smtClean="0"/>
              <a:t>01/03/2018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2E67D-FD6B-44B8-AB4A-B192AFEF5DE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023984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3282C-D5AA-45CD-8275-D910D81BFD87}" type="datetimeFigureOut">
              <a:rPr lang="fr-FR" smtClean="0"/>
              <a:t>01/03/2018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2E67D-FD6B-44B8-AB4A-B192AFEF5DE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506042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B3282C-D5AA-45CD-8275-D910D81BFD87}" type="datetimeFigureOut">
              <a:rPr lang="fr-FR" smtClean="0"/>
              <a:t>01/03/2018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62E67D-FD6B-44B8-AB4A-B192AFEF5DE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613349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ZoneTexte 8"/>
          <p:cNvSpPr txBox="1"/>
          <p:nvPr/>
        </p:nvSpPr>
        <p:spPr>
          <a:xfrm>
            <a:off x="3085331" y="1429555"/>
            <a:ext cx="547912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="1" dirty="0" smtClean="0"/>
              <a:t>MARQUEURS PROTEIQUES </a:t>
            </a:r>
            <a:endParaRPr lang="fr-FR" sz="3200" b="1" dirty="0"/>
          </a:p>
        </p:txBody>
      </p:sp>
      <p:sp>
        <p:nvSpPr>
          <p:cNvPr id="10" name="ZoneTexte 9"/>
          <p:cNvSpPr txBox="1"/>
          <p:nvPr/>
        </p:nvSpPr>
        <p:spPr>
          <a:xfrm>
            <a:off x="3166335" y="2498501"/>
            <a:ext cx="5821438" cy="15850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/>
              <a:t>Année universitaire 2017 – 2018</a:t>
            </a:r>
          </a:p>
          <a:p>
            <a:endParaRPr lang="fr-FR" sz="1100" dirty="0"/>
          </a:p>
          <a:p>
            <a:r>
              <a:rPr lang="fr-FR" sz="2400" dirty="0" smtClean="0"/>
              <a:t>Médecine 3</a:t>
            </a:r>
          </a:p>
          <a:p>
            <a:endParaRPr lang="fr-FR" sz="1200" dirty="0"/>
          </a:p>
          <a:p>
            <a:r>
              <a:rPr lang="fr-FR" sz="2400" dirty="0" smtClean="0"/>
              <a:t>Biochimie Clinique</a:t>
            </a:r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4124857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253282" y="280348"/>
            <a:ext cx="67665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b="1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IV. Les </a:t>
            </a:r>
            <a:r>
              <a:rPr lang="fr-FR" sz="24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Marqueurs protéiques </a:t>
            </a:r>
            <a:r>
              <a:rPr lang="fr-FR" sz="2400" b="1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en allergologie</a:t>
            </a:r>
            <a:endParaRPr lang="fr-FR" sz="2400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141665" y="798489"/>
            <a:ext cx="12139605" cy="507831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 smtClean="0"/>
              <a:t>Une allergie peut être définie comme l’ensemble des réactions d’hypersensibilité immédiate </a:t>
            </a:r>
          </a:p>
          <a:p>
            <a:r>
              <a:rPr lang="fr-FR" sz="2400" dirty="0" smtClean="0"/>
              <a:t>appelée </a:t>
            </a:r>
            <a:r>
              <a:rPr lang="fr-FR" sz="2400" b="1" dirty="0" smtClean="0">
                <a:solidFill>
                  <a:srgbClr val="FF0000"/>
                </a:solidFill>
              </a:rPr>
              <a:t>anaphylaxie.</a:t>
            </a:r>
          </a:p>
          <a:p>
            <a:endParaRPr lang="fr-FR" sz="1100" b="1" dirty="0" smtClean="0">
              <a:solidFill>
                <a:srgbClr val="FF0000"/>
              </a:solidFill>
            </a:endParaRPr>
          </a:p>
          <a:p>
            <a:r>
              <a:rPr lang="fr-FR" sz="2400" dirty="0" smtClean="0"/>
              <a:t>Les </a:t>
            </a:r>
            <a:r>
              <a:rPr lang="fr-FR" sz="2400" b="1" dirty="0" smtClean="0">
                <a:solidFill>
                  <a:srgbClr val="FF0000"/>
                </a:solidFill>
              </a:rPr>
              <a:t>IgE</a:t>
            </a:r>
            <a:r>
              <a:rPr lang="fr-FR" sz="2400" dirty="0" smtClean="0"/>
              <a:t> sont les anticorps de l’anaphylaxie (de la petite intoxication alimentaire à la mort subite).</a:t>
            </a:r>
          </a:p>
          <a:p>
            <a:r>
              <a:rPr lang="fr-FR" sz="2400" dirty="0" smtClean="0"/>
              <a:t>Ces manifestations sont:</a:t>
            </a:r>
          </a:p>
          <a:p>
            <a:endParaRPr lang="fr-FR" sz="1100" dirty="0" smtClean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fr-FR" sz="2400" dirty="0" smtClean="0"/>
              <a:t>Cutanée = urticaire, œdème de </a:t>
            </a:r>
            <a:r>
              <a:rPr lang="fr-FR" sz="2400" dirty="0"/>
              <a:t>Q</a:t>
            </a:r>
            <a:r>
              <a:rPr lang="fr-FR" sz="2400" dirty="0" smtClean="0"/>
              <a:t>uincke, eczéma, éruptions vésiculaires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fr-FR" sz="2400" dirty="0" smtClean="0"/>
              <a:t>Respiratoires = coryza spasmodique, rhinite et laryngite allergique, asthme Bronchique,</a:t>
            </a:r>
          </a:p>
          <a:p>
            <a:r>
              <a:rPr lang="fr-FR" sz="2400" dirty="0" smtClean="0"/>
              <a:t> infiltrats pulmonaires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fr-FR" sz="2400" dirty="0" smtClean="0"/>
              <a:t>Digestives = vomissement, diarrhée</a:t>
            </a:r>
            <a:endParaRPr lang="fr-FR" sz="2400" dirty="0"/>
          </a:p>
          <a:p>
            <a:endParaRPr lang="fr-FR" sz="1100" dirty="0"/>
          </a:p>
          <a:p>
            <a:r>
              <a:rPr lang="fr-FR" sz="2400" dirty="0" smtClean="0"/>
              <a:t>Les allergènes sont assez variés: poussières, pollens, insectes, poils et plumes,</a:t>
            </a:r>
          </a:p>
          <a:p>
            <a:r>
              <a:rPr lang="fr-FR" sz="2400" dirty="0" smtClean="0"/>
              <a:t>aliments (lait, œuf), moisissures, produits chimiques.</a:t>
            </a:r>
          </a:p>
          <a:p>
            <a:endParaRPr lang="fr-FR" sz="1600" dirty="0"/>
          </a:p>
          <a:p>
            <a:r>
              <a:rPr lang="fr-FR" sz="2400" dirty="0" smtClean="0"/>
              <a:t>On dose alors les </a:t>
            </a:r>
            <a:r>
              <a:rPr lang="fr-FR" sz="2400" b="1" dirty="0" smtClean="0">
                <a:solidFill>
                  <a:srgbClr val="FF0000"/>
                </a:solidFill>
              </a:rPr>
              <a:t>IgE</a:t>
            </a:r>
            <a:r>
              <a:rPr lang="fr-FR" sz="2400" dirty="0" smtClean="0">
                <a:solidFill>
                  <a:srgbClr val="FF0000"/>
                </a:solidFill>
              </a:rPr>
              <a:t> totales du sérum </a:t>
            </a:r>
            <a:r>
              <a:rPr lang="fr-FR" sz="2400" dirty="0" smtClean="0"/>
              <a:t>ou les </a:t>
            </a:r>
            <a:r>
              <a:rPr lang="fr-FR" sz="2400" b="1" dirty="0" smtClean="0">
                <a:solidFill>
                  <a:srgbClr val="FF0000"/>
                </a:solidFill>
              </a:rPr>
              <a:t>IgE</a:t>
            </a:r>
            <a:r>
              <a:rPr lang="fr-FR" sz="2400" dirty="0" smtClean="0">
                <a:solidFill>
                  <a:srgbClr val="FF0000"/>
                </a:solidFill>
              </a:rPr>
              <a:t> spécifiques du sérum</a:t>
            </a:r>
            <a:r>
              <a:rPr lang="fr-FR" sz="2400" dirty="0" smtClean="0"/>
              <a:t>.</a:t>
            </a:r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117061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oneTexte 6"/>
          <p:cNvSpPr txBox="1"/>
          <p:nvPr/>
        </p:nvSpPr>
        <p:spPr>
          <a:xfrm>
            <a:off x="515153" y="347727"/>
            <a:ext cx="81401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b="1" dirty="0" smtClean="0">
                <a:solidFill>
                  <a:srgbClr val="FF0000"/>
                </a:solidFill>
              </a:rPr>
              <a:t>V) ANTIPROTÉASES DU SÉRUM </a:t>
            </a:r>
            <a:r>
              <a:rPr lang="fr-FR" sz="2400" dirty="0" smtClean="0">
                <a:solidFill>
                  <a:srgbClr val="FF0000"/>
                </a:solidFill>
              </a:rPr>
              <a:t>(Exemple: l’alpha-1-antitrypsine)</a:t>
            </a:r>
          </a:p>
        </p:txBody>
      </p:sp>
      <p:sp>
        <p:nvSpPr>
          <p:cNvPr id="2" name="ZoneTexte 1"/>
          <p:cNvSpPr txBox="1"/>
          <p:nvPr/>
        </p:nvSpPr>
        <p:spPr>
          <a:xfrm>
            <a:off x="283335" y="862885"/>
            <a:ext cx="11877675" cy="523220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 smtClean="0"/>
              <a:t>Comme exemple d’</a:t>
            </a:r>
            <a:r>
              <a:rPr lang="fr-FR" sz="2400" dirty="0" err="1" smtClean="0"/>
              <a:t>antiprotéases</a:t>
            </a:r>
            <a:r>
              <a:rPr lang="fr-FR" sz="2400" dirty="0" smtClean="0"/>
              <a:t> nous allons citer l’</a:t>
            </a:r>
            <a:r>
              <a:rPr lang="el-GR" sz="2400" b="1" dirty="0" smtClean="0">
                <a:solidFill>
                  <a:srgbClr val="FF0000"/>
                </a:solidFill>
              </a:rPr>
              <a:t>α</a:t>
            </a:r>
            <a:r>
              <a:rPr lang="fr-FR" sz="2400" b="1" smtClean="0">
                <a:solidFill>
                  <a:srgbClr val="FF0000"/>
                </a:solidFill>
              </a:rPr>
              <a:t>-1 antitrypsine</a:t>
            </a:r>
            <a:r>
              <a:rPr lang="fr-FR" sz="2400" dirty="0" smtClean="0"/>
              <a:t>:</a:t>
            </a:r>
          </a:p>
          <a:p>
            <a:endParaRPr lang="fr-FR" sz="900" dirty="0" smtClean="0"/>
          </a:p>
          <a:p>
            <a:r>
              <a:rPr lang="fr-FR" sz="2400" dirty="0" smtClean="0"/>
              <a:t>C’est une glycoprotéine de PM = 50 000</a:t>
            </a:r>
          </a:p>
          <a:p>
            <a:endParaRPr lang="fr-FR" sz="900" dirty="0" smtClean="0"/>
          </a:p>
          <a:p>
            <a:r>
              <a:rPr lang="fr-FR" sz="2400" dirty="0" smtClean="0"/>
              <a:t>Constituant principale des pics de </a:t>
            </a:r>
            <a:r>
              <a:rPr lang="el-GR" sz="2400" dirty="0"/>
              <a:t>α</a:t>
            </a:r>
            <a:r>
              <a:rPr lang="fr-FR" sz="2400" dirty="0" smtClean="0"/>
              <a:t>-1 globuline en électrophorèse standard</a:t>
            </a:r>
          </a:p>
          <a:p>
            <a:endParaRPr lang="fr-FR" sz="900" dirty="0" smtClean="0"/>
          </a:p>
          <a:p>
            <a:r>
              <a:rPr lang="fr-FR" sz="2400" dirty="0" smtClean="0"/>
              <a:t>Inhibe puissamment et irréversiblement plusieurs activités </a:t>
            </a:r>
            <a:r>
              <a:rPr lang="fr-FR" sz="2400" dirty="0" err="1" smtClean="0"/>
              <a:t>protéasiques</a:t>
            </a:r>
            <a:r>
              <a:rPr lang="fr-FR" sz="2400" dirty="0" smtClean="0"/>
              <a:t> sériques: trypsine, </a:t>
            </a:r>
          </a:p>
          <a:p>
            <a:r>
              <a:rPr lang="fr-FR" sz="2400" dirty="0" err="1" smtClean="0"/>
              <a:t>élastase</a:t>
            </a:r>
            <a:r>
              <a:rPr lang="fr-FR" sz="2400" dirty="0" smtClean="0"/>
              <a:t>, collagénase, plasmine</a:t>
            </a:r>
          </a:p>
          <a:p>
            <a:endParaRPr lang="fr-FR" sz="900" dirty="0" smtClean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fr-FR" sz="2400" dirty="0" smtClean="0"/>
              <a:t>L’augmentation du taux sérique est assez peu spécifique:</a:t>
            </a:r>
          </a:p>
          <a:p>
            <a:r>
              <a:rPr lang="fr-FR" sz="2400" dirty="0"/>
              <a:t> </a:t>
            </a:r>
            <a:r>
              <a:rPr lang="fr-FR" sz="2400" dirty="0" smtClean="0"/>
              <a:t>        - au cours de la grossesse</a:t>
            </a:r>
          </a:p>
          <a:p>
            <a:r>
              <a:rPr lang="fr-FR" sz="2400" dirty="0"/>
              <a:t> </a:t>
            </a:r>
            <a:r>
              <a:rPr lang="fr-FR" sz="2400" dirty="0" smtClean="0"/>
              <a:t>        - lors de l’administration des contraceptifs oraux</a:t>
            </a:r>
          </a:p>
          <a:p>
            <a:r>
              <a:rPr lang="fr-FR" sz="2400" dirty="0"/>
              <a:t> </a:t>
            </a:r>
            <a:r>
              <a:rPr lang="fr-FR" sz="2400" dirty="0" smtClean="0"/>
              <a:t>        - au cours de la </a:t>
            </a:r>
            <a:r>
              <a:rPr lang="fr-FR" sz="2400" dirty="0" err="1" smtClean="0"/>
              <a:t>réactionninflammatoire</a:t>
            </a:r>
            <a:r>
              <a:rPr lang="fr-FR" sz="2400" dirty="0" smtClean="0"/>
              <a:t> </a:t>
            </a:r>
          </a:p>
          <a:p>
            <a:endParaRPr lang="fr-FR" sz="1000" dirty="0" smtClean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fr-FR" sz="2400" dirty="0" smtClean="0"/>
              <a:t>La baisse du taux est plutôt </a:t>
            </a:r>
            <a:r>
              <a:rPr lang="fr-FR" sz="2400" dirty="0" err="1" smtClean="0"/>
              <a:t>evocatrice</a:t>
            </a:r>
            <a:r>
              <a:rPr lang="fr-FR" sz="2400" dirty="0" smtClean="0"/>
              <a:t> de deux circonstances physiopathologiques:</a:t>
            </a:r>
          </a:p>
          <a:p>
            <a:r>
              <a:rPr lang="fr-FR" sz="2400" dirty="0"/>
              <a:t> </a:t>
            </a:r>
            <a:r>
              <a:rPr lang="fr-FR" sz="2400" dirty="0" smtClean="0"/>
              <a:t>  </a:t>
            </a:r>
            <a:r>
              <a:rPr lang="fr-FR" sz="2400" b="1" dirty="0" smtClean="0">
                <a:solidFill>
                  <a:srgbClr val="FF0000"/>
                </a:solidFill>
              </a:rPr>
              <a:t>- En pneumologie: </a:t>
            </a:r>
            <a:r>
              <a:rPr lang="fr-FR" sz="2400" dirty="0" smtClean="0"/>
              <a:t>la parois alvéolaires n’est plus protégée, elle est digérée progressivement</a:t>
            </a:r>
          </a:p>
          <a:p>
            <a:r>
              <a:rPr lang="fr-FR" sz="2400" dirty="0" smtClean="0"/>
              <a:t>Et remplacée par un tissus fibreux cicatriciel</a:t>
            </a:r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645598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193180" y="450760"/>
            <a:ext cx="11797051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 smtClean="0">
                <a:solidFill>
                  <a:srgbClr val="FF0000"/>
                </a:solidFill>
              </a:rPr>
              <a:t>   - En </a:t>
            </a:r>
            <a:r>
              <a:rPr lang="fr-FR" sz="2400" b="1" dirty="0" err="1" smtClean="0">
                <a:solidFill>
                  <a:srgbClr val="FF0000"/>
                </a:solidFill>
              </a:rPr>
              <a:t>hépathologie</a:t>
            </a:r>
            <a:r>
              <a:rPr lang="fr-FR" sz="2400" b="1" dirty="0" smtClean="0">
                <a:solidFill>
                  <a:srgbClr val="FF0000"/>
                </a:solidFill>
              </a:rPr>
              <a:t>: </a:t>
            </a:r>
            <a:r>
              <a:rPr lang="fr-FR" sz="2400" dirty="0" smtClean="0"/>
              <a:t>développement d’une cirrhose infantile très évolutive vers une issue fatale.</a:t>
            </a:r>
          </a:p>
          <a:p>
            <a:endParaRPr lang="fr-FR" sz="900" dirty="0" smtClean="0"/>
          </a:p>
          <a:p>
            <a:r>
              <a:rPr lang="fr-FR" sz="2400" dirty="0" smtClean="0"/>
              <a:t>Dépôt protéique (il s’agit </a:t>
            </a:r>
            <a:r>
              <a:rPr lang="el-GR" sz="2400" dirty="0" smtClean="0"/>
              <a:t>α</a:t>
            </a:r>
            <a:r>
              <a:rPr lang="fr-FR" sz="2400" dirty="0" smtClean="0"/>
              <a:t>1 antitrypsine ayant perdu leur pouvoir </a:t>
            </a:r>
            <a:r>
              <a:rPr lang="fr-FR" sz="2400" dirty="0" err="1" smtClean="0"/>
              <a:t>antiprotéasique</a:t>
            </a:r>
            <a:r>
              <a:rPr lang="fr-FR" sz="2400" dirty="0" smtClean="0"/>
              <a:t>) </a:t>
            </a:r>
          </a:p>
          <a:p>
            <a:r>
              <a:rPr lang="fr-FR" sz="2400" dirty="0" smtClean="0"/>
              <a:t>envahissant les hépatocytes </a:t>
            </a:r>
          </a:p>
          <a:p>
            <a:endParaRPr lang="fr-FR" sz="1000" dirty="0"/>
          </a:p>
          <a:p>
            <a:r>
              <a:rPr lang="fr-FR" sz="2400" dirty="0" smtClean="0"/>
              <a:t>C’est un marqueur de déperdition protéique par voie digestive lors du bilan d’entéropathie </a:t>
            </a:r>
          </a:p>
          <a:p>
            <a:r>
              <a:rPr lang="fr-FR" sz="2400" dirty="0" smtClean="0"/>
              <a:t>exsudative.</a:t>
            </a:r>
          </a:p>
          <a:p>
            <a:endParaRPr lang="fr-FR" sz="1000" dirty="0" smtClean="0"/>
          </a:p>
          <a:p>
            <a:r>
              <a:rPr lang="fr-FR" sz="2400" dirty="0" smtClean="0"/>
              <a:t>Doser dans le plasma et les selles, </a:t>
            </a:r>
            <a:r>
              <a:rPr lang="el-GR" sz="2400" b="1" dirty="0">
                <a:solidFill>
                  <a:srgbClr val="FF0000"/>
                </a:solidFill>
              </a:rPr>
              <a:t>α</a:t>
            </a:r>
            <a:r>
              <a:rPr lang="fr-FR" sz="2400" b="1" dirty="0">
                <a:solidFill>
                  <a:srgbClr val="FF0000"/>
                </a:solidFill>
              </a:rPr>
              <a:t>1 </a:t>
            </a:r>
            <a:r>
              <a:rPr lang="fr-FR" sz="2400" b="1" dirty="0" smtClean="0">
                <a:solidFill>
                  <a:srgbClr val="FF0000"/>
                </a:solidFill>
              </a:rPr>
              <a:t>antitrypsine </a:t>
            </a:r>
            <a:r>
              <a:rPr lang="fr-FR" sz="2400" dirty="0" smtClean="0"/>
              <a:t>résiste bien à l’action </a:t>
            </a:r>
            <a:r>
              <a:rPr lang="fr-FR" sz="2400" dirty="0" err="1" smtClean="0"/>
              <a:t>protéasique</a:t>
            </a:r>
            <a:r>
              <a:rPr lang="fr-FR" sz="2400" dirty="0" smtClean="0"/>
              <a:t> </a:t>
            </a:r>
          </a:p>
          <a:p>
            <a:r>
              <a:rPr lang="fr-FR" sz="2400" dirty="0" smtClean="0"/>
              <a:t>des bactéries intestinales</a:t>
            </a:r>
          </a:p>
          <a:p>
            <a:r>
              <a:rPr lang="fr-FR" sz="2400" dirty="0" smtClean="0"/>
              <a:t>Toute </a:t>
            </a:r>
            <a:r>
              <a:rPr lang="fr-FR" sz="2400" dirty="0" err="1" smtClean="0"/>
              <a:t>élevation</a:t>
            </a:r>
            <a:r>
              <a:rPr lang="fr-FR" sz="2400" dirty="0" smtClean="0"/>
              <a:t> de son taux (sup à 10 ml) chez un sujet normal, mesure la fuite protéique </a:t>
            </a:r>
          </a:p>
          <a:p>
            <a:r>
              <a:rPr lang="fr-FR" sz="2400" dirty="0" smtClean="0"/>
              <a:t>dans la lumière intestinale.</a:t>
            </a:r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4259274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399243" y="388339"/>
            <a:ext cx="477669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b="1" dirty="0" smtClean="0">
                <a:solidFill>
                  <a:srgbClr val="FF0000"/>
                </a:solidFill>
              </a:rPr>
              <a:t>VI) PROTÉINES DE LA COAGULATION</a:t>
            </a:r>
            <a:endParaRPr lang="fr-FR" sz="2400" b="1" dirty="0">
              <a:solidFill>
                <a:srgbClr val="FF0000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233635" y="850004"/>
            <a:ext cx="11906849" cy="49244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 smtClean="0"/>
              <a:t>La coagulation est une cascade de protéolyses limitées qui transforme le </a:t>
            </a:r>
            <a:r>
              <a:rPr lang="fr-FR" sz="2400" dirty="0" smtClean="0">
                <a:solidFill>
                  <a:srgbClr val="FF0000"/>
                </a:solidFill>
              </a:rPr>
              <a:t>fibrinogène</a:t>
            </a:r>
            <a:r>
              <a:rPr lang="fr-FR" sz="2400" dirty="0" smtClean="0"/>
              <a:t> (soluble)</a:t>
            </a:r>
          </a:p>
          <a:p>
            <a:r>
              <a:rPr lang="fr-FR" sz="2400" b="1" dirty="0" smtClean="0">
                <a:solidFill>
                  <a:srgbClr val="FF0000"/>
                </a:solidFill>
              </a:rPr>
              <a:t>en fibrine </a:t>
            </a:r>
            <a:r>
              <a:rPr lang="fr-FR" sz="2400" dirty="0" smtClean="0"/>
              <a:t>(insoluble) sous l’action de la thrombine.</a:t>
            </a:r>
          </a:p>
          <a:p>
            <a:endParaRPr lang="fr-FR" sz="1000" dirty="0"/>
          </a:p>
          <a:p>
            <a:r>
              <a:rPr lang="fr-FR" sz="2400" dirty="0" smtClean="0"/>
              <a:t>De nombreux inhibiteurs interviennent et jouent un rôle régulateur de ce phénomène</a:t>
            </a:r>
          </a:p>
          <a:p>
            <a:endParaRPr lang="fr-FR" sz="1000" dirty="0"/>
          </a:p>
          <a:p>
            <a:r>
              <a:rPr lang="fr-FR" sz="2400" dirty="0" smtClean="0"/>
              <a:t>Le sang à analysé est décalcifié (sang total recueilli sur citrate de sodium)</a:t>
            </a:r>
          </a:p>
          <a:p>
            <a:endParaRPr lang="fr-FR" sz="1000" dirty="0"/>
          </a:p>
          <a:p>
            <a:r>
              <a:rPr lang="fr-FR" sz="2400" dirty="0" smtClean="0"/>
              <a:t>L’étude de ces protéines relève d’une étroite spécialisation dans le cadre de la discipline </a:t>
            </a:r>
          </a:p>
          <a:p>
            <a:r>
              <a:rPr lang="fr-FR" sz="2400" dirty="0" smtClean="0"/>
              <a:t>Hématologique.</a:t>
            </a:r>
          </a:p>
          <a:p>
            <a:endParaRPr lang="fr-FR" sz="1000" dirty="0"/>
          </a:p>
          <a:p>
            <a:r>
              <a:rPr lang="fr-FR" sz="2400" dirty="0" smtClean="0"/>
              <a:t>Il s’agit: </a:t>
            </a:r>
            <a:r>
              <a:rPr lang="fr-FR" sz="2400" b="1" dirty="0" smtClean="0">
                <a:solidFill>
                  <a:srgbClr val="FF0000"/>
                </a:solidFill>
              </a:rPr>
              <a:t>le temps de </a:t>
            </a:r>
            <a:r>
              <a:rPr lang="fr-FR" sz="2400" b="1" dirty="0" err="1" smtClean="0">
                <a:solidFill>
                  <a:srgbClr val="FF0000"/>
                </a:solidFill>
              </a:rPr>
              <a:t>Howell</a:t>
            </a:r>
            <a:r>
              <a:rPr lang="fr-FR" sz="2400" b="1" dirty="0" smtClean="0">
                <a:solidFill>
                  <a:srgbClr val="FF0000"/>
                </a:solidFill>
              </a:rPr>
              <a:t>,</a:t>
            </a:r>
          </a:p>
          <a:p>
            <a:r>
              <a:rPr lang="fr-FR" sz="2400" b="1" dirty="0">
                <a:solidFill>
                  <a:srgbClr val="FF0000"/>
                </a:solidFill>
              </a:rPr>
              <a:t> </a:t>
            </a:r>
            <a:r>
              <a:rPr lang="fr-FR" sz="2400" b="1" dirty="0" smtClean="0">
                <a:solidFill>
                  <a:srgbClr val="FF0000"/>
                </a:solidFill>
              </a:rPr>
              <a:t>              le temps de Quick,</a:t>
            </a:r>
          </a:p>
          <a:p>
            <a:r>
              <a:rPr lang="fr-FR" sz="2400" b="1" dirty="0">
                <a:solidFill>
                  <a:srgbClr val="FF0000"/>
                </a:solidFill>
              </a:rPr>
              <a:t> </a:t>
            </a:r>
            <a:r>
              <a:rPr lang="fr-FR" sz="2400" b="1" dirty="0" smtClean="0">
                <a:solidFill>
                  <a:srgbClr val="FF0000"/>
                </a:solidFill>
              </a:rPr>
              <a:t>              le temps de céphaline-kaolin</a:t>
            </a:r>
          </a:p>
          <a:p>
            <a:endParaRPr lang="fr-FR" sz="1000" dirty="0"/>
          </a:p>
          <a:p>
            <a:r>
              <a:rPr lang="fr-FR" sz="2400" dirty="0" smtClean="0"/>
              <a:t>Ces tests suffissent à assurer une surveillance des traitements anticoagulants en pratique </a:t>
            </a:r>
          </a:p>
          <a:p>
            <a:r>
              <a:rPr lang="fr-FR" sz="2400" dirty="0" smtClean="0"/>
              <a:t>médico-chirurgicale courante.</a:t>
            </a:r>
            <a:endParaRPr lang="fr-FR" sz="2400" dirty="0"/>
          </a:p>
        </p:txBody>
      </p:sp>
      <p:sp>
        <p:nvSpPr>
          <p:cNvPr id="8" name="ZoneTexte 7"/>
          <p:cNvSpPr txBox="1"/>
          <p:nvPr/>
        </p:nvSpPr>
        <p:spPr>
          <a:xfrm>
            <a:off x="10908412" y="6194740"/>
            <a:ext cx="63030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Fin</a:t>
            </a:r>
            <a:endParaRPr lang="fr-FR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72140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437883" y="2693361"/>
            <a:ext cx="1152003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/>
              <a:t>L</a:t>
            </a:r>
            <a:r>
              <a:rPr lang="fr-FR" sz="2400" dirty="0" smtClean="0"/>
              <a:t>’appréciation d’un état inflammatoire repose sur des critères traditionnels: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fr-FR" sz="2400" dirty="0" smtClean="0"/>
              <a:t>La numération formule sanguine (NFS), 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fr-FR" sz="2400" dirty="0" smtClean="0"/>
              <a:t>La vitesse de sédimentation globulaire (VS), 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fr-FR" sz="2400" dirty="0"/>
              <a:t>L</a:t>
            </a:r>
            <a:r>
              <a:rPr lang="fr-FR" sz="2400" dirty="0" smtClean="0"/>
              <a:t>’électrophorèse standard des protéines sur acétate de cellulose </a:t>
            </a:r>
            <a:r>
              <a:rPr lang="fr-FR" sz="2400" dirty="0"/>
              <a:t>(</a:t>
            </a:r>
            <a:r>
              <a:rPr lang="fr-FR" sz="2400" dirty="0" smtClean="0"/>
              <a:t>pic d’hyper </a:t>
            </a:r>
            <a:r>
              <a:rPr lang="el-GR" sz="2400" dirty="0" smtClean="0"/>
              <a:t>α</a:t>
            </a:r>
            <a:r>
              <a:rPr lang="fr-FR" sz="2400" dirty="0" smtClean="0"/>
              <a:t>-2 </a:t>
            </a:r>
            <a:r>
              <a:rPr lang="fr-FR" sz="2400" dirty="0" err="1" smtClean="0"/>
              <a:t>globulinémie</a:t>
            </a:r>
            <a:r>
              <a:rPr lang="fr-FR" sz="2400" dirty="0" smtClean="0"/>
              <a:t>), 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fr-FR" sz="2400" dirty="0" smtClean="0"/>
              <a:t>le dosage du fibrinogène plasmatique.</a:t>
            </a:r>
            <a:endParaRPr lang="fr-FR" sz="2400" dirty="0"/>
          </a:p>
        </p:txBody>
      </p:sp>
      <p:sp>
        <p:nvSpPr>
          <p:cNvPr id="4" name="ZoneTexte 3"/>
          <p:cNvSpPr txBox="1"/>
          <p:nvPr/>
        </p:nvSpPr>
        <p:spPr>
          <a:xfrm>
            <a:off x="437882" y="901523"/>
            <a:ext cx="694292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b="1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I. Les marqueurs protéiques de l’inflammation</a:t>
            </a:r>
            <a:endParaRPr lang="fr-FR" sz="2400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425000" y="1635607"/>
            <a:ext cx="1153291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/>
              <a:t>Les dosages plasmatiques d’histamine, de sérotonine se sont avérés décevants du fait des trop larges fourchettes de normalité.</a:t>
            </a:r>
          </a:p>
        </p:txBody>
      </p:sp>
    </p:spTree>
    <p:extLst>
      <p:ext uri="{BB962C8B-B14F-4D97-AF65-F5344CB8AC3E}">
        <p14:creationId xmlns:p14="http://schemas.microsoft.com/office/powerpoint/2010/main" val="138452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360361" y="616910"/>
            <a:ext cx="11702849" cy="34009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/>
              <a:t>Trois marqueurs protéiques méritent d’être retenu comme test d’inflammation:</a:t>
            </a:r>
          </a:p>
          <a:p>
            <a:endParaRPr lang="fr-FR" sz="700" dirty="0" smtClean="0"/>
          </a:p>
          <a:p>
            <a:pPr marL="342900" indent="-342900">
              <a:buAutoNum type="arabicParenR"/>
            </a:pPr>
            <a:r>
              <a:rPr lang="fr-FR" sz="2400" b="1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La Protéine-C réactive: </a:t>
            </a:r>
          </a:p>
          <a:p>
            <a:endParaRPr lang="fr-FR" sz="700" b="1" dirty="0" smtClean="0"/>
          </a:p>
          <a:p>
            <a:r>
              <a:rPr lang="fr-FR" sz="2400" dirty="0" smtClean="0"/>
              <a:t>Glycoprotéine plasmatique précipitant au contact du polysaccharide C du pneumocoque. </a:t>
            </a:r>
          </a:p>
          <a:p>
            <a:endParaRPr lang="fr-FR" sz="900" dirty="0"/>
          </a:p>
          <a:p>
            <a:r>
              <a:rPr lang="fr-FR" sz="2400" dirty="0" smtClean="0"/>
              <a:t>Il existe dans le plasma sous deux formes: libre et liée aux </a:t>
            </a:r>
            <a:r>
              <a:rPr lang="el-GR" sz="2400" dirty="0" smtClean="0"/>
              <a:t>γ</a:t>
            </a:r>
            <a:r>
              <a:rPr lang="fr-FR" sz="2400" dirty="0" smtClean="0"/>
              <a:t>-globulines.</a:t>
            </a:r>
          </a:p>
          <a:p>
            <a:endParaRPr lang="fr-FR" sz="1000" dirty="0" smtClean="0"/>
          </a:p>
          <a:p>
            <a:r>
              <a:rPr lang="fr-FR" sz="2400" dirty="0" smtClean="0"/>
              <a:t>Son taux , habituellement de 5 – 12 mg/l, s’élève très fortement au cours d’inflammation d’origine bactérienne. </a:t>
            </a:r>
          </a:p>
          <a:p>
            <a:endParaRPr lang="fr-FR" sz="1000" dirty="0" smtClean="0"/>
          </a:p>
          <a:p>
            <a:r>
              <a:rPr lang="fr-FR" sz="2400" dirty="0" smtClean="0"/>
              <a:t>Sa spécificité est discutable.</a:t>
            </a:r>
          </a:p>
        </p:txBody>
      </p:sp>
    </p:spTree>
    <p:extLst>
      <p:ext uri="{BB962C8B-B14F-4D97-AF65-F5344CB8AC3E}">
        <p14:creationId xmlns:p14="http://schemas.microsoft.com/office/powerpoint/2010/main" val="1394549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ZoneTexte 12"/>
          <p:cNvSpPr txBox="1"/>
          <p:nvPr/>
        </p:nvSpPr>
        <p:spPr>
          <a:xfrm>
            <a:off x="249382" y="586268"/>
            <a:ext cx="11599181" cy="61940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AutoNum type="arabicParenR" startAt="2"/>
            </a:pPr>
            <a:r>
              <a:rPr lang="fr-FR" sz="2400" b="1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L’Haptoglobine:</a:t>
            </a:r>
          </a:p>
          <a:p>
            <a:endParaRPr lang="fr-FR" sz="1000" b="1" dirty="0">
              <a:solidFill>
                <a:srgbClr val="FF0000"/>
              </a:solidFill>
            </a:endParaRPr>
          </a:p>
          <a:p>
            <a:r>
              <a:rPr lang="fr-FR" sz="2400" dirty="0" smtClean="0"/>
              <a:t>C’est </a:t>
            </a:r>
            <a:r>
              <a:rPr lang="fr-FR" sz="2400" dirty="0"/>
              <a:t>une </a:t>
            </a:r>
            <a:r>
              <a:rPr lang="el-GR" sz="2400" dirty="0" smtClean="0"/>
              <a:t>α</a:t>
            </a:r>
            <a:r>
              <a:rPr lang="fr-FR" sz="2400" dirty="0" smtClean="0"/>
              <a:t>-2 </a:t>
            </a:r>
            <a:r>
              <a:rPr lang="fr-FR" sz="2400" dirty="0"/>
              <a:t>glycoprotéine capable de fixer l’hémoglobine. Le complexe ainsi </a:t>
            </a:r>
            <a:r>
              <a:rPr lang="fr-FR" sz="2400" dirty="0" smtClean="0"/>
              <a:t>formé possède </a:t>
            </a:r>
            <a:r>
              <a:rPr lang="fr-FR" sz="2400" dirty="0"/>
              <a:t>des activités </a:t>
            </a:r>
            <a:r>
              <a:rPr lang="fr-FR" sz="2400" dirty="0" err="1"/>
              <a:t>peroxydasiques</a:t>
            </a:r>
            <a:r>
              <a:rPr lang="fr-FR" sz="2400" dirty="0" smtClean="0"/>
              <a:t>. Sa </a:t>
            </a:r>
            <a:r>
              <a:rPr lang="fr-FR" sz="2400" dirty="0"/>
              <a:t>valeur normale est voisine de 1 g/L. </a:t>
            </a:r>
            <a:endParaRPr lang="fr-FR" sz="2400" dirty="0" smtClean="0"/>
          </a:p>
          <a:p>
            <a:endParaRPr lang="fr-FR" sz="1000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sz="2400" dirty="0"/>
              <a:t> un taux d’haptoglobine effondré témoigne un certain degré </a:t>
            </a:r>
            <a:r>
              <a:rPr lang="fr-FR" sz="2400" dirty="0" smtClean="0"/>
              <a:t>d’hémolyse</a:t>
            </a:r>
          </a:p>
          <a:p>
            <a:endParaRPr lang="fr-FR" sz="1000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sz="2400" dirty="0"/>
              <a:t> l’inflammation stimule la biosynthèse de l’haptoglobine par le foie d’où </a:t>
            </a:r>
            <a:r>
              <a:rPr lang="fr-FR" sz="2400" dirty="0" smtClean="0"/>
              <a:t>l’élévation de </a:t>
            </a:r>
            <a:r>
              <a:rPr lang="fr-FR" sz="2400" dirty="0"/>
              <a:t>son taux à des valeurs supérieurs </a:t>
            </a:r>
            <a:r>
              <a:rPr lang="fr-FR" sz="2400" dirty="0" smtClean="0"/>
              <a:t>à 2 </a:t>
            </a:r>
            <a:r>
              <a:rPr lang="fr-FR" sz="2400" dirty="0"/>
              <a:t>et jusqu’à 10 </a:t>
            </a:r>
            <a:r>
              <a:rPr lang="fr-FR" sz="2400" dirty="0" smtClean="0"/>
              <a:t>g/L</a:t>
            </a:r>
          </a:p>
          <a:p>
            <a:endParaRPr lang="fr-FR" sz="2400" dirty="0"/>
          </a:p>
          <a:p>
            <a:r>
              <a:rPr lang="fr-FR" sz="24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 3)  L’</a:t>
            </a:r>
            <a:r>
              <a:rPr lang="fr-FR" sz="2400" b="1" dirty="0" err="1">
                <a:solidFill>
                  <a:srgbClr val="FF0000"/>
                </a:solidFill>
                <a:latin typeface="Century Gothic" panose="020B0502020202020204" pitchFamily="34" charset="0"/>
              </a:rPr>
              <a:t>Orosomucoide</a:t>
            </a:r>
            <a:r>
              <a:rPr lang="fr-FR" sz="2400" b="1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:</a:t>
            </a:r>
          </a:p>
          <a:p>
            <a:endParaRPr lang="fr-FR" sz="1050" b="1" dirty="0">
              <a:solidFill>
                <a:srgbClr val="FF0000"/>
              </a:solidFill>
            </a:endParaRPr>
          </a:p>
          <a:p>
            <a:r>
              <a:rPr lang="fr-FR" sz="2400" dirty="0"/>
              <a:t>C’est le moins critiquable des trois marqueurs</a:t>
            </a:r>
            <a:r>
              <a:rPr lang="fr-FR" sz="2400" dirty="0" smtClean="0"/>
              <a:t>.</a:t>
            </a:r>
          </a:p>
          <a:p>
            <a:endParaRPr lang="fr-FR" sz="1000" dirty="0"/>
          </a:p>
          <a:p>
            <a:r>
              <a:rPr lang="fr-FR" sz="2400" dirty="0"/>
              <a:t>C’est une </a:t>
            </a:r>
            <a:r>
              <a:rPr lang="el-GR" sz="2400" dirty="0"/>
              <a:t>α</a:t>
            </a:r>
            <a:r>
              <a:rPr lang="fr-FR" sz="2400" dirty="0"/>
              <a:t>1glucoprotéine dont le taux normal est voisin de 0,9 g/L, </a:t>
            </a:r>
            <a:endParaRPr lang="fr-FR" sz="2400" dirty="0" smtClean="0"/>
          </a:p>
          <a:p>
            <a:endParaRPr lang="fr-FR" sz="1000" dirty="0"/>
          </a:p>
          <a:p>
            <a:r>
              <a:rPr lang="fr-FR" sz="2400" dirty="0"/>
              <a:t>Il s’élève fortement au cours du syndrome inflammatoire et des états cancéreux</a:t>
            </a:r>
            <a:r>
              <a:rPr lang="fr-FR" sz="2400" dirty="0" smtClean="0"/>
              <a:t>,</a:t>
            </a:r>
          </a:p>
          <a:p>
            <a:endParaRPr lang="fr-FR" sz="1000" dirty="0"/>
          </a:p>
          <a:p>
            <a:r>
              <a:rPr lang="fr-FR" sz="2400" dirty="0" smtClean="0"/>
              <a:t>Permet d’apprécier </a:t>
            </a:r>
            <a:r>
              <a:rPr lang="fr-FR" sz="2400" dirty="0"/>
              <a:t>l’efficacité aussi bien d’une antibiothérapie antiinflammatoire </a:t>
            </a:r>
            <a:r>
              <a:rPr lang="fr-FR" sz="2400" dirty="0" smtClean="0"/>
              <a:t>que d’une </a:t>
            </a:r>
            <a:r>
              <a:rPr lang="fr-FR" sz="2400" dirty="0"/>
              <a:t>chimiothérapie anticancéreuse</a:t>
            </a:r>
            <a:r>
              <a:rPr lang="fr-FR" sz="2400" dirty="0" smtClean="0"/>
              <a:t>.</a:t>
            </a:r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2406262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279786" y="496304"/>
            <a:ext cx="800090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b="1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II. Les </a:t>
            </a:r>
            <a:r>
              <a:rPr lang="fr-FR" sz="24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Marqueurs protéiques de l’hépatite </a:t>
            </a:r>
            <a:r>
              <a:rPr lang="fr-FR" sz="2400" b="1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alcoolique</a:t>
            </a:r>
            <a:endParaRPr lang="fr-FR" sz="2400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279786" y="1075106"/>
            <a:ext cx="11800597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/>
              <a:t>Il faut 5 à 10 ans de surconsommation d’alcool pour constituer une cirrhose du foie</a:t>
            </a:r>
          </a:p>
          <a:p>
            <a:endParaRPr lang="fr-FR" sz="900" dirty="0" smtClean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fr-FR" sz="2400" b="1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 Au stade initial: </a:t>
            </a:r>
          </a:p>
          <a:p>
            <a:r>
              <a:rPr lang="fr-FR" sz="2400" dirty="0" smtClean="0"/>
              <a:t> Très prolongé, </a:t>
            </a:r>
          </a:p>
          <a:p>
            <a:endParaRPr lang="fr-FR" sz="600" dirty="0" smtClean="0"/>
          </a:p>
          <a:p>
            <a:r>
              <a:rPr lang="fr-FR" sz="2400" dirty="0" smtClean="0"/>
              <a:t> Existence de lésions anatomopathologiques de stéatose réversibles</a:t>
            </a:r>
          </a:p>
          <a:p>
            <a:endParaRPr lang="fr-FR" sz="900" dirty="0" smtClean="0"/>
          </a:p>
          <a:p>
            <a:r>
              <a:rPr lang="fr-FR" sz="2400" dirty="0" smtClean="0"/>
              <a:t> L’évolution peut être stoppée par un sevrage total et définitif (réversible)</a:t>
            </a:r>
          </a:p>
          <a:p>
            <a:endParaRPr lang="fr-FR" sz="900" dirty="0" smtClean="0"/>
          </a:p>
          <a:p>
            <a:r>
              <a:rPr lang="fr-FR" sz="2400" dirty="0" smtClean="0"/>
              <a:t> Bilans biochimiques muets mis à part les révélateurs très utiles que sont: </a:t>
            </a:r>
          </a:p>
          <a:p>
            <a:r>
              <a:rPr lang="fr-FR" sz="2400" dirty="0"/>
              <a:t> </a:t>
            </a:r>
            <a:r>
              <a:rPr lang="fr-FR" sz="2400" dirty="0" smtClean="0"/>
              <a:t>   - Une </a:t>
            </a:r>
            <a:r>
              <a:rPr lang="fr-FR" sz="2400" dirty="0" err="1" smtClean="0"/>
              <a:t>hyperbilirubinémie</a:t>
            </a:r>
            <a:r>
              <a:rPr lang="fr-FR" sz="2400" dirty="0" smtClean="0"/>
              <a:t> discrète</a:t>
            </a:r>
          </a:p>
          <a:p>
            <a:r>
              <a:rPr lang="fr-FR" sz="2400" dirty="0"/>
              <a:t> </a:t>
            </a:r>
            <a:r>
              <a:rPr lang="fr-FR" sz="2400" dirty="0" smtClean="0"/>
              <a:t>   - Une flèche de </a:t>
            </a:r>
            <a:r>
              <a:rPr lang="el-GR" sz="2400" dirty="0" smtClean="0"/>
              <a:t>γ</a:t>
            </a:r>
            <a:r>
              <a:rPr lang="fr-FR" sz="2400" dirty="0" smtClean="0"/>
              <a:t> GT (gamma-</a:t>
            </a:r>
            <a:r>
              <a:rPr lang="fr-FR" sz="2400" dirty="0" err="1" smtClean="0"/>
              <a:t>glutamyl</a:t>
            </a:r>
            <a:r>
              <a:rPr lang="fr-FR" sz="2400" dirty="0" smtClean="0"/>
              <a:t>-transférase) reflétant une légère cholestase ou un début de cytolyse</a:t>
            </a:r>
          </a:p>
          <a:p>
            <a:r>
              <a:rPr lang="fr-FR" sz="2400" dirty="0"/>
              <a:t> </a:t>
            </a:r>
            <a:r>
              <a:rPr lang="fr-FR" sz="2400" dirty="0" smtClean="0"/>
              <a:t>   - Une augmentation du volume moyen des hématies</a:t>
            </a:r>
          </a:p>
          <a:p>
            <a:endParaRPr lang="fr-FR" sz="1200" dirty="0" smtClean="0"/>
          </a:p>
        </p:txBody>
      </p:sp>
    </p:spTree>
    <p:extLst>
      <p:ext uri="{BB962C8B-B14F-4D97-AF65-F5344CB8AC3E}">
        <p14:creationId xmlns:p14="http://schemas.microsoft.com/office/powerpoint/2010/main" val="840855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360605" y="412125"/>
            <a:ext cx="11252183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fr-FR" sz="2400" dirty="0">
                <a:solidFill>
                  <a:srgbClr val="FF0000"/>
                </a:solidFill>
              </a:rPr>
              <a:t> </a:t>
            </a:r>
            <a:r>
              <a:rPr lang="fr-FR" sz="24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Au stade de cirrhose confirmée</a:t>
            </a:r>
            <a:r>
              <a:rPr lang="fr-FR" sz="2400" b="1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:</a:t>
            </a:r>
          </a:p>
          <a:p>
            <a:endParaRPr lang="fr-FR" sz="1000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  <a:p>
            <a:r>
              <a:rPr lang="fr-FR" sz="2400" dirty="0"/>
              <a:t>Irréversible, pose l’indication de la ponction-biopsie du </a:t>
            </a:r>
            <a:r>
              <a:rPr lang="fr-FR" sz="2400" dirty="0" smtClean="0"/>
              <a:t>foie</a:t>
            </a:r>
          </a:p>
          <a:p>
            <a:endParaRPr lang="fr-FR" sz="1000" dirty="0"/>
          </a:p>
          <a:p>
            <a:r>
              <a:rPr lang="fr-FR" sz="2400" dirty="0" smtClean="0"/>
              <a:t>Les </a:t>
            </a:r>
            <a:r>
              <a:rPr lang="fr-FR" sz="2400" dirty="0"/>
              <a:t>résultats de la ponction-biopsie permettent d’affirmer définitivement le diagnostic et </a:t>
            </a:r>
            <a:endParaRPr lang="fr-FR" sz="2400" dirty="0" smtClean="0"/>
          </a:p>
          <a:p>
            <a:r>
              <a:rPr lang="fr-FR" sz="2400" dirty="0" smtClean="0"/>
              <a:t>le </a:t>
            </a:r>
            <a:r>
              <a:rPr lang="fr-FR" sz="2400" dirty="0"/>
              <a:t>pronostic fatal à moyen </a:t>
            </a:r>
            <a:r>
              <a:rPr lang="fr-FR" sz="2400" dirty="0" smtClean="0"/>
              <a:t>terme.</a:t>
            </a:r>
          </a:p>
          <a:p>
            <a:endParaRPr lang="fr-FR" sz="1000" dirty="0"/>
          </a:p>
          <a:p>
            <a:r>
              <a:rPr lang="fr-FR" sz="2400" dirty="0"/>
              <a:t>Apparition d’hypertension portale caractéristique de la cirrhose   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360605" y="2920892"/>
            <a:ext cx="11801885" cy="32316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/>
              <a:t>Il y a une augmentation globale des globulines surtout les Immunoglobulines (</a:t>
            </a:r>
            <a:r>
              <a:rPr lang="fr-FR" sz="2400" dirty="0" err="1"/>
              <a:t>Ig</a:t>
            </a:r>
            <a:r>
              <a:rPr lang="fr-FR" sz="2400" dirty="0"/>
              <a:t>)</a:t>
            </a:r>
          </a:p>
          <a:p>
            <a:endParaRPr lang="fr-FR" sz="1200" dirty="0"/>
          </a:p>
          <a:p>
            <a:pPr marL="342900" indent="-342900">
              <a:buAutoNum type="arabicParenR"/>
            </a:pPr>
            <a:r>
              <a:rPr lang="fr-FR" sz="2400" dirty="0"/>
              <a:t>Les Protéines totales: souvent normales, chute de l’albuminémie qui compense l’élévation </a:t>
            </a:r>
            <a:endParaRPr lang="fr-FR" sz="2400" dirty="0" smtClean="0"/>
          </a:p>
          <a:p>
            <a:r>
              <a:rPr lang="fr-FR" sz="2400" dirty="0" smtClean="0"/>
              <a:t>globale </a:t>
            </a:r>
            <a:r>
              <a:rPr lang="fr-FR" sz="2400" dirty="0"/>
              <a:t>des </a:t>
            </a:r>
            <a:r>
              <a:rPr lang="fr-FR" sz="2400" dirty="0" smtClean="0"/>
              <a:t>globulines</a:t>
            </a:r>
          </a:p>
          <a:p>
            <a:endParaRPr lang="fr-FR" sz="1000" dirty="0"/>
          </a:p>
          <a:p>
            <a:r>
              <a:rPr lang="fr-FR" sz="2400" dirty="0" smtClean="0"/>
              <a:t>2) La </a:t>
            </a:r>
            <a:r>
              <a:rPr lang="fr-FR" sz="2400" dirty="0"/>
              <a:t>VS </a:t>
            </a:r>
            <a:r>
              <a:rPr lang="fr-FR" sz="2400" dirty="0" smtClean="0"/>
              <a:t>élevée</a:t>
            </a:r>
          </a:p>
          <a:p>
            <a:endParaRPr lang="fr-FR" sz="1000" dirty="0"/>
          </a:p>
          <a:p>
            <a:r>
              <a:rPr lang="fr-FR" sz="2400" dirty="0" smtClean="0"/>
              <a:t>3) L’électrophorèse </a:t>
            </a:r>
            <a:r>
              <a:rPr lang="fr-FR" sz="2400" dirty="0"/>
              <a:t>standard des protéines sériques: - soudure </a:t>
            </a:r>
            <a:r>
              <a:rPr lang="el-GR" sz="2400" dirty="0"/>
              <a:t>β</a:t>
            </a:r>
            <a:r>
              <a:rPr lang="fr-FR" sz="2400" dirty="0"/>
              <a:t>-</a:t>
            </a:r>
            <a:r>
              <a:rPr lang="el-GR" sz="2400" dirty="0"/>
              <a:t>γ</a:t>
            </a:r>
            <a:r>
              <a:rPr lang="fr-FR" sz="2400" dirty="0"/>
              <a:t>; </a:t>
            </a:r>
          </a:p>
          <a:p>
            <a:r>
              <a:rPr lang="fr-FR" sz="2400" dirty="0"/>
              <a:t>                                                                                                - rapport (albumine / globuline &lt; 1)</a:t>
            </a:r>
          </a:p>
          <a:p>
            <a:pPr marL="342900" indent="-342900">
              <a:buAutoNum type="arabicParenR" startAt="4"/>
            </a:pPr>
            <a:r>
              <a:rPr lang="fr-FR" sz="2400" dirty="0"/>
              <a:t>La chute de la transferrine </a:t>
            </a:r>
          </a:p>
        </p:txBody>
      </p:sp>
    </p:spTree>
    <p:extLst>
      <p:ext uri="{BB962C8B-B14F-4D97-AF65-F5344CB8AC3E}">
        <p14:creationId xmlns:p14="http://schemas.microsoft.com/office/powerpoint/2010/main" val="1960851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170471" y="392223"/>
            <a:ext cx="11979965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arenR" startAt="4"/>
            </a:pPr>
            <a:r>
              <a:rPr lang="fr-FR" sz="2400" dirty="0" smtClean="0"/>
              <a:t>Surveillance:</a:t>
            </a:r>
          </a:p>
          <a:p>
            <a:endParaRPr lang="fr-FR" sz="1000" dirty="0" smtClean="0"/>
          </a:p>
          <a:p>
            <a:r>
              <a:rPr lang="fr-FR" sz="2400" dirty="0" smtClean="0"/>
              <a:t>Consiste à évaluer le degré: - de cytolyse </a:t>
            </a:r>
            <a:r>
              <a:rPr lang="fr-FR" sz="2400" dirty="0" smtClean="0">
                <a:solidFill>
                  <a:srgbClr val="FF0000"/>
                </a:solidFill>
              </a:rPr>
              <a:t>(TGO ou ASAT – TGP ou ALAT)</a:t>
            </a:r>
            <a:r>
              <a:rPr lang="fr-FR" sz="2400" dirty="0" smtClean="0"/>
              <a:t>; </a:t>
            </a:r>
          </a:p>
          <a:p>
            <a:r>
              <a:rPr lang="fr-FR" sz="2400" dirty="0"/>
              <a:t> </a:t>
            </a:r>
            <a:r>
              <a:rPr lang="fr-FR" sz="2400" dirty="0" smtClean="0"/>
              <a:t>                                                  - de cholestase (Phosphatase alcaline); </a:t>
            </a:r>
          </a:p>
          <a:p>
            <a:r>
              <a:rPr lang="fr-FR" sz="2400" dirty="0"/>
              <a:t> </a:t>
            </a:r>
            <a:r>
              <a:rPr lang="fr-FR" sz="2400" dirty="0" smtClean="0"/>
              <a:t>                                                  - de la chute du fibrinogène plasmatique et </a:t>
            </a:r>
          </a:p>
          <a:p>
            <a:r>
              <a:rPr lang="fr-FR" sz="2400" dirty="0"/>
              <a:t> </a:t>
            </a:r>
            <a:r>
              <a:rPr lang="fr-FR" sz="2400" dirty="0" smtClean="0"/>
              <a:t>                                                  - les facteurs de coagulation pour apprécier le risque hémorragique </a:t>
            </a:r>
          </a:p>
          <a:p>
            <a:pPr marL="342900" indent="-342900">
              <a:buAutoNum type="arabicParenR"/>
            </a:pPr>
            <a:endParaRPr lang="fr-FR" sz="2400" dirty="0" smtClean="0"/>
          </a:p>
        </p:txBody>
      </p:sp>
    </p:spTree>
    <p:extLst>
      <p:ext uri="{BB962C8B-B14F-4D97-AF65-F5344CB8AC3E}">
        <p14:creationId xmlns:p14="http://schemas.microsoft.com/office/powerpoint/2010/main" val="2766006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518327" y="161080"/>
            <a:ext cx="699422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b="1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III. Les </a:t>
            </a:r>
            <a:r>
              <a:rPr lang="fr-FR" sz="24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Marqueurs protéiques </a:t>
            </a:r>
            <a:r>
              <a:rPr lang="fr-FR" sz="2400" b="1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en cancérologie</a:t>
            </a:r>
            <a:endParaRPr lang="fr-FR" sz="2400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180303" y="743985"/>
            <a:ext cx="11759629" cy="455509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/>
              <a:t>D</a:t>
            </a:r>
            <a:r>
              <a:rPr lang="fr-FR" sz="2400" dirty="0" smtClean="0"/>
              <a:t>eux paramètres sont utilisés pour la surveillance de l’évolution du cancer et d’apprécier </a:t>
            </a:r>
          </a:p>
          <a:p>
            <a:r>
              <a:rPr lang="fr-FR" sz="2400" dirty="0" smtClean="0"/>
              <a:t>l’efficacité du traitement:</a:t>
            </a:r>
          </a:p>
          <a:p>
            <a:endParaRPr lang="fr-FR" sz="1050" dirty="0"/>
          </a:p>
          <a:p>
            <a:pPr marL="457200" indent="-457200">
              <a:buAutoNum type="arabicParenR"/>
            </a:pPr>
            <a:r>
              <a:rPr lang="fr-FR" sz="2400" b="1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L’alpha-</a:t>
            </a:r>
            <a:r>
              <a:rPr lang="fr-FR" sz="2400" b="1" dirty="0" err="1" smtClean="0">
                <a:solidFill>
                  <a:srgbClr val="FF0000"/>
                </a:solidFill>
                <a:latin typeface="Century Gothic" panose="020B0502020202020204" pitchFamily="34" charset="0"/>
              </a:rPr>
              <a:t>foetoprotéine</a:t>
            </a:r>
            <a:r>
              <a:rPr lang="fr-FR" sz="2400" b="1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 (AFP): </a:t>
            </a:r>
          </a:p>
          <a:p>
            <a:endParaRPr lang="fr-FR" sz="1100" b="1" dirty="0" smtClean="0">
              <a:solidFill>
                <a:srgbClr val="FF0000"/>
              </a:solidFill>
              <a:latin typeface="Century Gothic" panose="020B0502020202020204" pitchFamily="34" charset="0"/>
            </a:endParaRPr>
          </a:p>
          <a:p>
            <a:r>
              <a:rPr lang="fr-FR" sz="2400" dirty="0" smtClean="0"/>
              <a:t>Glycoprotéine de PM 65 000. VN = 4,5 ± 2,6 µg/l</a:t>
            </a:r>
          </a:p>
          <a:p>
            <a:endParaRPr lang="fr-FR" sz="1000" dirty="0" smtClean="0"/>
          </a:p>
          <a:p>
            <a:r>
              <a:rPr lang="fr-FR" sz="2400" dirty="0" smtClean="0"/>
              <a:t>les </a:t>
            </a:r>
            <a:r>
              <a:rPr lang="fr-FR" sz="2400" dirty="0"/>
              <a:t>valeurs pathologiques </a:t>
            </a:r>
            <a:r>
              <a:rPr lang="fr-FR" sz="2400" dirty="0" smtClean="0"/>
              <a:t>surviennent au-delà de 15 µg/l; celles-ci peuvent atteindre le </a:t>
            </a:r>
            <a:r>
              <a:rPr lang="fr-FR" sz="2400" b="1" dirty="0" smtClean="0">
                <a:solidFill>
                  <a:srgbClr val="FF0000"/>
                </a:solidFill>
              </a:rPr>
              <a:t>mg/l</a:t>
            </a:r>
            <a:r>
              <a:rPr lang="fr-FR" sz="2400" dirty="0" smtClean="0"/>
              <a:t> </a:t>
            </a:r>
          </a:p>
          <a:p>
            <a:r>
              <a:rPr lang="fr-FR" sz="2400" dirty="0" smtClean="0"/>
              <a:t>au cours des proliférations tumorales.</a:t>
            </a:r>
          </a:p>
          <a:p>
            <a:endParaRPr lang="fr-FR" sz="1000" dirty="0" smtClean="0"/>
          </a:p>
          <a:p>
            <a:r>
              <a:rPr lang="fr-FR" sz="2400" dirty="0" smtClean="0"/>
              <a:t>Une normalisation post-opératoire de son taux signifie une résection complète</a:t>
            </a:r>
          </a:p>
          <a:p>
            <a:endParaRPr lang="fr-FR" sz="1000" dirty="0" smtClean="0"/>
          </a:p>
          <a:p>
            <a:r>
              <a:rPr lang="fr-FR" sz="2400" dirty="0" smtClean="0"/>
              <a:t>La surveillance tous les 3 mois permet de détecter une récidive</a:t>
            </a:r>
          </a:p>
          <a:p>
            <a:endParaRPr lang="fr-FR" sz="1000" dirty="0" smtClean="0"/>
          </a:p>
          <a:p>
            <a:r>
              <a:rPr lang="fr-FR" sz="2400" dirty="0" smtClean="0"/>
              <a:t>Permet le diagnostic d’hépatome: </a:t>
            </a:r>
            <a:r>
              <a:rPr lang="fr-FR" sz="2400" dirty="0" smtClean="0">
                <a:solidFill>
                  <a:srgbClr val="FF0000"/>
                </a:solidFill>
              </a:rPr>
              <a:t>tumeur du foie isolée </a:t>
            </a:r>
            <a:r>
              <a:rPr lang="fr-FR" sz="2400" dirty="0" smtClean="0"/>
              <a:t>en l’absence de cirrhose</a:t>
            </a:r>
          </a:p>
          <a:p>
            <a:endParaRPr lang="fr-FR" sz="1050" dirty="0"/>
          </a:p>
        </p:txBody>
      </p:sp>
    </p:spTree>
    <p:extLst>
      <p:ext uri="{BB962C8B-B14F-4D97-AF65-F5344CB8AC3E}">
        <p14:creationId xmlns:p14="http://schemas.microsoft.com/office/powerpoint/2010/main" val="1300268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160890" y="344554"/>
            <a:ext cx="11830867" cy="542456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2) L’antigène </a:t>
            </a:r>
            <a:r>
              <a:rPr lang="fr-FR" sz="2400" b="1" dirty="0" err="1">
                <a:solidFill>
                  <a:srgbClr val="FF0000"/>
                </a:solidFill>
                <a:latin typeface="Century Gothic" panose="020B0502020202020204" pitchFamily="34" charset="0"/>
              </a:rPr>
              <a:t>carcino</a:t>
            </a:r>
            <a:r>
              <a:rPr lang="fr-FR" sz="24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-embryonnaire (ACE</a:t>
            </a:r>
            <a:r>
              <a:rPr lang="fr-FR" sz="2400" b="1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)</a:t>
            </a:r>
          </a:p>
          <a:p>
            <a:endParaRPr lang="fr-FR" sz="1050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  <a:p>
            <a:r>
              <a:rPr lang="fr-FR" sz="2400" dirty="0"/>
              <a:t> </a:t>
            </a:r>
            <a:r>
              <a:rPr lang="fr-FR" sz="2400" dirty="0" smtClean="0"/>
              <a:t>Glycoprotéine </a:t>
            </a:r>
            <a:r>
              <a:rPr lang="fr-FR" sz="2400" dirty="0"/>
              <a:t>membranaire de PM 200 000 </a:t>
            </a:r>
            <a:r>
              <a:rPr lang="fr-FR" sz="2400" dirty="0" smtClean="0"/>
              <a:t>secrétée </a:t>
            </a:r>
            <a:r>
              <a:rPr lang="fr-FR" sz="2400" dirty="0"/>
              <a:t>par les organes du tube digestif fœtal</a:t>
            </a:r>
          </a:p>
          <a:p>
            <a:r>
              <a:rPr lang="fr-FR" sz="2400" dirty="0"/>
              <a:t> Son taux plasmatique ne doit pas dépasser 2,5 µg/l chez l’adulte sain</a:t>
            </a:r>
          </a:p>
          <a:p>
            <a:r>
              <a:rPr lang="fr-FR" sz="2400" dirty="0"/>
              <a:t> </a:t>
            </a:r>
            <a:r>
              <a:rPr lang="fr-FR" sz="2400" dirty="0" smtClean="0"/>
              <a:t>Une </a:t>
            </a:r>
            <a:r>
              <a:rPr lang="fr-FR" sz="2400" dirty="0"/>
              <a:t>forte élévation </a:t>
            </a:r>
            <a:r>
              <a:rPr lang="fr-FR" sz="2400" dirty="0" smtClean="0"/>
              <a:t>reflète </a:t>
            </a:r>
            <a:r>
              <a:rPr lang="fr-FR" sz="2400" dirty="0"/>
              <a:t>l’évolution sous traitement des cancers du tube digestif: estomac, </a:t>
            </a:r>
            <a:endParaRPr lang="fr-FR" sz="2400" dirty="0" smtClean="0"/>
          </a:p>
          <a:p>
            <a:r>
              <a:rPr lang="fr-FR" sz="2400" dirty="0"/>
              <a:t> </a:t>
            </a:r>
            <a:r>
              <a:rPr lang="fr-FR" sz="2400" dirty="0" smtClean="0"/>
              <a:t>colon</a:t>
            </a:r>
            <a:r>
              <a:rPr lang="fr-FR" sz="2400" dirty="0"/>
              <a:t>, pancréas.</a:t>
            </a:r>
          </a:p>
          <a:p>
            <a:r>
              <a:rPr lang="fr-FR" sz="2400" dirty="0"/>
              <a:t> </a:t>
            </a:r>
            <a:r>
              <a:rPr lang="fr-FR" sz="2400" dirty="0" smtClean="0"/>
              <a:t>- Sa </a:t>
            </a:r>
            <a:r>
              <a:rPr lang="fr-FR" sz="2400" dirty="0"/>
              <a:t>détermination s’associe au dosage d’autres marqueurs</a:t>
            </a:r>
            <a:r>
              <a:rPr lang="fr-FR" sz="2400" dirty="0" smtClean="0"/>
              <a:t>: </a:t>
            </a:r>
            <a:r>
              <a:rPr lang="fr-FR" sz="2400" b="1" i="1" dirty="0" smtClean="0">
                <a:solidFill>
                  <a:srgbClr val="FF0000"/>
                </a:solidFill>
              </a:rPr>
              <a:t>CA (cancer </a:t>
            </a:r>
            <a:r>
              <a:rPr lang="fr-FR" sz="2400" b="1" i="1" dirty="0" err="1" smtClean="0">
                <a:solidFill>
                  <a:srgbClr val="FF0000"/>
                </a:solidFill>
              </a:rPr>
              <a:t>antigen</a:t>
            </a:r>
            <a:r>
              <a:rPr lang="fr-FR" sz="2400" b="1" i="1" dirty="0" smtClean="0">
                <a:solidFill>
                  <a:srgbClr val="FF0000"/>
                </a:solidFill>
              </a:rPr>
              <a:t>)</a:t>
            </a:r>
          </a:p>
          <a:p>
            <a:endParaRPr lang="fr-FR" sz="1100" b="1" i="1" dirty="0">
              <a:solidFill>
                <a:srgbClr val="FF0000"/>
              </a:solidFill>
            </a:endParaRPr>
          </a:p>
          <a:p>
            <a:r>
              <a:rPr lang="fr-FR" sz="2400" dirty="0">
                <a:solidFill>
                  <a:srgbClr val="FF0000"/>
                </a:solidFill>
              </a:rPr>
              <a:t>CA 15.3 </a:t>
            </a:r>
            <a:r>
              <a:rPr lang="fr-FR" sz="2400" dirty="0"/>
              <a:t>(tumeurs mammaires</a:t>
            </a:r>
            <a:r>
              <a:rPr lang="fr-FR" sz="2400" dirty="0" smtClean="0"/>
              <a:t>);</a:t>
            </a:r>
          </a:p>
          <a:p>
            <a:r>
              <a:rPr lang="fr-FR" sz="2400" dirty="0" smtClean="0">
                <a:solidFill>
                  <a:srgbClr val="FF0000"/>
                </a:solidFill>
              </a:rPr>
              <a:t>CA </a:t>
            </a:r>
            <a:r>
              <a:rPr lang="fr-FR" sz="2400" dirty="0">
                <a:solidFill>
                  <a:srgbClr val="FF0000"/>
                </a:solidFill>
              </a:rPr>
              <a:t>19.9 </a:t>
            </a:r>
            <a:r>
              <a:rPr lang="fr-FR" sz="2400" dirty="0"/>
              <a:t>(tumeurs du pancréas et du colon</a:t>
            </a:r>
            <a:r>
              <a:rPr lang="fr-FR" sz="2400" dirty="0" smtClean="0"/>
              <a:t>); </a:t>
            </a:r>
          </a:p>
          <a:p>
            <a:r>
              <a:rPr lang="fr-FR" sz="2400" dirty="0" smtClean="0">
                <a:solidFill>
                  <a:srgbClr val="FF0000"/>
                </a:solidFill>
              </a:rPr>
              <a:t>CA </a:t>
            </a:r>
            <a:r>
              <a:rPr lang="fr-FR" sz="2400" dirty="0">
                <a:solidFill>
                  <a:srgbClr val="FF0000"/>
                </a:solidFill>
              </a:rPr>
              <a:t>549 </a:t>
            </a:r>
            <a:r>
              <a:rPr lang="fr-FR" sz="2400" dirty="0"/>
              <a:t>(tumeurs maligne du sein</a:t>
            </a:r>
            <a:r>
              <a:rPr lang="fr-FR" sz="2400" dirty="0" smtClean="0"/>
              <a:t>);</a:t>
            </a:r>
            <a:endParaRPr lang="fr-FR" sz="2400" dirty="0"/>
          </a:p>
          <a:p>
            <a:r>
              <a:rPr lang="fr-FR" sz="2400" dirty="0">
                <a:solidFill>
                  <a:srgbClr val="FF0000"/>
                </a:solidFill>
              </a:rPr>
              <a:t>CA 195 </a:t>
            </a:r>
            <a:r>
              <a:rPr lang="fr-FR" sz="2400" dirty="0"/>
              <a:t>(adénocarcinomes pancréatiques, gastriques ou colorectaux); </a:t>
            </a:r>
            <a:endParaRPr lang="fr-FR" sz="2400" dirty="0" smtClean="0"/>
          </a:p>
          <a:p>
            <a:r>
              <a:rPr lang="fr-FR" sz="2400" dirty="0" smtClean="0">
                <a:solidFill>
                  <a:srgbClr val="FF0000"/>
                </a:solidFill>
              </a:rPr>
              <a:t>CA </a:t>
            </a:r>
            <a:r>
              <a:rPr lang="fr-FR" sz="2400" dirty="0">
                <a:solidFill>
                  <a:srgbClr val="FF0000"/>
                </a:solidFill>
              </a:rPr>
              <a:t>125 </a:t>
            </a:r>
            <a:r>
              <a:rPr lang="fr-FR" sz="2400" dirty="0"/>
              <a:t>(tumeurs ovariennes); </a:t>
            </a:r>
          </a:p>
          <a:p>
            <a:r>
              <a:rPr lang="fr-FR" sz="2400" dirty="0">
                <a:solidFill>
                  <a:srgbClr val="FF0000"/>
                </a:solidFill>
              </a:rPr>
              <a:t>CA 50 </a:t>
            </a:r>
            <a:r>
              <a:rPr lang="fr-FR" sz="2400" dirty="0"/>
              <a:t>(tumeurs du tractus digestif); </a:t>
            </a:r>
            <a:endParaRPr lang="fr-FR" sz="2400" dirty="0" smtClean="0"/>
          </a:p>
          <a:p>
            <a:r>
              <a:rPr lang="fr-FR" sz="2400" dirty="0" smtClean="0">
                <a:solidFill>
                  <a:srgbClr val="FF0000"/>
                </a:solidFill>
              </a:rPr>
              <a:t>CA </a:t>
            </a:r>
            <a:r>
              <a:rPr lang="fr-FR" sz="2400" dirty="0">
                <a:solidFill>
                  <a:srgbClr val="FF0000"/>
                </a:solidFill>
              </a:rPr>
              <a:t>72-4 </a:t>
            </a:r>
            <a:r>
              <a:rPr lang="fr-FR" sz="2400" dirty="0"/>
              <a:t>(tumeurs ovariennes et gastrique).</a:t>
            </a:r>
          </a:p>
        </p:txBody>
      </p:sp>
    </p:spTree>
    <p:extLst>
      <p:ext uri="{BB962C8B-B14F-4D97-AF65-F5344CB8AC3E}">
        <p14:creationId xmlns:p14="http://schemas.microsoft.com/office/powerpoint/2010/main" val="1038553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1761</TotalTime>
  <Words>1184</Words>
  <Application>Microsoft Office PowerPoint</Application>
  <PresentationFormat>Grand écran</PresentationFormat>
  <Paragraphs>174</Paragraphs>
  <Slides>13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13</vt:i4>
      </vt:variant>
    </vt:vector>
  </HeadingPairs>
  <TitlesOfParts>
    <vt:vector size="19" baseType="lpstr">
      <vt:lpstr>Arial</vt:lpstr>
      <vt:lpstr>Calibri</vt:lpstr>
      <vt:lpstr>Calibri Light</vt:lpstr>
      <vt:lpstr>Century Gothic</vt:lpstr>
      <vt:lpstr>Wingdings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Med 3</dc:title>
  <dc:creator>Casimir Dembele</dc:creator>
  <cp:lastModifiedBy>Casimir Dembele</cp:lastModifiedBy>
  <cp:revision>92</cp:revision>
  <dcterms:created xsi:type="dcterms:W3CDTF">2018-01-25T16:08:56Z</dcterms:created>
  <dcterms:modified xsi:type="dcterms:W3CDTF">2018-03-01T22:27:52Z</dcterms:modified>
</cp:coreProperties>
</file>