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3" r:id="rId8"/>
    <p:sldId id="295" r:id="rId9"/>
    <p:sldId id="264" r:id="rId10"/>
    <p:sldId id="265" r:id="rId11"/>
    <p:sldId id="266" r:id="rId12"/>
    <p:sldId id="267" r:id="rId13"/>
    <p:sldId id="268" r:id="rId14"/>
    <p:sldId id="269" r:id="rId15"/>
    <p:sldId id="270" r:id="rId16"/>
    <p:sldId id="271" r:id="rId17"/>
    <p:sldId id="298" r:id="rId18"/>
    <p:sldId id="297" r:id="rId19"/>
    <p:sldId id="272" r:id="rId20"/>
    <p:sldId id="273" r:id="rId21"/>
    <p:sldId id="274" r:id="rId22"/>
    <p:sldId id="275" r:id="rId23"/>
    <p:sldId id="296" r:id="rId24"/>
    <p:sldId id="276" r:id="rId25"/>
    <p:sldId id="277" r:id="rId26"/>
    <p:sldId id="278" r:id="rId27"/>
    <p:sldId id="279" r:id="rId28"/>
    <p:sldId id="280" r:id="rId29"/>
    <p:sldId id="282" r:id="rId30"/>
    <p:sldId id="281" r:id="rId31"/>
    <p:sldId id="283" r:id="rId32"/>
    <p:sldId id="285" r:id="rId33"/>
    <p:sldId id="284" r:id="rId34"/>
    <p:sldId id="291" r:id="rId35"/>
    <p:sldId id="292" r:id="rId36"/>
    <p:sldId id="293" r:id="rId37"/>
    <p:sldId id="294" r:id="rId38"/>
    <p:sldId id="287" r:id="rId39"/>
    <p:sldId id="286" r:id="rId40"/>
    <p:sldId id="288" r:id="rId41"/>
    <p:sldId id="289" r:id="rId42"/>
    <p:sldId id="2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5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9/24/2020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COMPLICATIONS NEUROLOGIQUES DE L’ALCOOLISME</a:t>
            </a:r>
            <a:endParaRPr lang="fr-FR" dirty="0"/>
          </a:p>
        </p:txBody>
      </p:sp>
      <p:sp>
        <p:nvSpPr>
          <p:cNvPr id="3" name="Sous-titre 2"/>
          <p:cNvSpPr>
            <a:spLocks noGrp="1"/>
          </p:cNvSpPr>
          <p:nvPr>
            <p:ph type="subTitle" idx="1"/>
          </p:nvPr>
        </p:nvSpPr>
        <p:spPr/>
        <p:txBody>
          <a:bodyPr/>
          <a:lstStyle/>
          <a:p>
            <a:pPr algn="ctr"/>
            <a:r>
              <a:rPr lang="fr-FR" dirty="0" smtClean="0"/>
              <a:t>Dr </a:t>
            </a:r>
            <a:r>
              <a:rPr lang="fr-FR" dirty="0" err="1" smtClean="0"/>
              <a:t>Seybou</a:t>
            </a:r>
            <a:r>
              <a:rPr lang="fr-FR" dirty="0" smtClean="0"/>
              <a:t> </a:t>
            </a:r>
            <a:r>
              <a:rPr lang="fr-FR" dirty="0" err="1" smtClean="0"/>
              <a:t>Hassane</a:t>
            </a:r>
            <a:r>
              <a:rPr lang="fr-FR" dirty="0" smtClean="0"/>
              <a:t> DIALLO</a:t>
            </a:r>
          </a:p>
          <a:p>
            <a:r>
              <a:rPr lang="fr-FR" dirty="0" smtClean="0"/>
              <a:t>Neurologue  Service de Neurologie CHU Gabriel Toure</a:t>
            </a:r>
            <a:endParaRPr lang="fr-FR" dirty="0"/>
          </a:p>
        </p:txBody>
      </p:sp>
    </p:spTree>
    <p:extLst>
      <p:ext uri="{BB962C8B-B14F-4D97-AF65-F5344CB8AC3E}">
        <p14:creationId xmlns:p14="http://schemas.microsoft.com/office/powerpoint/2010/main" val="1842499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25084"/>
            <a:ext cx="10018713" cy="928775"/>
          </a:xfrm>
        </p:spPr>
        <p:txBody>
          <a:bodyPr>
            <a:normAutofit/>
          </a:bodyPr>
          <a:lstStyle/>
          <a:p>
            <a:r>
              <a:rPr lang="fr-FR" sz="3200" dirty="0" smtClean="0"/>
              <a:t>4/4</a:t>
            </a:r>
            <a:endParaRPr lang="fr-FR" sz="3200" dirty="0"/>
          </a:p>
        </p:txBody>
      </p:sp>
      <p:sp>
        <p:nvSpPr>
          <p:cNvPr id="3" name="Espace réservé du contenu 2"/>
          <p:cNvSpPr>
            <a:spLocks noGrp="1"/>
          </p:cNvSpPr>
          <p:nvPr>
            <p:ph idx="1"/>
          </p:nvPr>
        </p:nvSpPr>
        <p:spPr>
          <a:xfrm>
            <a:off x="1596454" y="1053859"/>
            <a:ext cx="10018713" cy="5416213"/>
          </a:xfrm>
        </p:spPr>
        <p:txBody>
          <a:bodyPr/>
          <a:lstStyle/>
          <a:p>
            <a:r>
              <a:rPr lang="fr-FR" sz="2800" b="1" dirty="0"/>
              <a:t>Trois troubles métaboliques devront systématiquement être recherchés dans ce contexte car susceptibles d’engager le pronostic vital : hypoglycémie, acidocétose, hyponatrémie (principalement chez le gros buveur de bière) qu’il conviendra de ne pas corriger trop rapidement (risque de </a:t>
            </a:r>
            <a:r>
              <a:rPr lang="fr-FR" sz="2800" b="1" dirty="0" err="1"/>
              <a:t>myélinolyse</a:t>
            </a:r>
            <a:r>
              <a:rPr lang="fr-FR" sz="2800" b="1" dirty="0"/>
              <a:t> </a:t>
            </a:r>
            <a:r>
              <a:rPr lang="fr-FR" sz="2800" b="1" dirty="0" err="1" smtClean="0"/>
              <a:t>centropontine</a:t>
            </a:r>
            <a:r>
              <a:rPr lang="fr-FR" sz="2800" b="1" dirty="0"/>
              <a:t>)</a:t>
            </a:r>
            <a:r>
              <a:rPr lang="fr-FR" sz="2800" b="1" dirty="0" smtClean="0"/>
              <a:t>.</a:t>
            </a:r>
            <a:endParaRPr lang="fr-FR" sz="2800" dirty="0"/>
          </a:p>
          <a:p>
            <a:r>
              <a:rPr lang="fr-FR" sz="2800" dirty="0"/>
              <a:t>Des </a:t>
            </a:r>
            <a:r>
              <a:rPr lang="fr-FR" sz="2800" dirty="0" smtClean="0"/>
              <a:t>compressions nerveuses:  </a:t>
            </a:r>
            <a:r>
              <a:rPr lang="fr-FR" sz="2800" dirty="0"/>
              <a:t>périphériques tronculaires et/ou </a:t>
            </a:r>
            <a:r>
              <a:rPr lang="fr-FR" sz="2800" dirty="0" err="1"/>
              <a:t>plexuelles</a:t>
            </a:r>
            <a:r>
              <a:rPr lang="fr-FR" sz="2800" dirty="0"/>
              <a:t>, troubles mnésiques post-anoxiques) sont possibles.</a:t>
            </a:r>
          </a:p>
          <a:p>
            <a:endParaRPr lang="fr-FR" dirty="0"/>
          </a:p>
        </p:txBody>
      </p:sp>
    </p:spTree>
    <p:extLst>
      <p:ext uri="{BB962C8B-B14F-4D97-AF65-F5344CB8AC3E}">
        <p14:creationId xmlns:p14="http://schemas.microsoft.com/office/powerpoint/2010/main" val="19706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877" y="0"/>
            <a:ext cx="10018714" cy="1354347"/>
          </a:xfrm>
        </p:spPr>
        <p:txBody>
          <a:bodyPr>
            <a:noAutofit/>
          </a:bodyPr>
          <a:lstStyle/>
          <a:p>
            <a:r>
              <a:rPr lang="fr-FR" sz="3200" dirty="0"/>
              <a:t>II. Complications neurologiques aiguës du sevrage </a:t>
            </a:r>
            <a:r>
              <a:rPr lang="fr-FR" sz="3200" dirty="0" smtClean="0"/>
              <a:t>alcoolique 1/6</a:t>
            </a:r>
            <a:r>
              <a:rPr lang="fr-FR" sz="3200" dirty="0"/>
              <a:t/>
            </a:r>
            <a:br>
              <a:rPr lang="fr-FR" sz="3200" dirty="0"/>
            </a:br>
            <a:endParaRPr lang="fr-FR" sz="3200" dirty="0"/>
          </a:p>
        </p:txBody>
      </p:sp>
      <p:sp>
        <p:nvSpPr>
          <p:cNvPr id="3" name="Espace réservé du contenu 2"/>
          <p:cNvSpPr>
            <a:spLocks noGrp="1"/>
          </p:cNvSpPr>
          <p:nvPr>
            <p:ph idx="1"/>
          </p:nvPr>
        </p:nvSpPr>
        <p:spPr>
          <a:xfrm>
            <a:off x="1484877" y="1354346"/>
            <a:ext cx="10457741" cy="5198853"/>
          </a:xfrm>
        </p:spPr>
        <p:txBody>
          <a:bodyPr>
            <a:noAutofit/>
          </a:bodyPr>
          <a:lstStyle/>
          <a:p>
            <a:r>
              <a:rPr lang="fr-FR" sz="2800" dirty="0"/>
              <a:t>L’alcool agit comme agoniste des récepteurs GABA (fonction inhibitrice). Le sevrage entraîne donc une diminution de la transmission </a:t>
            </a:r>
            <a:r>
              <a:rPr lang="fr-FR" sz="2800" dirty="0" err="1"/>
              <a:t>gabaergique</a:t>
            </a:r>
            <a:r>
              <a:rPr lang="fr-FR" sz="2800" dirty="0"/>
              <a:t>, avec pour conséquence une hyperexcitabilité. </a:t>
            </a:r>
            <a:endParaRPr lang="fr-FR" sz="2800" dirty="0" smtClean="0"/>
          </a:p>
          <a:p>
            <a:r>
              <a:rPr lang="fr-FR" sz="2800" dirty="0" smtClean="0"/>
              <a:t>Le </a:t>
            </a:r>
            <a:r>
              <a:rPr lang="fr-FR" sz="2800" dirty="0"/>
              <a:t>sevrage correspond à un arrêt complet ou à une diminution de la consommation. </a:t>
            </a:r>
            <a:endParaRPr lang="fr-FR" sz="2800" dirty="0" smtClean="0"/>
          </a:p>
          <a:p>
            <a:r>
              <a:rPr lang="fr-FR" sz="2800" dirty="0" smtClean="0"/>
              <a:t>Il</a:t>
            </a:r>
            <a:r>
              <a:rPr lang="fr-FR" sz="2800" dirty="0"/>
              <a:t> est souvent contemporain d’une affection intercurrente (pathologie infectieuse, traumatisme) qu’il importe d’identifier et de traiter.</a:t>
            </a:r>
          </a:p>
          <a:p>
            <a:pPr marL="0" indent="0">
              <a:buNone/>
            </a:pPr>
            <a:r>
              <a:rPr lang="fr-FR" sz="2800" b="1" dirty="0"/>
              <a:t>La seule hospitalisation peut être l’occasion d’un sevrage.</a:t>
            </a:r>
            <a:endParaRPr lang="fr-FR" sz="2800" dirty="0"/>
          </a:p>
          <a:p>
            <a:pPr marL="0" indent="0">
              <a:buNone/>
            </a:pPr>
            <a:endParaRPr lang="fr-FR" sz="2800" dirty="0"/>
          </a:p>
        </p:txBody>
      </p:sp>
    </p:spTree>
    <p:extLst>
      <p:ext uri="{BB962C8B-B14F-4D97-AF65-F5344CB8AC3E}">
        <p14:creationId xmlns:p14="http://schemas.microsoft.com/office/powerpoint/2010/main" val="154782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8009" y="168215"/>
            <a:ext cx="10018713" cy="649203"/>
          </a:xfrm>
        </p:spPr>
        <p:txBody>
          <a:bodyPr>
            <a:normAutofit/>
          </a:bodyPr>
          <a:lstStyle/>
          <a:p>
            <a:r>
              <a:rPr lang="fr-FR" sz="3200" dirty="0" smtClean="0"/>
              <a:t>2/6</a:t>
            </a:r>
            <a:endParaRPr lang="fr-FR" sz="3200" dirty="0"/>
          </a:p>
        </p:txBody>
      </p:sp>
      <p:sp>
        <p:nvSpPr>
          <p:cNvPr id="3" name="Espace réservé du contenu 2"/>
          <p:cNvSpPr>
            <a:spLocks noGrp="1"/>
          </p:cNvSpPr>
          <p:nvPr>
            <p:ph idx="1"/>
          </p:nvPr>
        </p:nvSpPr>
        <p:spPr>
          <a:xfrm>
            <a:off x="1260764" y="817418"/>
            <a:ext cx="10764459" cy="6040581"/>
          </a:xfrm>
        </p:spPr>
        <p:txBody>
          <a:bodyPr>
            <a:normAutofit fontScale="92500"/>
          </a:bodyPr>
          <a:lstStyle/>
          <a:p>
            <a:pPr marL="0" indent="0">
              <a:buNone/>
            </a:pPr>
            <a:r>
              <a:rPr lang="fr-FR" sz="2800" dirty="0"/>
              <a:t>A. Crise d’épilepsie</a:t>
            </a:r>
          </a:p>
          <a:p>
            <a:r>
              <a:rPr lang="fr-FR" sz="2800" dirty="0" smtClean="0"/>
              <a:t> </a:t>
            </a:r>
            <a:r>
              <a:rPr lang="fr-FR" sz="2800" dirty="0"/>
              <a:t>surtout chez un patient </a:t>
            </a:r>
            <a:r>
              <a:rPr lang="fr-FR" sz="2800" dirty="0" smtClean="0"/>
              <a:t>jeune</a:t>
            </a:r>
            <a:r>
              <a:rPr lang="fr-FR" sz="2800" dirty="0"/>
              <a:t>, stade où les autres complications neurologiques sont encore rares. </a:t>
            </a:r>
            <a:endParaRPr lang="fr-FR" sz="2800" dirty="0" smtClean="0"/>
          </a:p>
          <a:p>
            <a:r>
              <a:rPr lang="fr-FR" sz="2800" dirty="0" smtClean="0"/>
              <a:t>Il </a:t>
            </a:r>
            <a:r>
              <a:rPr lang="fr-FR" sz="2800" dirty="0"/>
              <a:t>s’agit le plus souvent d’une crise généralisée </a:t>
            </a:r>
            <a:r>
              <a:rPr lang="fr-FR" sz="2800" dirty="0" err="1"/>
              <a:t>tonicoclonique</a:t>
            </a:r>
            <a:r>
              <a:rPr lang="fr-FR" sz="2800" dirty="0"/>
              <a:t>, </a:t>
            </a:r>
            <a:r>
              <a:rPr lang="fr-FR" sz="2800" dirty="0" smtClean="0"/>
              <a:t>unique</a:t>
            </a:r>
          </a:p>
          <a:p>
            <a:r>
              <a:rPr lang="fr-FR" sz="2800" dirty="0" smtClean="0"/>
              <a:t> Parfois </a:t>
            </a:r>
            <a:r>
              <a:rPr lang="fr-FR" sz="2800" dirty="0"/>
              <a:t>des états de mal peuvent survenir dans 5 </a:t>
            </a:r>
            <a:r>
              <a:rPr lang="fr-FR" sz="2800" dirty="0" smtClean="0"/>
              <a:t>%,  dans </a:t>
            </a:r>
            <a:r>
              <a:rPr lang="fr-FR" sz="2800" dirty="0"/>
              <a:t>les 12 à </a:t>
            </a:r>
            <a:r>
              <a:rPr lang="fr-FR" sz="2800" dirty="0" smtClean="0"/>
              <a:t>24H </a:t>
            </a:r>
            <a:r>
              <a:rPr lang="fr-FR" sz="2800" dirty="0"/>
              <a:t>du sevrage</a:t>
            </a:r>
            <a:r>
              <a:rPr lang="fr-FR" sz="2800" dirty="0" smtClean="0"/>
              <a:t>.</a:t>
            </a:r>
          </a:p>
          <a:p>
            <a:r>
              <a:rPr lang="fr-FR" sz="2800" dirty="0" smtClean="0"/>
              <a:t> </a:t>
            </a:r>
            <a:r>
              <a:rPr lang="fr-FR" sz="2800" dirty="0"/>
              <a:t>L’EEG est le plus souvent normal, des anomalies paroxystiques à la </a:t>
            </a:r>
            <a:r>
              <a:rPr lang="fr-FR" sz="2800" dirty="0" smtClean="0"/>
              <a:t>SLI. </a:t>
            </a:r>
          </a:p>
          <a:p>
            <a:r>
              <a:rPr lang="fr-FR" sz="2800" dirty="0" smtClean="0"/>
              <a:t>Une 1</a:t>
            </a:r>
            <a:r>
              <a:rPr lang="fr-FR" sz="2800" baseline="30000" dirty="0" smtClean="0"/>
              <a:t>ère</a:t>
            </a:r>
            <a:r>
              <a:rPr lang="fr-FR" sz="2800" dirty="0" smtClean="0"/>
              <a:t>  </a:t>
            </a:r>
            <a:r>
              <a:rPr lang="fr-FR" sz="2800" dirty="0"/>
              <a:t>crise nécessite </a:t>
            </a:r>
            <a:r>
              <a:rPr lang="fr-FR" sz="2800" dirty="0" smtClean="0"/>
              <a:t>une TDM cérébrale, </a:t>
            </a:r>
            <a:r>
              <a:rPr lang="fr-FR" sz="2800" dirty="0"/>
              <a:t>car </a:t>
            </a:r>
            <a:r>
              <a:rPr lang="fr-FR" sz="2800" dirty="0" smtClean="0"/>
              <a:t>peut  </a:t>
            </a:r>
            <a:r>
              <a:rPr lang="fr-FR" sz="2800" dirty="0"/>
              <a:t>révéler une pathologie associée. </a:t>
            </a:r>
            <a:endParaRPr lang="fr-FR" sz="2800" dirty="0" smtClean="0"/>
          </a:p>
          <a:p>
            <a:r>
              <a:rPr lang="fr-FR" sz="2800" dirty="0"/>
              <a:t>P</a:t>
            </a:r>
            <a:r>
              <a:rPr lang="fr-FR" sz="2800" dirty="0" smtClean="0"/>
              <a:t>as </a:t>
            </a:r>
            <a:r>
              <a:rPr lang="fr-FR" sz="2800" dirty="0"/>
              <a:t>d’indication à un traitement </a:t>
            </a:r>
            <a:r>
              <a:rPr lang="fr-FR" sz="2800" dirty="0" smtClean="0"/>
              <a:t>AE</a:t>
            </a:r>
            <a:r>
              <a:rPr lang="fr-FR" sz="2800" dirty="0"/>
              <a:t>,</a:t>
            </a:r>
            <a:r>
              <a:rPr lang="fr-FR" sz="2800" dirty="0" smtClean="0"/>
              <a:t> </a:t>
            </a:r>
            <a:r>
              <a:rPr lang="fr-FR" sz="2800" dirty="0"/>
              <a:t>utiliser </a:t>
            </a:r>
            <a:r>
              <a:rPr lang="fr-FR" sz="2800" dirty="0" smtClean="0"/>
              <a:t>ponctuelle </a:t>
            </a:r>
            <a:r>
              <a:rPr lang="fr-FR" sz="2800" dirty="0"/>
              <a:t>des </a:t>
            </a:r>
            <a:r>
              <a:rPr lang="fr-FR" sz="2800" dirty="0" smtClean="0"/>
              <a:t>benzodiazépines, aussi pour </a:t>
            </a:r>
            <a:r>
              <a:rPr lang="fr-FR" sz="2800" dirty="0"/>
              <a:t>diminuer les autres symptômes de sevrage.</a:t>
            </a:r>
          </a:p>
          <a:p>
            <a:endParaRPr lang="fr-FR" dirty="0"/>
          </a:p>
        </p:txBody>
      </p:sp>
    </p:spTree>
    <p:extLst>
      <p:ext uri="{BB962C8B-B14F-4D97-AF65-F5344CB8AC3E}">
        <p14:creationId xmlns:p14="http://schemas.microsoft.com/office/powerpoint/2010/main" val="157400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0756" y="133710"/>
            <a:ext cx="10018713" cy="772064"/>
          </a:xfrm>
        </p:spPr>
        <p:txBody>
          <a:bodyPr>
            <a:normAutofit/>
          </a:bodyPr>
          <a:lstStyle/>
          <a:p>
            <a:r>
              <a:rPr lang="fr-FR" sz="3200" dirty="0" smtClean="0"/>
              <a:t>4/6</a:t>
            </a:r>
            <a:endParaRPr lang="fr-FR" sz="3200" dirty="0"/>
          </a:p>
        </p:txBody>
      </p:sp>
      <p:sp>
        <p:nvSpPr>
          <p:cNvPr id="3" name="Espace réservé du contenu 2"/>
          <p:cNvSpPr>
            <a:spLocks noGrp="1"/>
          </p:cNvSpPr>
          <p:nvPr>
            <p:ph idx="1"/>
          </p:nvPr>
        </p:nvSpPr>
        <p:spPr>
          <a:xfrm>
            <a:off x="1177636" y="905774"/>
            <a:ext cx="10889673" cy="5758262"/>
          </a:xfrm>
        </p:spPr>
        <p:txBody>
          <a:bodyPr>
            <a:noAutofit/>
          </a:bodyPr>
          <a:lstStyle/>
          <a:p>
            <a:pPr marL="0" indent="0">
              <a:buNone/>
            </a:pPr>
            <a:r>
              <a:rPr lang="fr-FR" sz="2800" dirty="0"/>
              <a:t>B</a:t>
            </a:r>
            <a:r>
              <a:rPr lang="fr-FR" sz="2800" b="1" dirty="0"/>
              <a:t>. Delirium tremens</a:t>
            </a:r>
          </a:p>
          <a:p>
            <a:pPr marL="0" indent="0">
              <a:buNone/>
            </a:pPr>
            <a:r>
              <a:rPr lang="fr-FR" sz="2800" dirty="0"/>
              <a:t>Les signes de début (« pré-</a:t>
            </a:r>
            <a:r>
              <a:rPr lang="fr-FR" sz="2800" i="1" dirty="0"/>
              <a:t>delirium tremens</a:t>
            </a:r>
            <a:r>
              <a:rPr lang="fr-FR" sz="2800" dirty="0"/>
              <a:t> ») doivent être dépistés : </a:t>
            </a:r>
            <a:endParaRPr lang="fr-FR" sz="2800" dirty="0" smtClean="0"/>
          </a:p>
          <a:p>
            <a:pPr>
              <a:buFont typeface="Wingdings" panose="05000000000000000000" pitchFamily="2" charset="2"/>
              <a:buChar char="ü"/>
            </a:pPr>
            <a:r>
              <a:rPr lang="fr-FR" sz="2800" dirty="0" smtClean="0"/>
              <a:t>inversion </a:t>
            </a:r>
            <a:r>
              <a:rPr lang="fr-FR" sz="2800" dirty="0"/>
              <a:t>du rythme nycthéméral, </a:t>
            </a:r>
            <a:r>
              <a:rPr lang="fr-FR" sz="2800" dirty="0" smtClean="0"/>
              <a:t>cauchemars</a:t>
            </a:r>
            <a:r>
              <a:rPr lang="fr-FR" sz="2800" dirty="0"/>
              <a:t>, irritabilité, </a:t>
            </a:r>
            <a:r>
              <a:rPr lang="fr-FR" sz="2800" dirty="0" smtClean="0"/>
              <a:t>anxiété</a:t>
            </a:r>
            <a:r>
              <a:rPr lang="fr-FR" sz="2800" dirty="0"/>
              <a:t>, sueurs, </a:t>
            </a:r>
            <a:r>
              <a:rPr lang="fr-FR" sz="2800" dirty="0" smtClean="0"/>
              <a:t>tremblement </a:t>
            </a:r>
            <a:r>
              <a:rPr lang="fr-FR" sz="2800" dirty="0"/>
              <a:t>postural des mains. </a:t>
            </a:r>
            <a:endParaRPr lang="fr-FR" sz="2800" dirty="0" smtClean="0"/>
          </a:p>
          <a:p>
            <a:pPr marL="0" indent="0">
              <a:buNone/>
            </a:pPr>
            <a:r>
              <a:rPr lang="fr-FR" sz="2800" b="1" dirty="0" smtClean="0"/>
              <a:t>Ces </a:t>
            </a:r>
            <a:r>
              <a:rPr lang="fr-FR" sz="2800" b="1" dirty="0"/>
              <a:t>signes de début nécessitent d’urgence</a:t>
            </a:r>
            <a:r>
              <a:rPr lang="fr-FR" sz="2800" dirty="0"/>
              <a:t> :</a:t>
            </a:r>
          </a:p>
          <a:p>
            <a:pPr lvl="0"/>
            <a:r>
              <a:rPr lang="fr-FR" sz="2800" dirty="0"/>
              <a:t>H</a:t>
            </a:r>
            <a:r>
              <a:rPr lang="fr-FR" sz="2800" dirty="0" smtClean="0"/>
              <a:t>ydratation</a:t>
            </a:r>
            <a:r>
              <a:rPr lang="fr-FR" sz="2800" dirty="0"/>
              <a:t> </a:t>
            </a:r>
            <a:r>
              <a:rPr lang="fr-FR" sz="2800" i="1" dirty="0"/>
              <a:t>per os</a:t>
            </a:r>
            <a:r>
              <a:rPr lang="fr-FR" sz="2800" dirty="0"/>
              <a:t> avec vitaminothérapie (B1, B6 et PP) ;</a:t>
            </a:r>
          </a:p>
          <a:p>
            <a:r>
              <a:rPr lang="fr-FR" sz="2800" dirty="0" smtClean="0"/>
              <a:t>BDZ </a:t>
            </a:r>
            <a:r>
              <a:rPr lang="fr-FR" sz="2800" i="1" dirty="0" smtClean="0"/>
              <a:t>per </a:t>
            </a:r>
            <a:r>
              <a:rPr lang="fr-FR" sz="2800" i="1" dirty="0"/>
              <a:t>os</a:t>
            </a:r>
            <a:r>
              <a:rPr lang="fr-FR" sz="2800" dirty="0"/>
              <a:t> (diazépam, </a:t>
            </a:r>
            <a:r>
              <a:rPr lang="fr-FR" sz="2800" dirty="0" err="1" smtClean="0"/>
              <a:t>clonazépam</a:t>
            </a:r>
            <a:r>
              <a:rPr lang="fr-FR" sz="2800" dirty="0"/>
              <a:t>) ou par voie parentérale (diazépam) en cas d’agitation plus importante</a:t>
            </a:r>
            <a:r>
              <a:rPr lang="fr-FR" sz="2800" dirty="0" smtClean="0"/>
              <a:t>, </a:t>
            </a:r>
            <a:r>
              <a:rPr lang="fr-FR" sz="2800" dirty="0"/>
              <a:t>surveillance </a:t>
            </a:r>
            <a:r>
              <a:rPr lang="fr-FR" sz="2800" dirty="0" smtClean="0"/>
              <a:t>cardiorespiratoire.</a:t>
            </a:r>
          </a:p>
          <a:p>
            <a:r>
              <a:rPr lang="fr-FR" sz="2800" dirty="0" smtClean="0"/>
              <a:t>double </a:t>
            </a:r>
            <a:r>
              <a:rPr lang="fr-FR" sz="2800" dirty="0"/>
              <a:t>intérêt : </a:t>
            </a:r>
            <a:r>
              <a:rPr lang="fr-FR" sz="2800" dirty="0" smtClean="0"/>
              <a:t>PEC </a:t>
            </a:r>
            <a:r>
              <a:rPr lang="fr-FR" sz="2800" dirty="0"/>
              <a:t>symptomatique de </a:t>
            </a:r>
            <a:r>
              <a:rPr lang="fr-FR" sz="2800" dirty="0" smtClean="0"/>
              <a:t>l’agitation et </a:t>
            </a:r>
            <a:r>
              <a:rPr lang="fr-FR" sz="2800" dirty="0"/>
              <a:t>prévention de l’évolution vers un </a:t>
            </a:r>
            <a:r>
              <a:rPr lang="fr-FR" sz="2800" i="1" dirty="0"/>
              <a:t>delirium tremens</a:t>
            </a:r>
            <a:r>
              <a:rPr lang="fr-FR" sz="2800" dirty="0"/>
              <a:t> avéré.</a:t>
            </a:r>
          </a:p>
          <a:p>
            <a:r>
              <a:rPr lang="fr-FR" sz="2800" dirty="0" smtClean="0"/>
              <a:t> </a:t>
            </a:r>
            <a:endParaRPr lang="fr-FR" sz="2800" dirty="0"/>
          </a:p>
        </p:txBody>
      </p:sp>
    </p:spTree>
    <p:extLst>
      <p:ext uri="{BB962C8B-B14F-4D97-AF65-F5344CB8AC3E}">
        <p14:creationId xmlns:p14="http://schemas.microsoft.com/office/powerpoint/2010/main" val="116044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249381"/>
            <a:ext cx="10018713" cy="665019"/>
          </a:xfrm>
        </p:spPr>
        <p:txBody>
          <a:bodyPr>
            <a:normAutofit fontScale="90000"/>
          </a:bodyPr>
          <a:lstStyle/>
          <a:p>
            <a:r>
              <a:rPr lang="fr-FR" dirty="0" smtClean="0"/>
              <a:t>5/6</a:t>
            </a:r>
            <a:endParaRPr lang="fr-FR" dirty="0"/>
          </a:p>
        </p:txBody>
      </p:sp>
      <p:sp>
        <p:nvSpPr>
          <p:cNvPr id="3" name="Espace réservé du contenu 2"/>
          <p:cNvSpPr>
            <a:spLocks noGrp="1"/>
          </p:cNvSpPr>
          <p:nvPr>
            <p:ph idx="1"/>
          </p:nvPr>
        </p:nvSpPr>
        <p:spPr>
          <a:xfrm>
            <a:off x="1484310" y="1138687"/>
            <a:ext cx="10394264" cy="5331386"/>
          </a:xfrm>
        </p:spPr>
        <p:txBody>
          <a:bodyPr>
            <a:normAutofit/>
          </a:bodyPr>
          <a:lstStyle/>
          <a:p>
            <a:r>
              <a:rPr lang="fr-FR" sz="2800" dirty="0"/>
              <a:t>E</a:t>
            </a:r>
            <a:r>
              <a:rPr lang="fr-FR" sz="2800" dirty="0" smtClean="0"/>
              <a:t>n </a:t>
            </a:r>
            <a:r>
              <a:rPr lang="fr-FR" sz="2800" dirty="0"/>
              <a:t>l’absence de traitement, l’évolution se fait vers un </a:t>
            </a:r>
            <a:r>
              <a:rPr lang="fr-FR" sz="2800" i="1" dirty="0"/>
              <a:t>delirium </a:t>
            </a:r>
            <a:r>
              <a:rPr lang="fr-FR" sz="2800" i="1" dirty="0" smtClean="0"/>
              <a:t>tremens:</a:t>
            </a:r>
            <a:r>
              <a:rPr lang="fr-FR" sz="2800" dirty="0" smtClean="0"/>
              <a:t> </a:t>
            </a:r>
            <a:endParaRPr lang="fr-FR" sz="2800" dirty="0"/>
          </a:p>
          <a:p>
            <a:r>
              <a:rPr lang="fr-FR" sz="2800" dirty="0" smtClean="0"/>
              <a:t>un </a:t>
            </a:r>
            <a:r>
              <a:rPr lang="fr-FR" sz="2800" dirty="0"/>
              <a:t>syndrome </a:t>
            </a:r>
            <a:r>
              <a:rPr lang="fr-FR" sz="2800" dirty="0" err="1"/>
              <a:t>confuso</a:t>
            </a:r>
            <a:r>
              <a:rPr lang="fr-FR" sz="2800" dirty="0"/>
              <a:t>-onirique : propos incohérents, agitation, hallucinations multiples surtout visuelles avec zoopsie et scènes d’agression causes d’agressivité et de réactions de frayeurs. </a:t>
            </a:r>
            <a:endParaRPr lang="fr-FR" sz="2800" dirty="0" smtClean="0"/>
          </a:p>
          <a:p>
            <a:r>
              <a:rPr lang="fr-FR" sz="2800" dirty="0" smtClean="0"/>
              <a:t>Le </a:t>
            </a:r>
            <a:r>
              <a:rPr lang="fr-FR" sz="2800" dirty="0"/>
              <a:t>syndrome physique associe fièvre, sueurs, trémulations</a:t>
            </a:r>
            <a:r>
              <a:rPr lang="fr-FR" sz="2800" dirty="0" smtClean="0"/>
              <a:t>,</a:t>
            </a:r>
          </a:p>
          <a:p>
            <a:pPr marL="0" indent="0">
              <a:buNone/>
            </a:pPr>
            <a:r>
              <a:rPr lang="fr-FR" sz="2800" dirty="0"/>
              <a:t>P</a:t>
            </a:r>
            <a:r>
              <a:rPr lang="fr-FR" sz="2800" dirty="0" smtClean="0"/>
              <a:t>arfois </a:t>
            </a:r>
            <a:r>
              <a:rPr lang="fr-FR" sz="2800" dirty="0"/>
              <a:t>signes de déshydratation, modification de la pression artérielle, tachycardie, troubles du rythme</a:t>
            </a:r>
            <a:r>
              <a:rPr lang="fr-FR" sz="2800" dirty="0" smtClean="0"/>
              <a:t>.</a:t>
            </a:r>
          </a:p>
          <a:p>
            <a:r>
              <a:rPr lang="fr-FR" sz="2800" dirty="0" smtClean="0"/>
              <a:t> </a:t>
            </a:r>
            <a:r>
              <a:rPr lang="fr-FR" sz="2800" dirty="0"/>
              <a:t>Des crises d’épilepsie, voire un état de mal, peuvent survenir.</a:t>
            </a:r>
          </a:p>
          <a:p>
            <a:endParaRPr lang="fr-FR" sz="2800" dirty="0"/>
          </a:p>
        </p:txBody>
      </p:sp>
    </p:spTree>
    <p:extLst>
      <p:ext uri="{BB962C8B-B14F-4D97-AF65-F5344CB8AC3E}">
        <p14:creationId xmlns:p14="http://schemas.microsoft.com/office/powerpoint/2010/main" val="18257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42336"/>
            <a:ext cx="10018713" cy="1255143"/>
          </a:xfrm>
        </p:spPr>
        <p:txBody>
          <a:bodyPr/>
          <a:lstStyle/>
          <a:p>
            <a:r>
              <a:rPr lang="fr-FR" dirty="0" smtClean="0"/>
              <a:t>6/6</a:t>
            </a:r>
            <a:endParaRPr lang="fr-FR" dirty="0"/>
          </a:p>
        </p:txBody>
      </p:sp>
      <p:sp>
        <p:nvSpPr>
          <p:cNvPr id="3" name="Espace réservé du contenu 2"/>
          <p:cNvSpPr>
            <a:spLocks noGrp="1"/>
          </p:cNvSpPr>
          <p:nvPr>
            <p:ph idx="1"/>
          </p:nvPr>
        </p:nvSpPr>
        <p:spPr>
          <a:xfrm>
            <a:off x="1484310" y="1337095"/>
            <a:ext cx="10566792" cy="5167222"/>
          </a:xfrm>
        </p:spPr>
        <p:txBody>
          <a:bodyPr>
            <a:normAutofit/>
          </a:bodyPr>
          <a:lstStyle/>
          <a:p>
            <a:r>
              <a:rPr lang="fr-FR" b="1" dirty="0"/>
              <a:t>Le </a:t>
            </a:r>
            <a:r>
              <a:rPr lang="fr-FR" b="1" i="1" dirty="0"/>
              <a:t>delirium tremens</a:t>
            </a:r>
            <a:r>
              <a:rPr lang="fr-FR" b="1" dirty="0"/>
              <a:t> est une urgence médicale</a:t>
            </a:r>
            <a:r>
              <a:rPr lang="fr-FR" dirty="0"/>
              <a:t>  :</a:t>
            </a:r>
          </a:p>
          <a:p>
            <a:pPr lvl="0"/>
            <a:r>
              <a:rPr lang="fr-FR" dirty="0"/>
              <a:t>hydratation adaptée au bilan électrolytique </a:t>
            </a:r>
            <a:r>
              <a:rPr lang="fr-FR" dirty="0" smtClean="0"/>
              <a:t>répété, surveillance </a:t>
            </a:r>
            <a:r>
              <a:rPr lang="fr-FR" dirty="0"/>
              <a:t>de la diurèse, apport vitaminique (B1, B6, PP), correction de l’hypokaliémie ;</a:t>
            </a:r>
          </a:p>
          <a:p>
            <a:pPr lvl="0"/>
            <a:r>
              <a:rPr lang="fr-FR" dirty="0" smtClean="0"/>
              <a:t>BZD </a:t>
            </a:r>
            <a:r>
              <a:rPr lang="fr-FR" dirty="0"/>
              <a:t>IV (dose de charge par diazépam 10 </a:t>
            </a:r>
            <a:r>
              <a:rPr lang="fr-FR" dirty="0" smtClean="0"/>
              <a:t>mg/h), </a:t>
            </a:r>
            <a:r>
              <a:rPr lang="fr-FR" dirty="0"/>
              <a:t>moyens de </a:t>
            </a:r>
            <a:r>
              <a:rPr lang="fr-FR" dirty="0" smtClean="0"/>
              <a:t>réanimation, d’un </a:t>
            </a:r>
            <a:r>
              <a:rPr lang="fr-FR" dirty="0"/>
              <a:t>antidote des benzodiazépines (</a:t>
            </a:r>
            <a:r>
              <a:rPr lang="fr-FR" dirty="0" err="1"/>
              <a:t>flumazénil</a:t>
            </a:r>
            <a:r>
              <a:rPr lang="fr-FR" dirty="0"/>
              <a:t>) ; </a:t>
            </a:r>
            <a:r>
              <a:rPr lang="fr-FR" dirty="0" smtClean="0"/>
              <a:t>insuffisance hépatocellulaire privilégier </a:t>
            </a:r>
            <a:r>
              <a:rPr lang="fr-FR" dirty="0"/>
              <a:t>des benzodiazépines métabolisées par conjugaison (plutôt que par oxydation), telles que le </a:t>
            </a:r>
            <a:r>
              <a:rPr lang="fr-FR" dirty="0" err="1"/>
              <a:t>lorazépam</a:t>
            </a:r>
            <a:r>
              <a:rPr lang="fr-FR" dirty="0"/>
              <a:t> ;</a:t>
            </a:r>
          </a:p>
          <a:p>
            <a:pPr lvl="0"/>
            <a:r>
              <a:rPr lang="fr-FR" dirty="0"/>
              <a:t>correction de </a:t>
            </a:r>
            <a:r>
              <a:rPr lang="fr-FR" dirty="0" smtClean="0"/>
              <a:t>l’hyperthermie </a:t>
            </a:r>
            <a:r>
              <a:rPr lang="fr-FR" dirty="0"/>
              <a:t>;</a:t>
            </a:r>
          </a:p>
          <a:p>
            <a:endParaRPr lang="fr-FR" dirty="0"/>
          </a:p>
        </p:txBody>
      </p:sp>
    </p:spTree>
    <p:extLst>
      <p:ext uri="{BB962C8B-B14F-4D97-AF65-F5344CB8AC3E}">
        <p14:creationId xmlns:p14="http://schemas.microsoft.com/office/powerpoint/2010/main" val="36990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01563" y="577971"/>
            <a:ext cx="10454648" cy="5175848"/>
          </a:xfrm>
        </p:spPr>
        <p:txBody>
          <a:bodyPr>
            <a:normAutofit/>
          </a:bodyPr>
          <a:lstStyle/>
          <a:p>
            <a:pPr marL="0" indent="0">
              <a:buNone/>
            </a:pPr>
            <a:r>
              <a:rPr lang="fr-FR" sz="2800" b="1" dirty="0" smtClean="0"/>
              <a:t>Prévention </a:t>
            </a:r>
            <a:r>
              <a:rPr lang="fr-FR" sz="2800" b="1" dirty="0"/>
              <a:t>des manifestations neurologiques du sevrage alcoolique</a:t>
            </a:r>
          </a:p>
          <a:p>
            <a:r>
              <a:rPr lang="fr-FR" sz="2800" dirty="0"/>
              <a:t>Le sevrage, thérapeutique préventive des complications de l’alcoolisme, peut se réaliser en ambulatoire ou en milieu institutionnel. </a:t>
            </a:r>
            <a:endParaRPr lang="fr-FR" sz="2800" dirty="0" smtClean="0"/>
          </a:p>
          <a:p>
            <a:r>
              <a:rPr lang="fr-FR" sz="2800" dirty="0" smtClean="0"/>
              <a:t>La </a:t>
            </a:r>
            <a:r>
              <a:rPr lang="fr-FR" sz="2800" dirty="0"/>
              <a:t>prévention des accidents de sevrage associe hydratation, prescriptions vitaminiques et traitement par benzodiazépine pendant une semaine à dose dégressive.</a:t>
            </a:r>
          </a:p>
          <a:p>
            <a:endParaRPr lang="fr-FR" sz="2800" dirty="0"/>
          </a:p>
        </p:txBody>
      </p:sp>
    </p:spTree>
    <p:extLst>
      <p:ext uri="{BB962C8B-B14F-4D97-AF65-F5344CB8AC3E}">
        <p14:creationId xmlns:p14="http://schemas.microsoft.com/office/powerpoint/2010/main" val="213611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6601" y="1039092"/>
            <a:ext cx="10018713" cy="4572000"/>
          </a:xfrm>
        </p:spPr>
        <p:txBody>
          <a:bodyPr>
            <a:normAutofit/>
          </a:bodyPr>
          <a:lstStyle/>
          <a:p>
            <a:pPr lvl="0"/>
            <a:r>
              <a:rPr lang="fr-FR" sz="2800" dirty="0"/>
              <a:t>Prudence aux neuroleptiques (surveillance, diminution rapide de la posologie, uniquement si les hallucinations persistent malgré les benzodiazépines) ;</a:t>
            </a:r>
          </a:p>
          <a:p>
            <a:pPr lvl="0"/>
            <a:r>
              <a:rPr lang="fr-FR" sz="2800" dirty="0"/>
              <a:t> T</a:t>
            </a:r>
            <a:r>
              <a:rPr lang="fr-FR" sz="2800" dirty="0" smtClean="0"/>
              <a:t>raitement </a:t>
            </a:r>
            <a:r>
              <a:rPr lang="fr-FR" sz="2800" dirty="0"/>
              <a:t>des facteurs favorisants/aggravants (infection pulmonaire, traumatisme..)</a:t>
            </a:r>
          </a:p>
          <a:p>
            <a:endParaRPr lang="fr-FR" sz="2800" dirty="0"/>
          </a:p>
        </p:txBody>
      </p:sp>
    </p:spTree>
    <p:extLst>
      <p:ext uri="{BB962C8B-B14F-4D97-AF65-F5344CB8AC3E}">
        <p14:creationId xmlns:p14="http://schemas.microsoft.com/office/powerpoint/2010/main" val="420489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300" y="2195423"/>
            <a:ext cx="10018713" cy="1752599"/>
          </a:xfrm>
        </p:spPr>
        <p:txBody>
          <a:bodyPr>
            <a:normAutofit fontScale="90000"/>
          </a:bodyPr>
          <a:lstStyle/>
          <a:p>
            <a:r>
              <a:rPr lang="fr-FR" dirty="0"/>
              <a:t>III. Complications neurologiques de l’intoxication alcoolique chronique </a:t>
            </a:r>
            <a:br>
              <a:rPr lang="fr-FR" dirty="0"/>
            </a:br>
            <a:endParaRPr lang="fr-FR" dirty="0"/>
          </a:p>
        </p:txBody>
      </p:sp>
    </p:spTree>
    <p:extLst>
      <p:ext uri="{BB962C8B-B14F-4D97-AF65-F5344CB8AC3E}">
        <p14:creationId xmlns:p14="http://schemas.microsoft.com/office/powerpoint/2010/main" val="175630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3503" y="90578"/>
            <a:ext cx="10018713" cy="685799"/>
          </a:xfrm>
        </p:spPr>
        <p:txBody>
          <a:bodyPr>
            <a:normAutofit/>
          </a:bodyPr>
          <a:lstStyle/>
          <a:p>
            <a:r>
              <a:rPr lang="fr-FR" sz="3200" dirty="0" smtClean="0"/>
              <a:t>1/12</a:t>
            </a:r>
            <a:endParaRPr lang="fr-FR" sz="3200" dirty="0"/>
          </a:p>
        </p:txBody>
      </p:sp>
      <p:sp>
        <p:nvSpPr>
          <p:cNvPr id="3" name="Espace réservé du contenu 2"/>
          <p:cNvSpPr>
            <a:spLocks noGrp="1"/>
          </p:cNvSpPr>
          <p:nvPr>
            <p:ph idx="1"/>
          </p:nvPr>
        </p:nvSpPr>
        <p:spPr>
          <a:xfrm>
            <a:off x="1268083" y="1397480"/>
            <a:ext cx="10923917" cy="5460520"/>
          </a:xfrm>
        </p:spPr>
        <p:txBody>
          <a:bodyPr>
            <a:noAutofit/>
          </a:bodyPr>
          <a:lstStyle/>
          <a:p>
            <a:pPr marL="0" indent="0">
              <a:buNone/>
            </a:pPr>
            <a:r>
              <a:rPr lang="fr-FR" dirty="0"/>
              <a:t>A. Encéphalopathies</a:t>
            </a:r>
          </a:p>
          <a:p>
            <a:pPr marL="0" indent="0">
              <a:buNone/>
            </a:pPr>
            <a:r>
              <a:rPr lang="fr-FR" dirty="0"/>
              <a:t>1. Encéphalopathie de Gayet-Wernicke (ou Wernicke-Korsakoff)</a:t>
            </a:r>
          </a:p>
          <a:p>
            <a:pPr marL="0" indent="0">
              <a:buNone/>
            </a:pPr>
            <a:r>
              <a:rPr lang="fr-FR" dirty="0" smtClean="0"/>
              <a:t>carence </a:t>
            </a:r>
            <a:r>
              <a:rPr lang="fr-FR" dirty="0"/>
              <a:t>en vitamine B1, parfois induite par un apport glucidique, </a:t>
            </a:r>
            <a:r>
              <a:rPr lang="fr-FR" dirty="0" smtClean="0"/>
              <a:t>diagnostic  </a:t>
            </a:r>
            <a:r>
              <a:rPr lang="fr-FR" dirty="0"/>
              <a:t>posé au début devant un seul des signes suivants et </a:t>
            </a:r>
            <a:r>
              <a:rPr lang="fr-FR" i="1" dirty="0"/>
              <a:t>a fortiori</a:t>
            </a:r>
            <a:r>
              <a:rPr lang="fr-FR" dirty="0"/>
              <a:t> en présence de leur association :</a:t>
            </a:r>
          </a:p>
          <a:p>
            <a:pPr lvl="0"/>
            <a:r>
              <a:rPr lang="fr-FR" dirty="0"/>
              <a:t>syndrome confusionnel ;</a:t>
            </a:r>
          </a:p>
          <a:p>
            <a:pPr lvl="0"/>
            <a:r>
              <a:rPr lang="fr-FR" dirty="0"/>
              <a:t>signes oculomoteurs : paralysie oculomotrice, paralysie de fonction, nystagmus ;</a:t>
            </a:r>
          </a:p>
          <a:p>
            <a:pPr lvl="0"/>
            <a:r>
              <a:rPr lang="fr-FR" dirty="0"/>
              <a:t>syndrome cérébelleux statique ;</a:t>
            </a:r>
          </a:p>
          <a:p>
            <a:pPr lvl="0"/>
            <a:r>
              <a:rPr lang="fr-FR" dirty="0"/>
              <a:t>hypertonie oppositionnelle.</a:t>
            </a:r>
          </a:p>
          <a:p>
            <a:r>
              <a:rPr lang="fr-FR" dirty="0"/>
              <a:t>En dehors du dosage de </a:t>
            </a:r>
            <a:r>
              <a:rPr lang="fr-FR" dirty="0" smtClean="0"/>
              <a:t>la </a:t>
            </a:r>
            <a:r>
              <a:rPr lang="fr-FR" dirty="0"/>
              <a:t>B1 (effondré), le diagnostic est fait par l’IRM (</a:t>
            </a:r>
            <a:r>
              <a:rPr lang="fr-FR" dirty="0" err="1"/>
              <a:t>hypersignal</a:t>
            </a:r>
            <a:r>
              <a:rPr lang="fr-FR" dirty="0"/>
              <a:t> FLAIR du corps mamillaire sur la coupe sagittale). </a:t>
            </a:r>
            <a:r>
              <a:rPr lang="fr-FR" i="1" dirty="0"/>
              <a:t>Le </a:t>
            </a:r>
            <a:r>
              <a:rPr lang="fr-FR" i="1" dirty="0" smtClean="0"/>
              <a:t>traitement:  </a:t>
            </a:r>
            <a:r>
              <a:rPr lang="fr-FR" i="1" dirty="0"/>
              <a:t>B1 IV. Il est surtout préventif</a:t>
            </a:r>
            <a:r>
              <a:rPr lang="fr-FR" dirty="0"/>
              <a:t> : supplémentation </a:t>
            </a:r>
            <a:r>
              <a:rPr lang="fr-FR" dirty="0" smtClean="0"/>
              <a:t>systématique </a:t>
            </a:r>
            <a:r>
              <a:rPr lang="fr-FR" dirty="0"/>
              <a:t>B1 de tout patient alcoolique chronique dénutri, prescription systématique </a:t>
            </a:r>
            <a:r>
              <a:rPr lang="fr-FR" dirty="0" smtClean="0"/>
              <a:t>de </a:t>
            </a:r>
            <a:r>
              <a:rPr lang="fr-FR" dirty="0"/>
              <a:t>B1 lors d’un apport glucosé chez un patient dénutri ou éthylique.</a:t>
            </a:r>
          </a:p>
          <a:p>
            <a:endParaRPr lang="fr-FR" dirty="0"/>
          </a:p>
        </p:txBody>
      </p:sp>
    </p:spTree>
    <p:extLst>
      <p:ext uri="{BB962C8B-B14F-4D97-AF65-F5344CB8AC3E}">
        <p14:creationId xmlns:p14="http://schemas.microsoft.com/office/powerpoint/2010/main" val="295783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8047" y="1"/>
            <a:ext cx="10018713" cy="1371600"/>
          </a:xfrm>
        </p:spPr>
        <p:txBody>
          <a:bodyPr>
            <a:normAutofit/>
          </a:bodyPr>
          <a:lstStyle/>
          <a:p>
            <a:r>
              <a:rPr lang="fr-FR" sz="3600" dirty="0" smtClean="0"/>
              <a:t>Objectifs</a:t>
            </a:r>
            <a:endParaRPr lang="fr-FR" sz="3600" dirty="0"/>
          </a:p>
        </p:txBody>
      </p:sp>
      <p:sp>
        <p:nvSpPr>
          <p:cNvPr id="3" name="Espace réservé du contenu 2"/>
          <p:cNvSpPr>
            <a:spLocks noGrp="1"/>
          </p:cNvSpPr>
          <p:nvPr>
            <p:ph idx="1"/>
          </p:nvPr>
        </p:nvSpPr>
        <p:spPr>
          <a:xfrm>
            <a:off x="1484310" y="1371601"/>
            <a:ext cx="10018713" cy="4951561"/>
          </a:xfrm>
        </p:spPr>
        <p:txBody>
          <a:bodyPr>
            <a:normAutofit/>
          </a:bodyPr>
          <a:lstStyle/>
          <a:p>
            <a:r>
              <a:rPr lang="fr-FR" sz="3000" dirty="0" smtClean="0"/>
              <a:t>Citer 3  </a:t>
            </a:r>
            <a:r>
              <a:rPr lang="fr-FR" sz="3000" dirty="0"/>
              <a:t>signes </a:t>
            </a:r>
            <a:r>
              <a:rPr lang="fr-FR" sz="3000" dirty="0" smtClean="0"/>
              <a:t>cliniques de l’intoxication alcoolique</a:t>
            </a:r>
          </a:p>
          <a:p>
            <a:r>
              <a:rPr lang="fr-FR" sz="3000" dirty="0" smtClean="0"/>
              <a:t>Expliquer </a:t>
            </a:r>
            <a:r>
              <a:rPr lang="fr-FR" sz="3000" dirty="0" smtClean="0"/>
              <a:t>physiopathologie de l’intoxication alcoolique, </a:t>
            </a:r>
            <a:endParaRPr lang="fr-FR" sz="3000" dirty="0" smtClean="0"/>
          </a:p>
          <a:p>
            <a:r>
              <a:rPr lang="fr-FR" sz="3000" dirty="0" smtClean="0"/>
              <a:t>Citer au </a:t>
            </a:r>
            <a:r>
              <a:rPr lang="fr-FR" sz="3000" dirty="0" smtClean="0"/>
              <a:t>moins 3 </a:t>
            </a:r>
            <a:r>
              <a:rPr lang="fr-FR" sz="3000" dirty="0" smtClean="0"/>
              <a:t>complications aigues et 3 complications chroniques de l’alcoolisme</a:t>
            </a:r>
          </a:p>
          <a:p>
            <a:r>
              <a:rPr lang="fr-FR" sz="3000" dirty="0" smtClean="0"/>
              <a:t>traitement </a:t>
            </a:r>
            <a:r>
              <a:rPr lang="fr-FR" sz="3000" dirty="0"/>
              <a:t>curatif et préventif des principales complications neurologiques de l’alcoolisme </a:t>
            </a:r>
            <a:r>
              <a:rPr lang="fr-FR" sz="3000" dirty="0" smtClean="0"/>
              <a:t>chronique</a:t>
            </a:r>
          </a:p>
          <a:p>
            <a:endParaRPr lang="fr-FR" sz="3000" dirty="0"/>
          </a:p>
        </p:txBody>
      </p:sp>
    </p:spTree>
    <p:extLst>
      <p:ext uri="{BB962C8B-B14F-4D97-AF65-F5344CB8AC3E}">
        <p14:creationId xmlns:p14="http://schemas.microsoft.com/office/powerpoint/2010/main" val="3286959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966823" y="1002101"/>
            <a:ext cx="9901295" cy="4605069"/>
          </a:xfrm>
          <a:prstGeom prst="rect">
            <a:avLst/>
          </a:prstGeom>
        </p:spPr>
      </p:pic>
      <p:sp>
        <p:nvSpPr>
          <p:cNvPr id="5" name="Rectangle 4"/>
          <p:cNvSpPr/>
          <p:nvPr/>
        </p:nvSpPr>
        <p:spPr>
          <a:xfrm>
            <a:off x="2260121" y="6019801"/>
            <a:ext cx="9299275" cy="646331"/>
          </a:xfrm>
          <a:prstGeom prst="rect">
            <a:avLst/>
          </a:prstGeom>
        </p:spPr>
        <p:txBody>
          <a:bodyPr wrap="square">
            <a:spAutoFit/>
          </a:bodyPr>
          <a:lstStyle/>
          <a:p>
            <a:endParaRPr lang="fr-FR" sz="1200" dirty="0">
              <a:solidFill>
                <a:srgbClr val="000000"/>
              </a:solidFill>
              <a:latin typeface="Bliss Pro Heavy"/>
            </a:endParaRPr>
          </a:p>
          <a:p>
            <a:pPr algn="just"/>
            <a:r>
              <a:rPr lang="fr-FR" sz="1200" b="1" dirty="0">
                <a:latin typeface="Bliss Pro Heavy"/>
              </a:rPr>
              <a:t>Figure 2. </a:t>
            </a:r>
            <a:r>
              <a:rPr lang="fr-FR" sz="1200" dirty="0">
                <a:latin typeface="Bliss Pro Medium"/>
              </a:rPr>
              <a:t>Encéphalopathie de Gayet-Wernicke. IRM séquences SE T2. </a:t>
            </a:r>
          </a:p>
          <a:p>
            <a:pPr algn="just"/>
            <a:r>
              <a:rPr lang="fr-FR" sz="1200" b="1" dirty="0">
                <a:latin typeface="Bliss Pro Heavy"/>
              </a:rPr>
              <a:t>A) </a:t>
            </a:r>
            <a:r>
              <a:rPr lang="fr-FR" sz="1200" dirty="0" err="1">
                <a:latin typeface="Bliss Pro Medium"/>
              </a:rPr>
              <a:t>hypersignal</a:t>
            </a:r>
            <a:r>
              <a:rPr lang="fr-FR" sz="1200" dirty="0">
                <a:latin typeface="Bliss Pro Medium"/>
              </a:rPr>
              <a:t> caractéristique de la substance grise périaqueducale et </a:t>
            </a:r>
            <a:r>
              <a:rPr lang="fr-FR" sz="1200" b="1" dirty="0">
                <a:latin typeface="Bliss Pro Heavy"/>
              </a:rPr>
              <a:t>B) </a:t>
            </a:r>
            <a:r>
              <a:rPr lang="fr-FR" sz="1200" dirty="0">
                <a:latin typeface="Bliss Pro Medium"/>
              </a:rPr>
              <a:t>des noyaux médians du thalamus</a:t>
            </a:r>
            <a:r>
              <a:rPr lang="fr-FR" sz="800" dirty="0">
                <a:latin typeface="Bliss Pro Medium"/>
              </a:rPr>
              <a:t>. </a:t>
            </a:r>
            <a:endParaRPr lang="fr-FR" dirty="0"/>
          </a:p>
        </p:txBody>
      </p:sp>
    </p:spTree>
    <p:extLst>
      <p:ext uri="{BB962C8B-B14F-4D97-AF65-F5344CB8AC3E}">
        <p14:creationId xmlns:p14="http://schemas.microsoft.com/office/powerpoint/2010/main" val="6348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9382" y="107831"/>
            <a:ext cx="10018713" cy="884208"/>
          </a:xfrm>
        </p:spPr>
        <p:txBody>
          <a:bodyPr/>
          <a:lstStyle/>
          <a:p>
            <a:r>
              <a:rPr lang="fr-FR" dirty="0" smtClean="0"/>
              <a:t>4/12</a:t>
            </a:r>
            <a:endParaRPr lang="fr-FR" dirty="0"/>
          </a:p>
        </p:txBody>
      </p:sp>
      <p:sp>
        <p:nvSpPr>
          <p:cNvPr id="3" name="Espace réservé du contenu 2"/>
          <p:cNvSpPr>
            <a:spLocks noGrp="1"/>
          </p:cNvSpPr>
          <p:nvPr>
            <p:ph idx="1"/>
          </p:nvPr>
        </p:nvSpPr>
        <p:spPr>
          <a:xfrm>
            <a:off x="1519381" y="1174629"/>
            <a:ext cx="10018713" cy="5226171"/>
          </a:xfrm>
        </p:spPr>
        <p:txBody>
          <a:bodyPr>
            <a:normAutofit/>
          </a:bodyPr>
          <a:lstStyle/>
          <a:p>
            <a:pPr marL="0" indent="0">
              <a:buNone/>
            </a:pPr>
            <a:r>
              <a:rPr lang="fr-FR" dirty="0"/>
              <a:t>2. Encéphalopathie pellagreuse</a:t>
            </a:r>
          </a:p>
          <a:p>
            <a:pPr marL="0" indent="0">
              <a:buNone/>
            </a:pPr>
            <a:r>
              <a:rPr lang="fr-FR" dirty="0"/>
              <a:t>Due à une carence en vitamine PP, elle se </a:t>
            </a:r>
            <a:r>
              <a:rPr lang="fr-FR" dirty="0" smtClean="0"/>
              <a:t>manifeste: </a:t>
            </a:r>
          </a:p>
          <a:p>
            <a:pPr>
              <a:buFont typeface="Arial" panose="020B0604020202020204" pitchFamily="34" charset="0"/>
              <a:buChar char="•"/>
            </a:pPr>
            <a:r>
              <a:rPr lang="fr-FR" dirty="0" smtClean="0"/>
              <a:t>Confusion mentale,</a:t>
            </a:r>
          </a:p>
          <a:p>
            <a:pPr>
              <a:buFont typeface="Arial" panose="020B0604020202020204" pitchFamily="34" charset="0"/>
              <a:buChar char="•"/>
            </a:pPr>
            <a:r>
              <a:rPr lang="fr-FR" dirty="0" smtClean="0"/>
              <a:t>une </a:t>
            </a:r>
            <a:r>
              <a:rPr lang="fr-FR" dirty="0"/>
              <a:t>hypertonie extrapyramidale ; </a:t>
            </a:r>
            <a:endParaRPr lang="fr-FR" dirty="0" smtClean="0"/>
          </a:p>
          <a:p>
            <a:pPr>
              <a:buFont typeface="Arial" panose="020B0604020202020204" pitchFamily="34" charset="0"/>
              <a:buChar char="•"/>
            </a:pPr>
            <a:r>
              <a:rPr lang="fr-FR" dirty="0" smtClean="0"/>
              <a:t>troubles </a:t>
            </a:r>
            <a:r>
              <a:rPr lang="fr-FR" dirty="0"/>
              <a:t>digestifs et les signes cutanéomuqueux (glossite, desquamation) étant très inconstants. </a:t>
            </a:r>
            <a:endParaRPr lang="fr-FR" dirty="0" smtClean="0"/>
          </a:p>
          <a:p>
            <a:pPr marL="0" indent="0">
              <a:buNone/>
            </a:pPr>
            <a:r>
              <a:rPr lang="fr-FR" dirty="0" smtClean="0"/>
              <a:t>Le </a:t>
            </a:r>
            <a:r>
              <a:rPr lang="fr-FR" dirty="0"/>
              <a:t>traitement repose sur la vitamine PP parentérale (500 mg par jour). Il est surtout préventif : prescription systématique de vitamine PP à tout patient alcoolique dénutri</a:t>
            </a:r>
            <a:r>
              <a:rPr lang="fr-FR" dirty="0" smtClean="0"/>
              <a:t>.</a:t>
            </a:r>
            <a:endParaRPr lang="fr-FR" dirty="0"/>
          </a:p>
        </p:txBody>
      </p:sp>
    </p:spTree>
    <p:extLst>
      <p:ext uri="{BB962C8B-B14F-4D97-AF65-F5344CB8AC3E}">
        <p14:creationId xmlns:p14="http://schemas.microsoft.com/office/powerpoint/2010/main" val="282016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0"/>
            <a:ext cx="10018713" cy="802257"/>
          </a:xfrm>
        </p:spPr>
        <p:txBody>
          <a:bodyPr>
            <a:normAutofit/>
          </a:bodyPr>
          <a:lstStyle/>
          <a:p>
            <a:r>
              <a:rPr lang="fr-FR" dirty="0" smtClean="0"/>
              <a:t>5/12</a:t>
            </a:r>
            <a:endParaRPr lang="fr-FR" dirty="0"/>
          </a:p>
        </p:txBody>
      </p:sp>
      <p:sp>
        <p:nvSpPr>
          <p:cNvPr id="3" name="Espace réservé du contenu 2"/>
          <p:cNvSpPr>
            <a:spLocks noGrp="1"/>
          </p:cNvSpPr>
          <p:nvPr>
            <p:ph idx="1"/>
          </p:nvPr>
        </p:nvSpPr>
        <p:spPr>
          <a:xfrm>
            <a:off x="1484310" y="993475"/>
            <a:ext cx="10566792" cy="5165785"/>
          </a:xfrm>
        </p:spPr>
        <p:txBody>
          <a:bodyPr>
            <a:normAutofit lnSpcReduction="10000"/>
          </a:bodyPr>
          <a:lstStyle/>
          <a:p>
            <a:endParaRPr lang="fr-FR" dirty="0" smtClean="0"/>
          </a:p>
          <a:p>
            <a:pPr marL="0" indent="0">
              <a:buNone/>
            </a:pPr>
            <a:r>
              <a:rPr lang="fr-FR" dirty="0" smtClean="0"/>
              <a:t>3</a:t>
            </a:r>
            <a:r>
              <a:rPr lang="fr-FR" dirty="0"/>
              <a:t>. Encéphalopathie hépatique</a:t>
            </a:r>
          </a:p>
          <a:p>
            <a:pPr marL="0" indent="0">
              <a:buNone/>
            </a:pPr>
            <a:r>
              <a:rPr lang="fr-FR" dirty="0"/>
              <a:t>Secondaire à l’insuffisance hépatique (</a:t>
            </a:r>
            <a:r>
              <a:rPr lang="fr-FR" dirty="0" smtClean="0"/>
              <a:t>cirrhose):</a:t>
            </a:r>
          </a:p>
          <a:p>
            <a:r>
              <a:rPr lang="fr-FR" dirty="0" smtClean="0"/>
              <a:t> </a:t>
            </a:r>
            <a:r>
              <a:rPr lang="fr-FR" dirty="0"/>
              <a:t>confusion mentale associée à </a:t>
            </a:r>
            <a:endParaRPr lang="fr-FR" dirty="0" smtClean="0"/>
          </a:p>
          <a:p>
            <a:r>
              <a:rPr lang="fr-FR" dirty="0" smtClean="0"/>
              <a:t>un </a:t>
            </a:r>
            <a:r>
              <a:rPr lang="fr-FR" dirty="0" err="1"/>
              <a:t>astérixis</a:t>
            </a:r>
            <a:r>
              <a:rPr lang="fr-FR" dirty="0"/>
              <a:t> (</a:t>
            </a:r>
            <a:r>
              <a:rPr lang="fr-FR" i="1" dirty="0" err="1"/>
              <a:t>flapping</a:t>
            </a:r>
            <a:r>
              <a:rPr lang="fr-FR" i="1" dirty="0"/>
              <a:t> </a:t>
            </a:r>
            <a:r>
              <a:rPr lang="fr-FR" i="1" dirty="0" err="1"/>
              <a:t>tremor</a:t>
            </a:r>
            <a:r>
              <a:rPr lang="fr-FR" dirty="0" smtClean="0"/>
              <a:t>),</a:t>
            </a:r>
          </a:p>
          <a:p>
            <a:r>
              <a:rPr lang="fr-FR" dirty="0" smtClean="0"/>
              <a:t> </a:t>
            </a:r>
            <a:r>
              <a:rPr lang="fr-FR" dirty="0"/>
              <a:t>fait de </a:t>
            </a:r>
            <a:r>
              <a:rPr lang="fr-FR" dirty="0" err="1"/>
              <a:t>myoclonies</a:t>
            </a:r>
            <a:r>
              <a:rPr lang="fr-FR" dirty="0"/>
              <a:t> dites négatives (correspondant à une chute transitoire du tonus responsable de mouvements de flexion brusque puis extension des poignets lors de la manœuvre de Barré) </a:t>
            </a:r>
            <a:endParaRPr lang="fr-FR" dirty="0" smtClean="0"/>
          </a:p>
          <a:p>
            <a:r>
              <a:rPr lang="fr-FR" dirty="0" smtClean="0"/>
              <a:t>avec</a:t>
            </a:r>
            <a:r>
              <a:rPr lang="fr-FR" dirty="0"/>
              <a:t>, parfois, des signes extrapyramidaux (par dépôts de manganèse dans les ganglions de la base : intérêt de l’IRM encéphalique) et des crises d’épilepsie</a:t>
            </a:r>
            <a:r>
              <a:rPr lang="fr-FR" dirty="0" smtClean="0"/>
              <a:t>.</a:t>
            </a:r>
          </a:p>
          <a:p>
            <a:pPr marL="0" indent="0">
              <a:buNone/>
            </a:pPr>
            <a:r>
              <a:rPr lang="fr-FR" dirty="0" smtClean="0"/>
              <a:t> </a:t>
            </a:r>
            <a:endParaRPr lang="fr-FR" dirty="0"/>
          </a:p>
          <a:p>
            <a:endParaRPr lang="fr-FR" dirty="0"/>
          </a:p>
        </p:txBody>
      </p:sp>
    </p:spTree>
    <p:extLst>
      <p:ext uri="{BB962C8B-B14F-4D97-AF65-F5344CB8AC3E}">
        <p14:creationId xmlns:p14="http://schemas.microsoft.com/office/powerpoint/2010/main" val="288700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90579"/>
            <a:ext cx="10018713" cy="1013604"/>
          </a:xfrm>
        </p:spPr>
        <p:txBody>
          <a:bodyPr/>
          <a:lstStyle/>
          <a:p>
            <a:r>
              <a:rPr lang="fr-FR" dirty="0" smtClean="0"/>
              <a:t>6/12</a:t>
            </a:r>
            <a:endParaRPr lang="fr-FR" dirty="0"/>
          </a:p>
        </p:txBody>
      </p:sp>
      <p:sp>
        <p:nvSpPr>
          <p:cNvPr id="3" name="Espace réservé du contenu 2"/>
          <p:cNvSpPr>
            <a:spLocks noGrp="1"/>
          </p:cNvSpPr>
          <p:nvPr>
            <p:ph idx="1"/>
          </p:nvPr>
        </p:nvSpPr>
        <p:spPr>
          <a:xfrm>
            <a:off x="1484310" y="1224951"/>
            <a:ext cx="10420143" cy="4566249"/>
          </a:xfrm>
        </p:spPr>
        <p:txBody>
          <a:bodyPr>
            <a:normAutofit lnSpcReduction="10000"/>
          </a:bodyPr>
          <a:lstStyle/>
          <a:p>
            <a:r>
              <a:rPr lang="fr-FR" dirty="0"/>
              <a:t>Au stade de coma, des </a:t>
            </a:r>
            <a:r>
              <a:rPr lang="fr-FR" dirty="0" err="1"/>
              <a:t>myoclonies</a:t>
            </a:r>
            <a:r>
              <a:rPr lang="fr-FR" dirty="0"/>
              <a:t>, des signes focaux, des mouvements de décérébration sont possibles. </a:t>
            </a:r>
            <a:endParaRPr lang="fr-FR" dirty="0" smtClean="0"/>
          </a:p>
          <a:p>
            <a:pPr marL="0" indent="0">
              <a:buNone/>
            </a:pPr>
            <a:r>
              <a:rPr lang="fr-FR" dirty="0" smtClean="0"/>
              <a:t>L’EEG </a:t>
            </a:r>
            <a:r>
              <a:rPr lang="fr-FR" dirty="0"/>
              <a:t>montre des signes (non spécifiques) évocateurs d’une encéphalopathie : </a:t>
            </a:r>
            <a:endParaRPr lang="fr-FR" dirty="0" smtClean="0"/>
          </a:p>
          <a:p>
            <a:pPr>
              <a:buFont typeface="Wingdings" panose="05000000000000000000" pitchFamily="2" charset="2"/>
              <a:buChar char="ü"/>
            </a:pPr>
            <a:r>
              <a:rPr lang="fr-FR" dirty="0" smtClean="0"/>
              <a:t>ralentissement </a:t>
            </a:r>
            <a:r>
              <a:rPr lang="fr-FR" dirty="0"/>
              <a:t>et diffusion du rythme de base, </a:t>
            </a:r>
            <a:endParaRPr lang="fr-FR" dirty="0" smtClean="0"/>
          </a:p>
          <a:p>
            <a:pPr>
              <a:buFont typeface="Wingdings" panose="05000000000000000000" pitchFamily="2" charset="2"/>
              <a:buChar char="ü"/>
            </a:pPr>
            <a:r>
              <a:rPr lang="fr-FR" dirty="0" smtClean="0"/>
              <a:t>ondes </a:t>
            </a:r>
            <a:r>
              <a:rPr lang="fr-FR" dirty="0" err="1"/>
              <a:t>triphasiques</a:t>
            </a:r>
            <a:r>
              <a:rPr lang="fr-FR" dirty="0"/>
              <a:t>. </a:t>
            </a:r>
            <a:endParaRPr lang="fr-FR" dirty="0" smtClean="0"/>
          </a:p>
          <a:p>
            <a:pPr marL="0" indent="0">
              <a:buNone/>
            </a:pPr>
            <a:r>
              <a:rPr lang="fr-FR" dirty="0" smtClean="0"/>
              <a:t>L’évolution </a:t>
            </a:r>
            <a:r>
              <a:rPr lang="fr-FR" dirty="0"/>
              <a:t>dépend du stade de la maladie, du traitement des facteurs déclenchants : saignement, apport protidique trop important, une prise de benzodiazépines, infection, trouble métabolique. </a:t>
            </a:r>
            <a:endParaRPr lang="fr-FR" dirty="0" smtClean="0"/>
          </a:p>
          <a:p>
            <a:pPr marL="0" indent="0">
              <a:buNone/>
            </a:pPr>
            <a:r>
              <a:rPr lang="fr-FR" dirty="0" smtClean="0"/>
              <a:t>Le </a:t>
            </a:r>
            <a:r>
              <a:rPr lang="fr-FR" dirty="0"/>
              <a:t>traitement curatif associe lactulose et néomycine (par sonde nasogastrique ou lavement). Le traitement préventif est celui des facteurs déclenchants.</a:t>
            </a:r>
          </a:p>
          <a:p>
            <a:endParaRPr lang="fr-FR" dirty="0"/>
          </a:p>
        </p:txBody>
      </p:sp>
    </p:spTree>
    <p:extLst>
      <p:ext uri="{BB962C8B-B14F-4D97-AF65-F5344CB8AC3E}">
        <p14:creationId xmlns:p14="http://schemas.microsoft.com/office/powerpoint/2010/main" val="57661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0"/>
            <a:ext cx="10018713" cy="810883"/>
          </a:xfrm>
        </p:spPr>
        <p:txBody>
          <a:bodyPr/>
          <a:lstStyle/>
          <a:p>
            <a:r>
              <a:rPr lang="fr-FR" dirty="0" smtClean="0"/>
              <a:t>7/12</a:t>
            </a:r>
            <a:endParaRPr lang="fr-FR" dirty="0"/>
          </a:p>
        </p:txBody>
      </p:sp>
      <p:sp>
        <p:nvSpPr>
          <p:cNvPr id="3" name="Espace réservé du contenu 2"/>
          <p:cNvSpPr>
            <a:spLocks noGrp="1"/>
          </p:cNvSpPr>
          <p:nvPr>
            <p:ph idx="1"/>
          </p:nvPr>
        </p:nvSpPr>
        <p:spPr>
          <a:xfrm>
            <a:off x="1398046" y="993474"/>
            <a:ext cx="10018713" cy="5027764"/>
          </a:xfrm>
        </p:spPr>
        <p:txBody>
          <a:bodyPr>
            <a:normAutofit/>
          </a:bodyPr>
          <a:lstStyle/>
          <a:p>
            <a:pPr marL="0" indent="0">
              <a:buNone/>
            </a:pPr>
            <a:r>
              <a:rPr lang="fr-FR" dirty="0"/>
              <a:t>B. Troubles cognitifs</a:t>
            </a:r>
          </a:p>
          <a:p>
            <a:pPr marL="0" indent="0">
              <a:buNone/>
            </a:pPr>
            <a:r>
              <a:rPr lang="fr-FR" dirty="0"/>
              <a:t>1. Démence </a:t>
            </a:r>
            <a:r>
              <a:rPr lang="fr-FR" dirty="0" smtClean="0"/>
              <a:t>alcoolique:</a:t>
            </a:r>
            <a:endParaRPr lang="fr-FR" dirty="0"/>
          </a:p>
          <a:p>
            <a:r>
              <a:rPr lang="fr-FR" dirty="0" smtClean="0"/>
              <a:t>Elle est liée </a:t>
            </a:r>
            <a:r>
              <a:rPr lang="fr-FR" dirty="0"/>
              <a:t>à la maladie de </a:t>
            </a:r>
            <a:r>
              <a:rPr lang="fr-FR" dirty="0" err="1"/>
              <a:t>Marchiafava-Bignami</a:t>
            </a:r>
            <a:r>
              <a:rPr lang="fr-FR" dirty="0"/>
              <a:t> ou au syndrome de Korsakoff </a:t>
            </a:r>
            <a:r>
              <a:rPr lang="fr-FR" dirty="0" smtClean="0"/>
              <a:t>fait </a:t>
            </a:r>
            <a:r>
              <a:rPr lang="fr-FR" dirty="0"/>
              <a:t>toujours l’objet d’une certaine controverse. En effet, de nombreux facteurs peuvent être impliqués : effet toxique propre, carences vitaminiques, traumatismes répétés, accidents vasculaires cérébraux, effet du vieillissement, possible pathologie dégénérative associée. </a:t>
            </a:r>
            <a:endParaRPr lang="fr-FR" dirty="0" smtClean="0"/>
          </a:p>
          <a:p>
            <a:pPr marL="0" indent="0">
              <a:buNone/>
            </a:pPr>
            <a:r>
              <a:rPr lang="fr-FR" dirty="0" smtClean="0"/>
              <a:t>Les </a:t>
            </a:r>
            <a:r>
              <a:rPr lang="fr-FR" dirty="0"/>
              <a:t>signes cliniques les plus fréquents sont frontaux : </a:t>
            </a:r>
            <a:endParaRPr lang="fr-FR" dirty="0" smtClean="0"/>
          </a:p>
          <a:p>
            <a:pPr>
              <a:buFont typeface="Wingdings" panose="05000000000000000000" pitchFamily="2" charset="2"/>
              <a:buChar char="ü"/>
            </a:pPr>
            <a:r>
              <a:rPr lang="fr-FR" dirty="0" smtClean="0"/>
              <a:t>apathie </a:t>
            </a:r>
            <a:r>
              <a:rPr lang="fr-FR" dirty="0"/>
              <a:t>et bradypsychie</a:t>
            </a:r>
            <a:r>
              <a:rPr lang="fr-FR" dirty="0" smtClean="0"/>
              <a:t>.</a:t>
            </a:r>
          </a:p>
          <a:p>
            <a:pPr marL="0" indent="0">
              <a:buNone/>
            </a:pPr>
            <a:r>
              <a:rPr lang="fr-FR" dirty="0" smtClean="0"/>
              <a:t> </a:t>
            </a:r>
            <a:r>
              <a:rPr lang="fr-FR" dirty="0"/>
              <a:t>L’imagerie cérébrale montre une atrophie corticale diffuse mais sans corrélation avec les signes cliniques.</a:t>
            </a:r>
          </a:p>
          <a:p>
            <a:endParaRPr lang="fr-FR" dirty="0"/>
          </a:p>
        </p:txBody>
      </p:sp>
    </p:spTree>
    <p:extLst>
      <p:ext uri="{BB962C8B-B14F-4D97-AF65-F5344CB8AC3E}">
        <p14:creationId xmlns:p14="http://schemas.microsoft.com/office/powerpoint/2010/main" val="251528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5886" y="0"/>
            <a:ext cx="10105545" cy="823823"/>
          </a:xfrm>
        </p:spPr>
        <p:txBody>
          <a:bodyPr/>
          <a:lstStyle/>
          <a:p>
            <a:r>
              <a:rPr lang="fr-FR" dirty="0" smtClean="0"/>
              <a:t>8/12</a:t>
            </a:r>
            <a:endParaRPr lang="fr-FR" dirty="0"/>
          </a:p>
        </p:txBody>
      </p:sp>
      <p:sp>
        <p:nvSpPr>
          <p:cNvPr id="3" name="Espace réservé du contenu 2"/>
          <p:cNvSpPr>
            <a:spLocks noGrp="1"/>
          </p:cNvSpPr>
          <p:nvPr>
            <p:ph idx="1"/>
          </p:nvPr>
        </p:nvSpPr>
        <p:spPr>
          <a:xfrm>
            <a:off x="1389420" y="1036606"/>
            <a:ext cx="10696188" cy="5312436"/>
          </a:xfrm>
        </p:spPr>
        <p:txBody>
          <a:bodyPr>
            <a:normAutofit lnSpcReduction="10000"/>
          </a:bodyPr>
          <a:lstStyle/>
          <a:p>
            <a:r>
              <a:rPr lang="fr-FR" dirty="0"/>
              <a:t>2. Maladie de </a:t>
            </a:r>
            <a:r>
              <a:rPr lang="fr-FR" dirty="0" err="1"/>
              <a:t>Marchiafava-Bignami</a:t>
            </a:r>
            <a:endParaRPr lang="fr-FR" dirty="0"/>
          </a:p>
          <a:p>
            <a:r>
              <a:rPr lang="fr-FR" dirty="0"/>
              <a:t>La maladie de </a:t>
            </a:r>
            <a:r>
              <a:rPr lang="fr-FR" dirty="0" err="1"/>
              <a:t>Marchiafava-Bignami</a:t>
            </a:r>
            <a:r>
              <a:rPr lang="fr-FR" dirty="0"/>
              <a:t> se caractérise par une démyélinisation du corps calleux, parfois plus étendue latéralement. </a:t>
            </a:r>
            <a:endParaRPr lang="fr-FR" dirty="0" smtClean="0"/>
          </a:p>
          <a:p>
            <a:pPr marL="0" indent="0">
              <a:buNone/>
            </a:pPr>
            <a:r>
              <a:rPr lang="fr-FR" dirty="0" smtClean="0"/>
              <a:t>Le </a:t>
            </a:r>
            <a:r>
              <a:rPr lang="fr-FR" dirty="0"/>
              <a:t>diagnostic clinique est difficile car la présentation est souvent aspécifique </a:t>
            </a:r>
            <a:r>
              <a:rPr lang="fr-FR" dirty="0" smtClean="0"/>
              <a:t>:</a:t>
            </a:r>
          </a:p>
          <a:p>
            <a:pPr>
              <a:buFont typeface="Wingdings" panose="05000000000000000000" pitchFamily="2" charset="2"/>
              <a:buChar char="ü"/>
            </a:pPr>
            <a:r>
              <a:rPr lang="fr-FR" dirty="0" smtClean="0"/>
              <a:t> </a:t>
            </a:r>
            <a:r>
              <a:rPr lang="fr-FR" dirty="0"/>
              <a:t>démence avec mutisme </a:t>
            </a:r>
            <a:r>
              <a:rPr lang="fr-FR" dirty="0" err="1"/>
              <a:t>akinétique</a:t>
            </a:r>
            <a:r>
              <a:rPr lang="fr-FR" dirty="0"/>
              <a:t>, </a:t>
            </a:r>
            <a:endParaRPr lang="fr-FR" dirty="0" smtClean="0"/>
          </a:p>
          <a:p>
            <a:pPr>
              <a:buFont typeface="Wingdings" panose="05000000000000000000" pitchFamily="2" charset="2"/>
              <a:buChar char="ü"/>
            </a:pPr>
            <a:r>
              <a:rPr lang="fr-FR" dirty="0" smtClean="0"/>
              <a:t>troubles </a:t>
            </a:r>
            <a:r>
              <a:rPr lang="fr-FR" dirty="0"/>
              <a:t>de la marche (astasie-abasie), </a:t>
            </a:r>
            <a:r>
              <a:rPr lang="fr-FR" dirty="0" smtClean="0"/>
              <a:t>dysarthrie</a:t>
            </a:r>
            <a:r>
              <a:rPr lang="fr-FR" dirty="0"/>
              <a:t>, hypertonie. </a:t>
            </a:r>
            <a:endParaRPr lang="fr-FR" dirty="0" smtClean="0"/>
          </a:p>
          <a:p>
            <a:pPr marL="0" indent="0">
              <a:buNone/>
            </a:pPr>
            <a:r>
              <a:rPr lang="fr-FR" dirty="0" smtClean="0"/>
              <a:t>Les </a:t>
            </a:r>
            <a:r>
              <a:rPr lang="fr-FR" dirty="0"/>
              <a:t>signes de </a:t>
            </a:r>
            <a:r>
              <a:rPr lang="fr-FR" dirty="0" err="1"/>
              <a:t>dysconnexion</a:t>
            </a:r>
            <a:r>
              <a:rPr lang="fr-FR" dirty="0"/>
              <a:t> calleuse sont souvent mis en évidence </a:t>
            </a:r>
            <a:r>
              <a:rPr lang="fr-FR" i="1" dirty="0"/>
              <a:t>a posteriori</a:t>
            </a:r>
            <a:r>
              <a:rPr lang="fr-FR" dirty="0"/>
              <a:t>. Plus rarement, le tableau est celui d’une encéphalopathie avec confusion puis coma. </a:t>
            </a:r>
            <a:endParaRPr lang="fr-FR" dirty="0" smtClean="0"/>
          </a:p>
          <a:p>
            <a:pPr marL="0" indent="0">
              <a:buNone/>
            </a:pPr>
            <a:r>
              <a:rPr lang="fr-FR" dirty="0" smtClean="0"/>
              <a:t>Le </a:t>
            </a:r>
            <a:r>
              <a:rPr lang="fr-FR" dirty="0"/>
              <a:t>diagnostic est confirmé par l’aspect du corps calleux en imagerie : </a:t>
            </a:r>
            <a:r>
              <a:rPr lang="fr-FR" dirty="0" err="1"/>
              <a:t>hypodense</a:t>
            </a:r>
            <a:r>
              <a:rPr lang="fr-FR" dirty="0"/>
              <a:t> au scanner (bien visible en avant et en arrière des cavités ventriculaires sur les coupes axiales) et </a:t>
            </a:r>
            <a:r>
              <a:rPr lang="fr-FR" dirty="0" err="1"/>
              <a:t>hyposignal</a:t>
            </a:r>
            <a:r>
              <a:rPr lang="fr-FR" dirty="0"/>
              <a:t> T1 à l’IRM (coupe sagittale médiane). Le pronostic à moyen terme est classiquement </a:t>
            </a:r>
            <a:r>
              <a:rPr lang="fr-FR" dirty="0" smtClean="0"/>
              <a:t>sombre.</a:t>
            </a:r>
            <a:endParaRPr lang="fr-FR" dirty="0"/>
          </a:p>
          <a:p>
            <a:endParaRPr lang="fr-FR" dirty="0"/>
          </a:p>
        </p:txBody>
      </p:sp>
    </p:spTree>
    <p:extLst>
      <p:ext uri="{BB962C8B-B14F-4D97-AF65-F5344CB8AC3E}">
        <p14:creationId xmlns:p14="http://schemas.microsoft.com/office/powerpoint/2010/main" val="289539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0392" y="64699"/>
            <a:ext cx="9968088" cy="1056736"/>
          </a:xfrm>
        </p:spPr>
        <p:txBody>
          <a:bodyPr/>
          <a:lstStyle/>
          <a:p>
            <a:r>
              <a:rPr lang="fr-FR" dirty="0" smtClean="0"/>
              <a:t>9/12</a:t>
            </a:r>
            <a:endParaRPr lang="fr-FR" dirty="0"/>
          </a:p>
        </p:txBody>
      </p:sp>
      <p:sp>
        <p:nvSpPr>
          <p:cNvPr id="3" name="Espace réservé du contenu 2"/>
          <p:cNvSpPr>
            <a:spLocks noGrp="1"/>
          </p:cNvSpPr>
          <p:nvPr>
            <p:ph idx="1"/>
          </p:nvPr>
        </p:nvSpPr>
        <p:spPr>
          <a:xfrm>
            <a:off x="1475683" y="1250830"/>
            <a:ext cx="10540913" cy="4960189"/>
          </a:xfrm>
        </p:spPr>
        <p:txBody>
          <a:bodyPr>
            <a:normAutofit lnSpcReduction="10000"/>
          </a:bodyPr>
          <a:lstStyle/>
          <a:p>
            <a:pPr marL="0" indent="0">
              <a:buNone/>
            </a:pPr>
            <a:r>
              <a:rPr lang="fr-FR" dirty="0" smtClean="0"/>
              <a:t>3</a:t>
            </a:r>
            <a:r>
              <a:rPr lang="fr-FR" dirty="0"/>
              <a:t>. Syndrome de Korsakoff</a:t>
            </a:r>
          </a:p>
          <a:p>
            <a:pPr marL="0" indent="0">
              <a:buNone/>
            </a:pPr>
            <a:r>
              <a:rPr lang="fr-FR" dirty="0"/>
              <a:t>Le syndrome de </a:t>
            </a:r>
            <a:r>
              <a:rPr lang="fr-FR" dirty="0" smtClean="0"/>
              <a:t>Korsakoff: conséquence </a:t>
            </a:r>
            <a:r>
              <a:rPr lang="fr-FR" dirty="0"/>
              <a:t>d’une encéphalopathie de Gayet-Wernicke </a:t>
            </a:r>
            <a:r>
              <a:rPr lang="fr-FR" dirty="0" smtClean="0"/>
              <a:t>mal </a:t>
            </a:r>
            <a:r>
              <a:rPr lang="fr-FR" dirty="0"/>
              <a:t>ou non traitée ; plus </a:t>
            </a:r>
            <a:r>
              <a:rPr lang="fr-FR" dirty="0" smtClean="0"/>
              <a:t>rarement d’emblée</a:t>
            </a:r>
            <a:r>
              <a:rPr lang="fr-FR" dirty="0"/>
              <a:t>, sans phase </a:t>
            </a:r>
            <a:r>
              <a:rPr lang="fr-FR" dirty="0" err="1"/>
              <a:t>encéphalopathique</a:t>
            </a:r>
            <a:r>
              <a:rPr lang="fr-FR" dirty="0"/>
              <a:t> préalable. Il traduit l’atteinte des corps mamillaires, des noyaux </a:t>
            </a:r>
            <a:r>
              <a:rPr lang="fr-FR" dirty="0" err="1"/>
              <a:t>dorsomédians</a:t>
            </a:r>
            <a:r>
              <a:rPr lang="fr-FR" dirty="0"/>
              <a:t> du thalamus, du trigone, du gyrus </a:t>
            </a:r>
            <a:r>
              <a:rPr lang="fr-FR" dirty="0" smtClean="0"/>
              <a:t>cingulaire:</a:t>
            </a:r>
          </a:p>
          <a:p>
            <a:pPr>
              <a:buFont typeface="Wingdings" panose="05000000000000000000" pitchFamily="2" charset="2"/>
              <a:buChar char="ü"/>
            </a:pPr>
            <a:r>
              <a:rPr lang="fr-FR" dirty="0" smtClean="0"/>
              <a:t> </a:t>
            </a:r>
            <a:r>
              <a:rPr lang="fr-FR" dirty="0"/>
              <a:t>syndrome amnésique combiné à des signes frontaux. </a:t>
            </a:r>
            <a:endParaRPr lang="fr-FR" dirty="0" smtClean="0"/>
          </a:p>
          <a:p>
            <a:pPr>
              <a:buFont typeface="Wingdings" panose="05000000000000000000" pitchFamily="2" charset="2"/>
              <a:buChar char="ü"/>
            </a:pPr>
            <a:r>
              <a:rPr lang="fr-FR" dirty="0" smtClean="0"/>
              <a:t>amnésie </a:t>
            </a:r>
            <a:r>
              <a:rPr lang="fr-FR" dirty="0"/>
              <a:t>est principalement antérograde (avec au maximum un « oubli à mesure </a:t>
            </a:r>
            <a:r>
              <a:rPr lang="fr-FR" dirty="0" smtClean="0"/>
              <a:t>»),</a:t>
            </a:r>
          </a:p>
          <a:p>
            <a:pPr>
              <a:buFont typeface="Wingdings" panose="05000000000000000000" pitchFamily="2" charset="2"/>
              <a:buChar char="ü"/>
            </a:pPr>
            <a:r>
              <a:rPr lang="fr-FR" dirty="0" smtClean="0"/>
              <a:t> </a:t>
            </a:r>
            <a:r>
              <a:rPr lang="fr-FR" dirty="0"/>
              <a:t>des fausses reconnaissances et fabulations</a:t>
            </a:r>
            <a:r>
              <a:rPr lang="fr-FR" dirty="0" smtClean="0"/>
              <a:t>.</a:t>
            </a:r>
          </a:p>
          <a:p>
            <a:pPr marL="0" indent="0">
              <a:buNone/>
            </a:pPr>
            <a:r>
              <a:rPr lang="fr-FR" dirty="0" smtClean="0"/>
              <a:t> </a:t>
            </a:r>
            <a:r>
              <a:rPr lang="fr-FR" dirty="0"/>
              <a:t>Le traitement vitaminique parentéral est nécessaire, parfois partiellement efficace. Les conséquences sociales sont majeures, </a:t>
            </a:r>
            <a:r>
              <a:rPr lang="fr-FR" dirty="0" smtClean="0"/>
              <a:t>la </a:t>
            </a:r>
            <a:r>
              <a:rPr lang="fr-FR" dirty="0"/>
              <a:t>nécessité d’un placement en institution, ce qui n’est jamais aisé avec des sujets souvent jeunes.</a:t>
            </a:r>
          </a:p>
          <a:p>
            <a:endParaRPr lang="fr-FR" dirty="0"/>
          </a:p>
        </p:txBody>
      </p:sp>
    </p:spTree>
    <p:extLst>
      <p:ext uri="{BB962C8B-B14F-4D97-AF65-F5344CB8AC3E}">
        <p14:creationId xmlns:p14="http://schemas.microsoft.com/office/powerpoint/2010/main" val="96468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3504" y="1"/>
            <a:ext cx="10018713" cy="871268"/>
          </a:xfrm>
        </p:spPr>
        <p:txBody>
          <a:bodyPr>
            <a:normAutofit/>
          </a:bodyPr>
          <a:lstStyle/>
          <a:p>
            <a:r>
              <a:rPr lang="fr-FR" sz="3200" dirty="0" smtClean="0"/>
              <a:t>10/12</a:t>
            </a:r>
            <a:endParaRPr lang="fr-FR" sz="3200" dirty="0"/>
          </a:p>
        </p:txBody>
      </p:sp>
      <p:sp>
        <p:nvSpPr>
          <p:cNvPr id="3" name="Espace réservé du contenu 2"/>
          <p:cNvSpPr>
            <a:spLocks noGrp="1"/>
          </p:cNvSpPr>
          <p:nvPr>
            <p:ph idx="1"/>
          </p:nvPr>
        </p:nvSpPr>
        <p:spPr>
          <a:xfrm>
            <a:off x="1484310" y="1216325"/>
            <a:ext cx="10463275" cy="5193101"/>
          </a:xfrm>
        </p:spPr>
        <p:txBody>
          <a:bodyPr>
            <a:normAutofit lnSpcReduction="10000"/>
          </a:bodyPr>
          <a:lstStyle/>
          <a:p>
            <a:r>
              <a:rPr lang="fr-FR" dirty="0"/>
              <a:t>C. Épilepsie</a:t>
            </a:r>
          </a:p>
          <a:p>
            <a:pPr marL="0" indent="0">
              <a:buNone/>
            </a:pPr>
            <a:r>
              <a:rPr lang="fr-FR" dirty="0"/>
              <a:t>L’éthylisme chronique est une des causes les plus fréquentes d’épilepsie tardive : </a:t>
            </a:r>
            <a:endParaRPr lang="fr-FR" dirty="0" smtClean="0"/>
          </a:p>
          <a:p>
            <a:pPr marL="0" indent="0">
              <a:buNone/>
            </a:pPr>
            <a:r>
              <a:rPr lang="fr-FR" dirty="0" smtClean="0"/>
              <a:t> les </a:t>
            </a:r>
            <a:r>
              <a:rPr lang="fr-FR" dirty="0"/>
              <a:t>crises </a:t>
            </a:r>
            <a:r>
              <a:rPr lang="fr-FR" dirty="0" smtClean="0"/>
              <a:t> aléatoires </a:t>
            </a:r>
            <a:r>
              <a:rPr lang="fr-FR" dirty="0"/>
              <a:t>après de nombreuses années d’intoxication mais indépendamment du rythme d’ingestion</a:t>
            </a:r>
            <a:r>
              <a:rPr lang="fr-FR" dirty="0" smtClean="0"/>
              <a:t>.</a:t>
            </a:r>
          </a:p>
          <a:p>
            <a:pPr marL="0" indent="0">
              <a:buNone/>
            </a:pPr>
            <a:r>
              <a:rPr lang="fr-FR" dirty="0" smtClean="0"/>
              <a:t> </a:t>
            </a:r>
            <a:r>
              <a:rPr lang="fr-FR" dirty="0"/>
              <a:t>L’épilepsie peut revêtir tous les types (mais le plus souvent généralisée) et peut même continuer à se manifester après le sevrage en cas de lésions cérébrales irréversibles dues à l’alcool</a:t>
            </a:r>
            <a:r>
              <a:rPr lang="fr-FR" dirty="0" smtClean="0"/>
              <a:t>.</a:t>
            </a:r>
          </a:p>
          <a:p>
            <a:pPr marL="0" indent="0">
              <a:buNone/>
            </a:pPr>
            <a:r>
              <a:rPr lang="fr-FR" dirty="0" smtClean="0"/>
              <a:t>Elle </a:t>
            </a:r>
            <a:r>
              <a:rPr lang="fr-FR" dirty="0"/>
              <a:t>ne nécessite un traitement antiépileptique au long cours que s’il y a un risque de crises avéré en dehors de toute alcoolisation – avec toutefois trois écueils : la mauvaise compliance </a:t>
            </a:r>
            <a:r>
              <a:rPr lang="fr-FR" dirty="0">
                <a:solidFill>
                  <a:srgbClr val="FF0000"/>
                </a:solidFill>
              </a:rPr>
              <a:t>(qui fera préférer des drogues à demi-vie longue comme le phénobarbital</a:t>
            </a:r>
            <a:r>
              <a:rPr lang="fr-FR" dirty="0"/>
              <a:t>), le risque de dépendance, une modification du métabolisme des antiépileptiques par l’alcool (prudence vis-à-vis des antiépileptiques hépatotoxiques en cas d’</a:t>
            </a:r>
            <a:r>
              <a:rPr lang="fr-FR" dirty="0" err="1"/>
              <a:t>hépatopathies</a:t>
            </a:r>
            <a:r>
              <a:rPr lang="fr-FR" dirty="0"/>
              <a:t> liées à l’alcool).</a:t>
            </a:r>
          </a:p>
          <a:p>
            <a:endParaRPr lang="fr-FR" dirty="0"/>
          </a:p>
        </p:txBody>
      </p:sp>
    </p:spTree>
    <p:extLst>
      <p:ext uri="{BB962C8B-B14F-4D97-AF65-F5344CB8AC3E}">
        <p14:creationId xmlns:p14="http://schemas.microsoft.com/office/powerpoint/2010/main" val="424943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2130" y="81951"/>
            <a:ext cx="10018713" cy="746185"/>
          </a:xfrm>
        </p:spPr>
        <p:txBody>
          <a:bodyPr>
            <a:normAutofit/>
          </a:bodyPr>
          <a:lstStyle/>
          <a:p>
            <a:r>
              <a:rPr lang="fr-FR" sz="3200" dirty="0" smtClean="0"/>
              <a:t>11/12</a:t>
            </a:r>
            <a:endParaRPr lang="fr-FR" sz="3200" dirty="0"/>
          </a:p>
        </p:txBody>
      </p:sp>
      <p:sp>
        <p:nvSpPr>
          <p:cNvPr id="3" name="Espace réservé du contenu 2"/>
          <p:cNvSpPr>
            <a:spLocks noGrp="1"/>
          </p:cNvSpPr>
          <p:nvPr>
            <p:ph idx="1"/>
          </p:nvPr>
        </p:nvSpPr>
        <p:spPr>
          <a:xfrm>
            <a:off x="1484310" y="1017917"/>
            <a:ext cx="10446022" cy="5357004"/>
          </a:xfrm>
        </p:spPr>
        <p:txBody>
          <a:bodyPr>
            <a:normAutofit/>
          </a:bodyPr>
          <a:lstStyle/>
          <a:p>
            <a:r>
              <a:rPr lang="fr-FR" dirty="0"/>
              <a:t>D. Atrophie cérébelleuse</a:t>
            </a:r>
          </a:p>
          <a:p>
            <a:pPr marL="0" indent="0">
              <a:buNone/>
            </a:pPr>
            <a:r>
              <a:rPr lang="fr-FR" dirty="0"/>
              <a:t>L’atrophie cérébelleuse comporte principalement une ataxie statique et locomotrice d’évolution subaiguë ou chronique et s’améliore parfois après traitement vitaminique, mais reste le plus souvent stable. Le scanner ou l’IRM montrent une atrophie </a:t>
            </a:r>
            <a:r>
              <a:rPr lang="fr-FR" dirty="0" err="1"/>
              <a:t>vermienne</a:t>
            </a:r>
            <a:r>
              <a:rPr lang="fr-FR" dirty="0"/>
              <a:t>.</a:t>
            </a:r>
          </a:p>
          <a:p>
            <a:r>
              <a:rPr lang="fr-FR" dirty="0"/>
              <a:t>E. Neuropathies</a:t>
            </a:r>
          </a:p>
          <a:p>
            <a:pPr marL="0" indent="0">
              <a:buNone/>
            </a:pPr>
            <a:r>
              <a:rPr lang="fr-FR" dirty="0"/>
              <a:t>1. Neuropathie optique alcoolo-tabagique</a:t>
            </a:r>
          </a:p>
          <a:p>
            <a:pPr marL="0" indent="0">
              <a:buNone/>
            </a:pPr>
            <a:r>
              <a:rPr lang="fr-FR" dirty="0"/>
              <a:t>Elle se manifeste par une baisse bilatérale de l’acuité visuelle avec dyschromatopsie, scotome central, pâleur papillaire tardive. Elle est favorisée par l’association à une consommation tabagique. </a:t>
            </a:r>
            <a:endParaRPr lang="fr-FR" dirty="0" smtClean="0"/>
          </a:p>
          <a:p>
            <a:pPr marL="0" indent="0">
              <a:buNone/>
            </a:pPr>
            <a:r>
              <a:rPr lang="fr-FR" dirty="0" smtClean="0"/>
              <a:t>Le </a:t>
            </a:r>
            <a:r>
              <a:rPr lang="fr-FR" dirty="0"/>
              <a:t>traitement repose principalement sur la vitaminothérapie B et l’arrêt de l’alcoolo-tabagisme.</a:t>
            </a:r>
          </a:p>
          <a:p>
            <a:endParaRPr lang="fr-FR" dirty="0"/>
          </a:p>
        </p:txBody>
      </p:sp>
    </p:spTree>
    <p:extLst>
      <p:ext uri="{BB962C8B-B14F-4D97-AF65-F5344CB8AC3E}">
        <p14:creationId xmlns:p14="http://schemas.microsoft.com/office/powerpoint/2010/main" val="2086808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64700"/>
            <a:ext cx="10018714" cy="728932"/>
          </a:xfrm>
        </p:spPr>
        <p:txBody>
          <a:bodyPr>
            <a:normAutofit/>
          </a:bodyPr>
          <a:lstStyle/>
          <a:p>
            <a:r>
              <a:rPr lang="fr-FR" sz="3200" dirty="0" smtClean="0"/>
              <a:t>12/12</a:t>
            </a:r>
            <a:endParaRPr lang="fr-FR" sz="3200" dirty="0"/>
          </a:p>
        </p:txBody>
      </p:sp>
      <p:sp>
        <p:nvSpPr>
          <p:cNvPr id="3" name="Espace réservé du contenu 2"/>
          <p:cNvSpPr>
            <a:spLocks noGrp="1"/>
          </p:cNvSpPr>
          <p:nvPr>
            <p:ph idx="1"/>
          </p:nvPr>
        </p:nvSpPr>
        <p:spPr>
          <a:xfrm>
            <a:off x="1484310" y="1181819"/>
            <a:ext cx="10463275" cy="4609381"/>
          </a:xfrm>
        </p:spPr>
        <p:txBody>
          <a:bodyPr>
            <a:normAutofit lnSpcReduction="10000"/>
          </a:bodyPr>
          <a:lstStyle/>
          <a:p>
            <a:pPr marL="0" indent="0">
              <a:buNone/>
            </a:pPr>
            <a:r>
              <a:rPr lang="fr-FR" dirty="0"/>
              <a:t>2. Polyneuropathie longueur-dépendante</a:t>
            </a:r>
          </a:p>
          <a:p>
            <a:pPr marL="0" indent="0">
              <a:buNone/>
            </a:pPr>
            <a:r>
              <a:rPr lang="fr-FR" dirty="0"/>
              <a:t>a. Forme chronique</a:t>
            </a:r>
          </a:p>
          <a:p>
            <a:pPr marL="0" indent="0">
              <a:buNone/>
            </a:pPr>
            <a:r>
              <a:rPr lang="fr-FR" dirty="0"/>
              <a:t>Due à la toxicité directe de l’alcool, elle peut s’associer aux conséquences de la carence en vitamine B1 et folates</a:t>
            </a:r>
            <a:r>
              <a:rPr lang="fr-FR" dirty="0" smtClean="0"/>
              <a:t>.</a:t>
            </a:r>
          </a:p>
          <a:p>
            <a:pPr marL="0" indent="0">
              <a:buNone/>
            </a:pPr>
            <a:r>
              <a:rPr lang="fr-FR" dirty="0" smtClean="0"/>
              <a:t> </a:t>
            </a:r>
            <a:r>
              <a:rPr lang="fr-FR" dirty="0"/>
              <a:t>La neuropathie toxique alcoolique touche surtout les petites fibres sensitives (véhiculant la sensibilité </a:t>
            </a:r>
            <a:r>
              <a:rPr lang="fr-FR" dirty="0" err="1"/>
              <a:t>thermoalgique</a:t>
            </a:r>
            <a:r>
              <a:rPr lang="fr-FR" dirty="0"/>
              <a:t>). La neuropathie carentielle en vitamine B1 a préférentiellement des conséquences motrices, parfois </a:t>
            </a:r>
            <a:r>
              <a:rPr lang="fr-FR" dirty="0" smtClean="0"/>
              <a:t>aiguës. </a:t>
            </a:r>
          </a:p>
          <a:p>
            <a:pPr marL="0" indent="0">
              <a:buNone/>
            </a:pPr>
            <a:r>
              <a:rPr lang="fr-FR" dirty="0" smtClean="0"/>
              <a:t>Les </a:t>
            </a:r>
            <a:r>
              <a:rPr lang="fr-FR" dirty="0"/>
              <a:t>signes de début comportent des crampes nocturnes, une fatigue à la marche avec, à l’examen, une douleur à la pression des mollets, une hypoesthésie douloureuse et une aréflexie achilléenne</a:t>
            </a:r>
            <a:r>
              <a:rPr lang="fr-FR" dirty="0" smtClean="0"/>
              <a:t>.</a:t>
            </a:r>
          </a:p>
          <a:p>
            <a:pPr marL="0" indent="0">
              <a:buNone/>
            </a:pPr>
            <a:r>
              <a:rPr lang="fr-FR" dirty="0" smtClean="0"/>
              <a:t> </a:t>
            </a:r>
            <a:r>
              <a:rPr lang="fr-FR" dirty="0"/>
              <a:t>Le traitement repose sur l’arrêt de l’intoxication éthylique. </a:t>
            </a:r>
          </a:p>
        </p:txBody>
      </p:sp>
    </p:spTree>
    <p:extLst>
      <p:ext uri="{BB962C8B-B14F-4D97-AF65-F5344CB8AC3E}">
        <p14:creationId xmlns:p14="http://schemas.microsoft.com/office/powerpoint/2010/main" val="123286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299" y="133709"/>
            <a:ext cx="10018713" cy="1272397"/>
          </a:xfrm>
        </p:spPr>
        <p:txBody>
          <a:bodyPr>
            <a:normAutofit/>
          </a:bodyPr>
          <a:lstStyle/>
          <a:p>
            <a:r>
              <a:rPr lang="fr-FR" sz="3600" dirty="0" smtClean="0"/>
              <a:t>Plan</a:t>
            </a:r>
            <a:endParaRPr lang="fr-FR" sz="3600" dirty="0"/>
          </a:p>
        </p:txBody>
      </p:sp>
      <p:sp>
        <p:nvSpPr>
          <p:cNvPr id="3" name="Espace réservé du contenu 2"/>
          <p:cNvSpPr>
            <a:spLocks noGrp="1"/>
          </p:cNvSpPr>
          <p:nvPr>
            <p:ph idx="1"/>
          </p:nvPr>
        </p:nvSpPr>
        <p:spPr>
          <a:xfrm>
            <a:off x="1415299" y="1519686"/>
            <a:ext cx="10018713" cy="3124201"/>
          </a:xfrm>
        </p:spPr>
        <p:txBody>
          <a:bodyPr>
            <a:normAutofit/>
          </a:bodyPr>
          <a:lstStyle/>
          <a:p>
            <a:r>
              <a:rPr lang="fr-FR" sz="3000" dirty="0" smtClean="0"/>
              <a:t>Introduction</a:t>
            </a:r>
          </a:p>
          <a:p>
            <a:r>
              <a:rPr lang="fr-FR" sz="3000" dirty="0" smtClean="0"/>
              <a:t>Physiopathologie</a:t>
            </a:r>
          </a:p>
          <a:p>
            <a:r>
              <a:rPr lang="fr-FR" sz="3000" dirty="0" smtClean="0"/>
              <a:t>Complications aigues</a:t>
            </a:r>
          </a:p>
          <a:p>
            <a:r>
              <a:rPr lang="fr-FR" sz="3000" dirty="0" smtClean="0"/>
              <a:t>Complications Chroniques</a:t>
            </a:r>
          </a:p>
          <a:p>
            <a:r>
              <a:rPr lang="fr-FR" sz="3000" dirty="0" smtClean="0"/>
              <a:t>Conclusion</a:t>
            </a:r>
            <a:endParaRPr lang="fr-FR" sz="3000" dirty="0"/>
          </a:p>
        </p:txBody>
      </p:sp>
    </p:spTree>
    <p:extLst>
      <p:ext uri="{BB962C8B-B14F-4D97-AF65-F5344CB8AC3E}">
        <p14:creationId xmlns:p14="http://schemas.microsoft.com/office/powerpoint/2010/main" val="284947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6673" y="1019354"/>
            <a:ext cx="10018713" cy="4812103"/>
          </a:xfrm>
        </p:spPr>
        <p:txBody>
          <a:bodyPr>
            <a:normAutofit/>
          </a:bodyPr>
          <a:lstStyle/>
          <a:p>
            <a:r>
              <a:rPr lang="fr-FR" dirty="0"/>
              <a:t>À un stade évolué, il existe des douleurs (brûlure, étau, hyperesthésie au contact), une anesthésie distale symétrique « en chaussettes », un steppage et des signes trophiques en rapport avec une neuropathie autonome distale (dépilation, troubles de la sudation, impuissance, parfois maux perforants plantaires) et cardiaque source d’une augmentation de la mortalité.</a:t>
            </a:r>
          </a:p>
          <a:p>
            <a:pPr marL="0" indent="0">
              <a:buNone/>
            </a:pPr>
            <a:r>
              <a:rPr lang="fr-FR" dirty="0"/>
              <a:t>Le traitement associe, outre le sevrage alcoolique, vitaminothérapie et </a:t>
            </a:r>
            <a:r>
              <a:rPr lang="fr-FR" dirty="0" err="1"/>
              <a:t>renutrition</a:t>
            </a:r>
            <a:r>
              <a:rPr lang="fr-FR" dirty="0"/>
              <a:t> en cas de carence, antalgiques (antiépileptiques et/ou tricycliques), soins locaux, rééducation, orthèses. La récupération est lente et souvent incomplète.</a:t>
            </a:r>
          </a:p>
          <a:p>
            <a:endParaRPr lang="fr-FR" dirty="0"/>
          </a:p>
        </p:txBody>
      </p:sp>
    </p:spTree>
    <p:extLst>
      <p:ext uri="{BB962C8B-B14F-4D97-AF65-F5344CB8AC3E}">
        <p14:creationId xmlns:p14="http://schemas.microsoft.com/office/powerpoint/2010/main" val="1132452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9804" y="674297"/>
            <a:ext cx="10018713" cy="5079522"/>
          </a:xfrm>
        </p:spPr>
        <p:txBody>
          <a:bodyPr>
            <a:normAutofit/>
          </a:bodyPr>
          <a:lstStyle/>
          <a:p>
            <a:pPr marL="0" indent="0">
              <a:buNone/>
            </a:pPr>
            <a:r>
              <a:rPr lang="fr-FR" dirty="0"/>
              <a:t>b. Forme aiguë</a:t>
            </a:r>
          </a:p>
          <a:p>
            <a:r>
              <a:rPr lang="fr-FR" dirty="0"/>
              <a:t>Rare, essentiellement en rapport avec une carence en vitamine B1 favorisée par une dénutrition, elle évoque parfois un Guillain-Barré. Elle s’associe souvent à une encéphalopathie de Gayet-Wernicke. Le tableau le plus classique est celui d’une </a:t>
            </a:r>
            <a:r>
              <a:rPr lang="fr-FR" dirty="0" err="1"/>
              <a:t>paraparésie</a:t>
            </a:r>
            <a:r>
              <a:rPr lang="fr-FR" dirty="0"/>
              <a:t> douloureuse </a:t>
            </a:r>
            <a:r>
              <a:rPr lang="fr-FR" dirty="0" err="1"/>
              <a:t>amyotrophiante</a:t>
            </a:r>
            <a:r>
              <a:rPr lang="fr-FR" dirty="0"/>
              <a:t>, flasque et aréflexique, s’installant en 24 heures. La prise en charge impose la recharge en vitamine B1 parentérale et les mesures </a:t>
            </a:r>
            <a:r>
              <a:rPr lang="fr-FR" dirty="0" smtClean="0"/>
              <a:t>d’accompagnement.</a:t>
            </a:r>
            <a:endParaRPr lang="fr-FR" dirty="0"/>
          </a:p>
          <a:p>
            <a:r>
              <a:rPr lang="fr-FR" dirty="0"/>
              <a:t>3. Neuropathies focales</a:t>
            </a:r>
          </a:p>
          <a:p>
            <a:r>
              <a:rPr lang="fr-FR" dirty="0"/>
              <a:t>Des neuropathies focales sont favorisées par l’amaigrissement source de compressions nerveuses.</a:t>
            </a:r>
          </a:p>
          <a:p>
            <a:endParaRPr lang="fr-FR" dirty="0"/>
          </a:p>
        </p:txBody>
      </p:sp>
    </p:spTree>
    <p:extLst>
      <p:ext uri="{BB962C8B-B14F-4D97-AF65-F5344CB8AC3E}">
        <p14:creationId xmlns:p14="http://schemas.microsoft.com/office/powerpoint/2010/main" val="359071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42337"/>
            <a:ext cx="10018714" cy="970472"/>
          </a:xfrm>
        </p:spPr>
        <p:txBody>
          <a:bodyPr/>
          <a:lstStyle/>
          <a:p>
            <a:r>
              <a:rPr lang="fr-FR" dirty="0" smtClean="0"/>
              <a:t>13/13</a:t>
            </a:r>
            <a:endParaRPr lang="fr-FR" dirty="0"/>
          </a:p>
        </p:txBody>
      </p:sp>
      <p:sp>
        <p:nvSpPr>
          <p:cNvPr id="3" name="Espace réservé du contenu 2"/>
          <p:cNvSpPr>
            <a:spLocks noGrp="1"/>
          </p:cNvSpPr>
          <p:nvPr>
            <p:ph idx="1"/>
          </p:nvPr>
        </p:nvSpPr>
        <p:spPr>
          <a:xfrm>
            <a:off x="1484310" y="1345721"/>
            <a:ext cx="10359758" cy="4445479"/>
          </a:xfrm>
        </p:spPr>
        <p:txBody>
          <a:bodyPr>
            <a:normAutofit/>
          </a:bodyPr>
          <a:lstStyle/>
          <a:p>
            <a:r>
              <a:rPr lang="fr-FR" dirty="0"/>
              <a:t>F. Myopathies</a:t>
            </a:r>
          </a:p>
          <a:p>
            <a:pPr marL="0" indent="0">
              <a:buNone/>
            </a:pPr>
            <a:r>
              <a:rPr lang="fr-FR" dirty="0"/>
              <a:t>1. Myopathie aiguë</a:t>
            </a:r>
          </a:p>
          <a:p>
            <a:r>
              <a:rPr lang="fr-FR" dirty="0"/>
              <a:t>Rare, lors d’une ingestion massive : myalgies, œdème, déficit proximal, rhabdomyolyse, </a:t>
            </a:r>
            <a:r>
              <a:rPr lang="fr-FR" dirty="0" err="1"/>
              <a:t>myoglobinurie</a:t>
            </a:r>
            <a:r>
              <a:rPr lang="fr-FR" dirty="0"/>
              <a:t>, CK élevées, risque d’insuffisance rénale (nécrose tubulaire).</a:t>
            </a:r>
          </a:p>
          <a:p>
            <a:pPr marL="0" indent="0">
              <a:buNone/>
            </a:pPr>
            <a:r>
              <a:rPr lang="fr-FR" dirty="0"/>
              <a:t>2. Myopathie chronique</a:t>
            </a:r>
          </a:p>
          <a:p>
            <a:r>
              <a:rPr lang="fr-FR" dirty="0"/>
              <a:t>Fréquente, asymptomatique ou réduite à une faiblesse proximale : modification du calibre des fibres de type II ; l’EMG montre des tracés myogènes (avec tracés neurogènes souvent associés).</a:t>
            </a:r>
          </a:p>
          <a:p>
            <a:endParaRPr lang="fr-FR" dirty="0"/>
          </a:p>
        </p:txBody>
      </p:sp>
    </p:spTree>
    <p:extLst>
      <p:ext uri="{BB962C8B-B14F-4D97-AF65-F5344CB8AC3E}">
        <p14:creationId xmlns:p14="http://schemas.microsoft.com/office/powerpoint/2010/main" val="44676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68216"/>
            <a:ext cx="10018713" cy="935966"/>
          </a:xfrm>
        </p:spPr>
        <p:txBody>
          <a:bodyPr>
            <a:normAutofit fontScale="90000"/>
          </a:bodyPr>
          <a:lstStyle/>
          <a:p>
            <a:r>
              <a:rPr lang="fr-FR" sz="3200" dirty="0"/>
              <a:t>IV. Complications neurologiques indirectes de </a:t>
            </a:r>
            <a:r>
              <a:rPr lang="fr-FR" sz="3200" dirty="0" smtClean="0"/>
              <a:t>l’alcoolisme </a:t>
            </a:r>
            <a:r>
              <a:rPr lang="fr-FR" sz="3200" dirty="0"/>
              <a:t/>
            </a:r>
            <a:br>
              <a:rPr lang="fr-FR" sz="3200" dirty="0"/>
            </a:br>
            <a:endParaRPr lang="fr-FR" sz="3200" dirty="0"/>
          </a:p>
        </p:txBody>
      </p:sp>
      <p:sp>
        <p:nvSpPr>
          <p:cNvPr id="3" name="Espace réservé du contenu 2"/>
          <p:cNvSpPr>
            <a:spLocks noGrp="1"/>
          </p:cNvSpPr>
          <p:nvPr>
            <p:ph idx="1"/>
          </p:nvPr>
        </p:nvSpPr>
        <p:spPr>
          <a:xfrm>
            <a:off x="1484310" y="914400"/>
            <a:ext cx="10558165" cy="5581291"/>
          </a:xfrm>
        </p:spPr>
        <p:txBody>
          <a:bodyPr>
            <a:normAutofit fontScale="92500" lnSpcReduction="20000"/>
          </a:bodyPr>
          <a:lstStyle/>
          <a:p>
            <a:pPr marL="0" indent="0">
              <a:buNone/>
            </a:pPr>
            <a:endParaRPr lang="fr-FR" dirty="0" smtClean="0"/>
          </a:p>
          <a:p>
            <a:pPr marL="0" indent="0">
              <a:buNone/>
            </a:pPr>
            <a:r>
              <a:rPr lang="fr-FR" dirty="0" smtClean="0"/>
              <a:t>A</a:t>
            </a:r>
            <a:r>
              <a:rPr lang="fr-FR" dirty="0"/>
              <a:t>. </a:t>
            </a:r>
            <a:r>
              <a:rPr lang="fr-FR" dirty="0" err="1"/>
              <a:t>Myélinolyse</a:t>
            </a:r>
            <a:r>
              <a:rPr lang="fr-FR" dirty="0"/>
              <a:t> </a:t>
            </a:r>
            <a:r>
              <a:rPr lang="fr-FR" dirty="0" err="1"/>
              <a:t>centropontine</a:t>
            </a:r>
            <a:endParaRPr lang="fr-FR" dirty="0"/>
          </a:p>
          <a:p>
            <a:pPr marL="0" indent="0">
              <a:buNone/>
            </a:pPr>
            <a:r>
              <a:rPr lang="fr-FR" dirty="0"/>
              <a:t>Rare, de physiopathologie complexe, associée à la dénutrition, la </a:t>
            </a:r>
            <a:r>
              <a:rPr lang="fr-FR" dirty="0" err="1"/>
              <a:t>myélinolyse</a:t>
            </a:r>
            <a:r>
              <a:rPr lang="fr-FR" dirty="0"/>
              <a:t> </a:t>
            </a:r>
            <a:r>
              <a:rPr lang="fr-FR" dirty="0" err="1"/>
              <a:t>centropontine</a:t>
            </a:r>
            <a:r>
              <a:rPr lang="fr-FR" dirty="0"/>
              <a:t> est favorisée par l’hyponatrémie et sa correction trop rapide. Elle comporte un trouble de la vigilance avec une tétraplégie et des signes pseudo-bulbaires traduisant la démyélinisation des fibres du centre de la protubérance, bien visible à l’IRM cérébrale (</a:t>
            </a:r>
            <a:r>
              <a:rPr lang="fr-FR" dirty="0" err="1"/>
              <a:t>hypersignal</a:t>
            </a:r>
            <a:r>
              <a:rPr lang="fr-FR" dirty="0"/>
              <a:t> T2 et FLAIR), parfois étendue à la substance blanche hémisphérique. </a:t>
            </a:r>
            <a:endParaRPr lang="fr-FR" dirty="0" smtClean="0"/>
          </a:p>
          <a:p>
            <a:pPr marL="0" indent="0">
              <a:buNone/>
            </a:pPr>
            <a:r>
              <a:rPr lang="fr-FR" dirty="0" smtClean="0"/>
              <a:t>Le </a:t>
            </a:r>
            <a:r>
              <a:rPr lang="fr-FR" dirty="0"/>
              <a:t>pronostic est péjoratif. Le traitement est préventif : correction </a:t>
            </a:r>
            <a:r>
              <a:rPr lang="fr-FR" i="1" dirty="0"/>
              <a:t>progressive</a:t>
            </a:r>
            <a:r>
              <a:rPr lang="fr-FR" dirty="0"/>
              <a:t> des hyponatrémies profondes.</a:t>
            </a:r>
          </a:p>
          <a:p>
            <a:pPr marL="0" indent="0">
              <a:buNone/>
            </a:pPr>
            <a:r>
              <a:rPr lang="fr-FR" dirty="0"/>
              <a:t>B. Accidents vasculaires cérébraux</a:t>
            </a:r>
          </a:p>
          <a:p>
            <a:r>
              <a:rPr lang="fr-FR" dirty="0"/>
              <a:t>L’intoxication aiguë peut entraîner un AVC ischémique par </a:t>
            </a:r>
            <a:r>
              <a:rPr lang="fr-FR" dirty="0" err="1"/>
              <a:t>thromboembolie</a:t>
            </a:r>
            <a:r>
              <a:rPr lang="fr-FR" dirty="0"/>
              <a:t> d’origine cardiaque (par troubles du rythme liés à une cardiomyopathie alcoolique).</a:t>
            </a:r>
          </a:p>
          <a:p>
            <a:r>
              <a:rPr lang="fr-FR" dirty="0"/>
              <a:t>L’intoxication alcoolique chronique est un facteur de risque d’hémorragie cérébrale et/ou méningée. Différents mécanismes sont évoqués : troubles de la coagulation (taux de prothrombine abaissé par insuffisance hépatique, thrombopénie alcoolique, </a:t>
            </a:r>
            <a:r>
              <a:rPr lang="fr-FR" dirty="0" err="1"/>
              <a:t>thrombopathie</a:t>
            </a:r>
            <a:r>
              <a:rPr lang="fr-FR" dirty="0"/>
              <a:t> modifiant le temps saignement), HTA.</a:t>
            </a:r>
          </a:p>
          <a:p>
            <a:endParaRPr lang="fr-FR" dirty="0"/>
          </a:p>
        </p:txBody>
      </p:sp>
    </p:spTree>
    <p:extLst>
      <p:ext uri="{BB962C8B-B14F-4D97-AF65-F5344CB8AC3E}">
        <p14:creationId xmlns:p14="http://schemas.microsoft.com/office/powerpoint/2010/main" val="508347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75252" y="1226688"/>
            <a:ext cx="7843201" cy="2709534"/>
          </a:xfrm>
          <a:prstGeom prst="rect">
            <a:avLst/>
          </a:prstGeom>
        </p:spPr>
      </p:pic>
      <p:sp>
        <p:nvSpPr>
          <p:cNvPr id="5" name="Rectangle 4"/>
          <p:cNvSpPr/>
          <p:nvPr/>
        </p:nvSpPr>
        <p:spPr>
          <a:xfrm>
            <a:off x="2475779" y="4061605"/>
            <a:ext cx="6081623" cy="769441"/>
          </a:xfrm>
          <a:prstGeom prst="rect">
            <a:avLst/>
          </a:prstGeom>
        </p:spPr>
        <p:txBody>
          <a:bodyPr wrap="square">
            <a:spAutoFit/>
          </a:bodyPr>
          <a:lstStyle/>
          <a:p>
            <a:endParaRPr lang="fr-FR" sz="1200" dirty="0">
              <a:solidFill>
                <a:srgbClr val="000000"/>
              </a:solidFill>
              <a:latin typeface="Bliss Pro Heavy"/>
            </a:endParaRPr>
          </a:p>
          <a:p>
            <a:pPr algn="just"/>
            <a:r>
              <a:rPr lang="fr-FR" sz="800" b="1" dirty="0">
                <a:latin typeface="Bliss Pro Heavy"/>
              </a:rPr>
              <a:t>Figure 3. </a:t>
            </a:r>
            <a:r>
              <a:rPr lang="fr-FR" sz="800" dirty="0">
                <a:latin typeface="Bliss Pro Medium"/>
              </a:rPr>
              <a:t>Syndrome de </a:t>
            </a:r>
            <a:r>
              <a:rPr lang="fr-FR" sz="800" dirty="0" err="1">
                <a:latin typeface="Bliss Pro Medium"/>
              </a:rPr>
              <a:t>Marchiafava-Bignami</a:t>
            </a:r>
            <a:r>
              <a:rPr lang="fr-FR" sz="800" dirty="0">
                <a:latin typeface="Bliss Pro Medium"/>
              </a:rPr>
              <a:t>. </a:t>
            </a:r>
          </a:p>
          <a:p>
            <a:pPr algn="just"/>
            <a:r>
              <a:rPr lang="fr-FR" sz="800" b="1" dirty="0">
                <a:latin typeface="Bliss Pro Heavy"/>
              </a:rPr>
              <a:t>A) </a:t>
            </a:r>
            <a:r>
              <a:rPr lang="fr-FR" sz="800" dirty="0">
                <a:latin typeface="Bliss Pro Medium"/>
              </a:rPr>
              <a:t>Scanner cérébral sans injection : hypodensité du </a:t>
            </a:r>
            <a:r>
              <a:rPr lang="fr-FR" sz="800" dirty="0" err="1">
                <a:latin typeface="Bliss Pro Medium"/>
              </a:rPr>
              <a:t>splénium</a:t>
            </a:r>
            <a:r>
              <a:rPr lang="fr-FR" sz="800" dirty="0">
                <a:latin typeface="Bliss Pro Medium"/>
              </a:rPr>
              <a:t> du corps calleux. </a:t>
            </a:r>
            <a:r>
              <a:rPr lang="fr-FR" sz="800" b="1" dirty="0">
                <a:latin typeface="Bliss Pro Heavy"/>
              </a:rPr>
              <a:t>B) </a:t>
            </a:r>
            <a:r>
              <a:rPr lang="fr-FR" sz="800" dirty="0">
                <a:latin typeface="Bliss Pro Medium"/>
              </a:rPr>
              <a:t>IRM séquence FLAIR : </a:t>
            </a:r>
            <a:r>
              <a:rPr lang="fr-FR" sz="800" dirty="0" err="1">
                <a:latin typeface="Bliss Pro Medium"/>
              </a:rPr>
              <a:t>hypersignal</a:t>
            </a:r>
            <a:r>
              <a:rPr lang="fr-FR" sz="800" dirty="0">
                <a:latin typeface="Bliss Pro Medium"/>
              </a:rPr>
              <a:t> du </a:t>
            </a:r>
            <a:r>
              <a:rPr lang="fr-FR" sz="800" dirty="0" err="1">
                <a:latin typeface="Bliss Pro Medium"/>
              </a:rPr>
              <a:t>splénium</a:t>
            </a:r>
            <a:r>
              <a:rPr lang="fr-FR" sz="800" dirty="0">
                <a:latin typeface="Bliss Pro Medium"/>
              </a:rPr>
              <a:t> du corps calleux. </a:t>
            </a:r>
            <a:r>
              <a:rPr lang="fr-FR" sz="800" b="1" dirty="0">
                <a:latin typeface="Bliss Pro Heavy"/>
              </a:rPr>
              <a:t>C) </a:t>
            </a:r>
            <a:r>
              <a:rPr lang="fr-FR" sz="800" dirty="0">
                <a:latin typeface="Bliss Pro Medium"/>
              </a:rPr>
              <a:t>IRM séquence SE T1 après injection de gadolinium : coupe sagittale médiane montrant des zones de nécrose du corps calleux rehaussées par le produit de contraste. </a:t>
            </a:r>
            <a:endParaRPr lang="fr-FR" dirty="0"/>
          </a:p>
        </p:txBody>
      </p:sp>
    </p:spTree>
    <p:extLst>
      <p:ext uri="{BB962C8B-B14F-4D97-AF65-F5344CB8AC3E}">
        <p14:creationId xmlns:p14="http://schemas.microsoft.com/office/powerpoint/2010/main" val="146832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286664" y="577970"/>
            <a:ext cx="5788325" cy="5213230"/>
          </a:xfrm>
          <a:prstGeom prst="rect">
            <a:avLst/>
          </a:prstGeom>
        </p:spPr>
      </p:pic>
      <p:sp>
        <p:nvSpPr>
          <p:cNvPr id="5" name="Rectangle 4"/>
          <p:cNvSpPr/>
          <p:nvPr/>
        </p:nvSpPr>
        <p:spPr>
          <a:xfrm>
            <a:off x="2901351" y="5281137"/>
            <a:ext cx="6096000" cy="1477328"/>
          </a:xfrm>
          <a:prstGeom prst="rect">
            <a:avLst/>
          </a:prstGeom>
        </p:spPr>
        <p:txBody>
          <a:bodyPr>
            <a:spAutoFit/>
          </a:bodyPr>
          <a:lstStyle/>
          <a:p>
            <a:endParaRPr lang="fr-FR" sz="3600" dirty="0">
              <a:solidFill>
                <a:srgbClr val="000000"/>
              </a:solidFill>
              <a:latin typeface="Bliss Pro Heavy"/>
            </a:endParaRPr>
          </a:p>
          <a:p>
            <a:pPr algn="just"/>
            <a:r>
              <a:rPr lang="fr-FR" b="1" dirty="0">
                <a:latin typeface="Bliss Pro Heavy"/>
              </a:rPr>
              <a:t>Figure 5. </a:t>
            </a:r>
            <a:r>
              <a:rPr lang="fr-FR" dirty="0">
                <a:latin typeface="Bliss Pro Medium"/>
              </a:rPr>
              <a:t>Encéphalopathie hépatique chronique. IRM séquence SE T1 sans contraste : </a:t>
            </a:r>
            <a:r>
              <a:rPr lang="fr-FR" dirty="0" err="1">
                <a:latin typeface="Bliss Pro Medium"/>
              </a:rPr>
              <a:t>hypersignal</a:t>
            </a:r>
            <a:r>
              <a:rPr lang="fr-FR" dirty="0">
                <a:latin typeface="Bliss Pro Medium"/>
              </a:rPr>
              <a:t> lenticulaire bilatéral. </a:t>
            </a:r>
            <a:endParaRPr lang="fr-FR" dirty="0"/>
          </a:p>
        </p:txBody>
      </p:sp>
    </p:spTree>
    <p:extLst>
      <p:ext uri="{BB962C8B-B14F-4D97-AF65-F5344CB8AC3E}">
        <p14:creationId xmlns:p14="http://schemas.microsoft.com/office/powerpoint/2010/main" val="4236006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475117" y="1319842"/>
            <a:ext cx="9463177" cy="4471358"/>
          </a:xfrm>
          <a:prstGeom prst="rect">
            <a:avLst/>
          </a:prstGeom>
        </p:spPr>
      </p:pic>
      <p:sp>
        <p:nvSpPr>
          <p:cNvPr id="5" name="Rectangle 4"/>
          <p:cNvSpPr/>
          <p:nvPr/>
        </p:nvSpPr>
        <p:spPr>
          <a:xfrm>
            <a:off x="2832340" y="5791200"/>
            <a:ext cx="6096000" cy="646331"/>
          </a:xfrm>
          <a:prstGeom prst="rect">
            <a:avLst/>
          </a:prstGeom>
        </p:spPr>
        <p:txBody>
          <a:bodyPr>
            <a:spAutoFit/>
          </a:bodyPr>
          <a:lstStyle/>
          <a:p>
            <a:endParaRPr lang="fr-FR" sz="1200" dirty="0">
              <a:solidFill>
                <a:srgbClr val="000000"/>
              </a:solidFill>
              <a:latin typeface="Bliss Pro Heavy"/>
            </a:endParaRPr>
          </a:p>
          <a:p>
            <a:pPr algn="just"/>
            <a:r>
              <a:rPr lang="fr-FR" sz="800" b="1" dirty="0">
                <a:latin typeface="Bliss Pro Heavy"/>
              </a:rPr>
              <a:t>Figure 4. </a:t>
            </a:r>
            <a:r>
              <a:rPr lang="fr-FR" sz="800" dirty="0" err="1">
                <a:latin typeface="Bliss Pro Medium"/>
              </a:rPr>
              <a:t>Myélinolyse</a:t>
            </a:r>
            <a:r>
              <a:rPr lang="fr-FR" sz="800" dirty="0">
                <a:latin typeface="Bliss Pro Medium"/>
              </a:rPr>
              <a:t> </a:t>
            </a:r>
            <a:r>
              <a:rPr lang="fr-FR" sz="800" dirty="0" err="1">
                <a:latin typeface="Bliss Pro Medium"/>
              </a:rPr>
              <a:t>centropontine</a:t>
            </a:r>
            <a:r>
              <a:rPr lang="fr-FR" sz="800" dirty="0">
                <a:latin typeface="Bliss Pro Medium"/>
              </a:rPr>
              <a:t>. </a:t>
            </a:r>
          </a:p>
          <a:p>
            <a:pPr algn="just"/>
            <a:r>
              <a:rPr lang="fr-FR" sz="800" b="1" dirty="0">
                <a:latin typeface="Bliss Pro Heavy"/>
              </a:rPr>
              <a:t>A) </a:t>
            </a:r>
            <a:r>
              <a:rPr lang="fr-FR" sz="800" dirty="0">
                <a:latin typeface="Bliss Pro Medium"/>
              </a:rPr>
              <a:t>IRM séquence FLAIR : </a:t>
            </a:r>
            <a:r>
              <a:rPr lang="fr-FR" sz="800" dirty="0" err="1">
                <a:latin typeface="Bliss Pro Medium"/>
              </a:rPr>
              <a:t>hypersignal</a:t>
            </a:r>
            <a:r>
              <a:rPr lang="fr-FR" sz="800" dirty="0">
                <a:latin typeface="Bliss Pro Medium"/>
              </a:rPr>
              <a:t> du pied de la protubérance annulaire. </a:t>
            </a:r>
            <a:r>
              <a:rPr lang="fr-FR" sz="800" b="1" dirty="0">
                <a:latin typeface="Bliss Pro Heavy"/>
              </a:rPr>
              <a:t>B) </a:t>
            </a:r>
            <a:r>
              <a:rPr lang="fr-FR" sz="800" dirty="0">
                <a:latin typeface="Bliss Pro Medium"/>
              </a:rPr>
              <a:t>Séquence T1 écho de gradient : </a:t>
            </a:r>
            <a:r>
              <a:rPr lang="fr-FR" sz="800" dirty="0" err="1">
                <a:latin typeface="Bliss Pro Medium"/>
              </a:rPr>
              <a:t>hyposignal</a:t>
            </a:r>
            <a:r>
              <a:rPr lang="fr-FR" sz="800" dirty="0">
                <a:latin typeface="Bliss Pro Medium"/>
              </a:rPr>
              <a:t> de même topographie. </a:t>
            </a:r>
            <a:endParaRPr lang="fr-FR" dirty="0"/>
          </a:p>
        </p:txBody>
      </p:sp>
    </p:spTree>
    <p:extLst>
      <p:ext uri="{BB962C8B-B14F-4D97-AF65-F5344CB8AC3E}">
        <p14:creationId xmlns:p14="http://schemas.microsoft.com/office/powerpoint/2010/main" val="384709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763109" y="914400"/>
            <a:ext cx="4739916" cy="5883215"/>
          </a:xfrm>
          <a:prstGeom prst="rect">
            <a:avLst/>
          </a:prstGeom>
        </p:spPr>
      </p:pic>
      <p:sp>
        <p:nvSpPr>
          <p:cNvPr id="5" name="Rectangle 4"/>
          <p:cNvSpPr/>
          <p:nvPr/>
        </p:nvSpPr>
        <p:spPr>
          <a:xfrm>
            <a:off x="1207699" y="3278037"/>
            <a:ext cx="5339750" cy="1754326"/>
          </a:xfrm>
          <a:prstGeom prst="rect">
            <a:avLst/>
          </a:prstGeom>
        </p:spPr>
        <p:txBody>
          <a:bodyPr wrap="square">
            <a:spAutoFit/>
          </a:bodyPr>
          <a:lstStyle/>
          <a:p>
            <a:endParaRPr lang="fr-FR" sz="3600" dirty="0">
              <a:solidFill>
                <a:srgbClr val="000000"/>
              </a:solidFill>
              <a:latin typeface="Bliss Pro Heavy"/>
            </a:endParaRPr>
          </a:p>
          <a:p>
            <a:pPr algn="just"/>
            <a:r>
              <a:rPr lang="fr-FR" b="1" dirty="0">
                <a:latin typeface="Bliss Pro Heavy"/>
              </a:rPr>
              <a:t>Figure 6. </a:t>
            </a:r>
            <a:r>
              <a:rPr lang="fr-FR" dirty="0">
                <a:latin typeface="Bliss Pro Medium"/>
              </a:rPr>
              <a:t>Démence alcoolique. IRM séquence SE T2 : atrophie corticale et visibilité des espaces de Virchow-Robin dans la substance blanche hémisphérique. </a:t>
            </a:r>
            <a:endParaRPr lang="fr-FR" dirty="0"/>
          </a:p>
        </p:txBody>
      </p:sp>
    </p:spTree>
    <p:extLst>
      <p:ext uri="{BB962C8B-B14F-4D97-AF65-F5344CB8AC3E}">
        <p14:creationId xmlns:p14="http://schemas.microsoft.com/office/powerpoint/2010/main" val="1343173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828" y="159589"/>
            <a:ext cx="10018713" cy="1134374"/>
          </a:xfrm>
        </p:spPr>
        <p:txBody>
          <a:bodyPr/>
          <a:lstStyle/>
          <a:p>
            <a:r>
              <a:rPr lang="fr-FR" dirty="0" smtClean="0"/>
              <a:t>2/5</a:t>
            </a:r>
            <a:endParaRPr lang="fr-FR" dirty="0"/>
          </a:p>
        </p:txBody>
      </p:sp>
      <p:sp>
        <p:nvSpPr>
          <p:cNvPr id="3" name="Espace réservé du contenu 2"/>
          <p:cNvSpPr>
            <a:spLocks noGrp="1"/>
          </p:cNvSpPr>
          <p:nvPr>
            <p:ph idx="1"/>
          </p:nvPr>
        </p:nvSpPr>
        <p:spPr/>
        <p:txBody>
          <a:bodyPr/>
          <a:lstStyle/>
          <a:p>
            <a:r>
              <a:rPr lang="fr-FR" dirty="0"/>
              <a:t>C. Traumatismes crâniens</a:t>
            </a:r>
          </a:p>
          <a:p>
            <a:r>
              <a:rPr lang="fr-FR" dirty="0"/>
              <a:t>Du fait de chutes (lors d’ivresse aiguë, de crises d’épilepsie), l’alcoolique chronique est particulièrement exposé aux traumatismes crâniens itératifs, responsables de contusions cérébrales hémorragiques, d’hématomes sous-duraux aigus ou chroniques, parfois d’hématome extradural.</a:t>
            </a:r>
          </a:p>
          <a:p>
            <a:endParaRPr lang="fr-FR" dirty="0"/>
          </a:p>
        </p:txBody>
      </p:sp>
    </p:spTree>
    <p:extLst>
      <p:ext uri="{BB962C8B-B14F-4D97-AF65-F5344CB8AC3E}">
        <p14:creationId xmlns:p14="http://schemas.microsoft.com/office/powerpoint/2010/main" val="2447167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25083"/>
            <a:ext cx="10018713" cy="996351"/>
          </a:xfrm>
        </p:spPr>
        <p:txBody>
          <a:bodyPr/>
          <a:lstStyle/>
          <a:p>
            <a:r>
              <a:rPr lang="fr-FR" dirty="0" smtClean="0"/>
              <a:t>3/5</a:t>
            </a:r>
            <a:endParaRPr lang="fr-FR" dirty="0"/>
          </a:p>
        </p:txBody>
      </p:sp>
      <p:sp>
        <p:nvSpPr>
          <p:cNvPr id="3" name="Espace réservé du contenu 2"/>
          <p:cNvSpPr>
            <a:spLocks noGrp="1"/>
          </p:cNvSpPr>
          <p:nvPr>
            <p:ph idx="1"/>
          </p:nvPr>
        </p:nvSpPr>
        <p:spPr>
          <a:xfrm>
            <a:off x="1484309" y="1709467"/>
            <a:ext cx="10018713" cy="4691333"/>
          </a:xfrm>
        </p:spPr>
        <p:txBody>
          <a:bodyPr>
            <a:normAutofit lnSpcReduction="10000"/>
          </a:bodyPr>
          <a:lstStyle/>
          <a:p>
            <a:r>
              <a:rPr lang="fr-FR" dirty="0"/>
              <a:t>D. Neuro-infections</a:t>
            </a:r>
          </a:p>
          <a:p>
            <a:r>
              <a:rPr lang="fr-FR" dirty="0"/>
              <a:t>La dénutrition et la précarité immunitaire exposent le patient alcoolique à des pathologies infectieuses comme la méningite tuberculeuse.</a:t>
            </a:r>
          </a:p>
          <a:p>
            <a:r>
              <a:rPr lang="fr-FR" dirty="0"/>
              <a:t>E. Neuropathie au disulfirame</a:t>
            </a:r>
          </a:p>
          <a:p>
            <a:r>
              <a:rPr lang="fr-FR" dirty="0"/>
              <a:t>Le disulfirame est donné pour son effet </a:t>
            </a:r>
            <a:r>
              <a:rPr lang="fr-FR" dirty="0" err="1"/>
              <a:t>antabuse</a:t>
            </a:r>
            <a:r>
              <a:rPr lang="fr-FR" dirty="0"/>
              <a:t> (effet de flush, céphalées, nausées, vomissement) lors de la consommation d’alcool dans une démarche de prévention.</a:t>
            </a:r>
          </a:p>
          <a:p>
            <a:r>
              <a:rPr lang="fr-FR" dirty="0"/>
              <a:t>Il a une toxicité neurologique, hépatique et dermatologique à dose élevée.</a:t>
            </a:r>
          </a:p>
          <a:p>
            <a:r>
              <a:rPr lang="fr-FR" dirty="0"/>
              <a:t>Il peut induire une neuropathie axonale distale sensitive, douloureuse qui ne doit pas être prise pour une récidive d’une neuropathie alcoolique. La neuropathie peut s’associer à une toxicité centrale (somnolence, céphalées).</a:t>
            </a:r>
          </a:p>
          <a:p>
            <a:endParaRPr lang="fr-FR" dirty="0"/>
          </a:p>
        </p:txBody>
      </p:sp>
    </p:spTree>
    <p:extLst>
      <p:ext uri="{BB962C8B-B14F-4D97-AF65-F5344CB8AC3E}">
        <p14:creationId xmlns:p14="http://schemas.microsoft.com/office/powerpoint/2010/main" val="33157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73324"/>
            <a:ext cx="10018713" cy="1272397"/>
          </a:xfrm>
        </p:spPr>
        <p:txBody>
          <a:bodyPr>
            <a:normAutofit/>
          </a:bodyPr>
          <a:lstStyle/>
          <a:p>
            <a:r>
              <a:rPr lang="fr-FR" sz="3600" dirty="0" smtClean="0"/>
              <a:t>Introduction 1/2</a:t>
            </a:r>
            <a:endParaRPr lang="fr-FR" sz="3600" dirty="0"/>
          </a:p>
        </p:txBody>
      </p:sp>
      <p:sp>
        <p:nvSpPr>
          <p:cNvPr id="3" name="Espace réservé du contenu 2"/>
          <p:cNvSpPr>
            <a:spLocks noGrp="1"/>
          </p:cNvSpPr>
          <p:nvPr>
            <p:ph idx="1"/>
          </p:nvPr>
        </p:nvSpPr>
        <p:spPr>
          <a:xfrm>
            <a:off x="1302589" y="1345722"/>
            <a:ext cx="10800271" cy="4934308"/>
          </a:xfrm>
        </p:spPr>
        <p:txBody>
          <a:bodyPr>
            <a:normAutofit/>
          </a:bodyPr>
          <a:lstStyle/>
          <a:p>
            <a:pPr marL="0" indent="0">
              <a:buNone/>
            </a:pPr>
            <a:r>
              <a:rPr lang="fr-FR" sz="3000" dirty="0"/>
              <a:t>L’alcoolisme est la cause directe ou indirecte de 15 à 25 % des hospitalisations et d’environ 35 000 décès par an en France</a:t>
            </a:r>
            <a:r>
              <a:rPr lang="fr-FR" sz="3000" dirty="0" smtClean="0"/>
              <a:t>.</a:t>
            </a:r>
          </a:p>
          <a:p>
            <a:pPr marL="0" indent="0">
              <a:buNone/>
            </a:pPr>
            <a:r>
              <a:rPr lang="fr-FR" sz="3000" dirty="0"/>
              <a:t>L’identification d’un alcoolisme chronique est le plus souvent aisée : </a:t>
            </a:r>
            <a:endParaRPr lang="fr-FR" sz="3000" dirty="0" smtClean="0"/>
          </a:p>
          <a:p>
            <a:pPr>
              <a:buFont typeface="Wingdings" panose="05000000000000000000" pitchFamily="2" charset="2"/>
              <a:buChar char="ü"/>
            </a:pPr>
            <a:r>
              <a:rPr lang="fr-FR" sz="3000" dirty="0"/>
              <a:t>C</a:t>
            </a:r>
            <a:r>
              <a:rPr lang="fr-FR" sz="3000" dirty="0" smtClean="0"/>
              <a:t>onsommation </a:t>
            </a:r>
            <a:r>
              <a:rPr lang="fr-FR" sz="3000" dirty="0"/>
              <a:t>excessive reconnue</a:t>
            </a:r>
            <a:r>
              <a:rPr lang="fr-FR" sz="3000" dirty="0" smtClean="0"/>
              <a:t>,</a:t>
            </a:r>
          </a:p>
          <a:p>
            <a:pPr>
              <a:buFont typeface="Wingdings" panose="05000000000000000000" pitchFamily="2" charset="2"/>
              <a:buChar char="ü"/>
            </a:pPr>
            <a:r>
              <a:rPr lang="fr-FR" sz="3000" dirty="0" smtClean="0"/>
              <a:t> </a:t>
            </a:r>
            <a:r>
              <a:rPr lang="fr-FR" sz="3000" dirty="0"/>
              <a:t>P</a:t>
            </a:r>
            <a:r>
              <a:rPr lang="fr-FR" sz="3000" dirty="0" smtClean="0"/>
              <a:t>résence </a:t>
            </a:r>
            <a:r>
              <a:rPr lang="fr-FR" sz="3000" dirty="0"/>
              <a:t>de plusieurs signes </a:t>
            </a:r>
            <a:r>
              <a:rPr lang="fr-FR" sz="3000" dirty="0" smtClean="0"/>
              <a:t>cliniques: faciès </a:t>
            </a:r>
            <a:r>
              <a:rPr lang="fr-FR" sz="3000" dirty="0"/>
              <a:t>vultueux, </a:t>
            </a:r>
            <a:r>
              <a:rPr lang="fr-FR" sz="3000" dirty="0" smtClean="0"/>
              <a:t>   coupe rose </a:t>
            </a:r>
            <a:r>
              <a:rPr lang="fr-FR" sz="3000" dirty="0"/>
              <a:t>du visage, parfois </a:t>
            </a:r>
            <a:r>
              <a:rPr lang="fr-FR" sz="3000" dirty="0" err="1"/>
              <a:t>rhinophima</a:t>
            </a:r>
            <a:r>
              <a:rPr lang="fr-FR" sz="3000" dirty="0"/>
              <a:t>) et </a:t>
            </a:r>
            <a:endParaRPr lang="fr-FR" sz="3000" dirty="0" smtClean="0"/>
          </a:p>
          <a:p>
            <a:pPr>
              <a:buFont typeface="Wingdings" panose="05000000000000000000" pitchFamily="2" charset="2"/>
              <a:buChar char="ü"/>
            </a:pPr>
            <a:r>
              <a:rPr lang="fr-FR" sz="3000" dirty="0"/>
              <a:t>D</a:t>
            </a:r>
            <a:r>
              <a:rPr lang="fr-FR" sz="3000" dirty="0" smtClean="0"/>
              <a:t>e </a:t>
            </a:r>
            <a:r>
              <a:rPr lang="fr-FR" sz="3000" dirty="0"/>
              <a:t>signes biologiques (</a:t>
            </a:r>
            <a:r>
              <a:rPr lang="fr-FR" sz="3000" dirty="0" err="1"/>
              <a:t>macrocytose</a:t>
            </a:r>
            <a:r>
              <a:rPr lang="fr-FR" sz="3000" dirty="0"/>
              <a:t>, augmentation des </a:t>
            </a:r>
            <a:r>
              <a:rPr lang="fr-FR" sz="3000" dirty="0" err="1"/>
              <a:t>γGT</a:t>
            </a:r>
            <a:r>
              <a:rPr lang="fr-FR" sz="3000" dirty="0"/>
              <a:t>).</a:t>
            </a:r>
          </a:p>
          <a:p>
            <a:pPr marL="0" indent="0">
              <a:buNone/>
            </a:pPr>
            <a:endParaRPr lang="fr-FR" sz="3000" dirty="0"/>
          </a:p>
          <a:p>
            <a:endParaRPr lang="fr-FR" sz="3000" dirty="0"/>
          </a:p>
        </p:txBody>
      </p:sp>
    </p:spTree>
    <p:extLst>
      <p:ext uri="{BB962C8B-B14F-4D97-AF65-F5344CB8AC3E}">
        <p14:creationId xmlns:p14="http://schemas.microsoft.com/office/powerpoint/2010/main" val="1774384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6635" y="228601"/>
            <a:ext cx="10018713" cy="927340"/>
          </a:xfrm>
        </p:spPr>
        <p:txBody>
          <a:bodyPr/>
          <a:lstStyle/>
          <a:p>
            <a:r>
              <a:rPr lang="fr-FR" dirty="0" smtClean="0"/>
              <a:t>4/5</a:t>
            </a:r>
            <a:endParaRPr lang="fr-FR" dirty="0"/>
          </a:p>
        </p:txBody>
      </p:sp>
      <p:sp>
        <p:nvSpPr>
          <p:cNvPr id="3" name="Espace réservé du contenu 2"/>
          <p:cNvSpPr>
            <a:spLocks noGrp="1"/>
          </p:cNvSpPr>
          <p:nvPr>
            <p:ph idx="1"/>
          </p:nvPr>
        </p:nvSpPr>
        <p:spPr/>
        <p:txBody>
          <a:bodyPr/>
          <a:lstStyle/>
          <a:p>
            <a:r>
              <a:rPr lang="fr-FR" dirty="0"/>
              <a:t>F. Syndrome alcoolique fœtal</a:t>
            </a:r>
          </a:p>
          <a:p>
            <a:r>
              <a:rPr lang="fr-FR" dirty="0"/>
              <a:t>Les mères alcooliques et dénutries risquent d’accoucher de nourrissons souffrant d’une dysmorphie et d’un retard mental.</a:t>
            </a:r>
          </a:p>
          <a:p>
            <a:endParaRPr lang="fr-FR" dirty="0"/>
          </a:p>
        </p:txBody>
      </p:sp>
    </p:spTree>
    <p:extLst>
      <p:ext uri="{BB962C8B-B14F-4D97-AF65-F5344CB8AC3E}">
        <p14:creationId xmlns:p14="http://schemas.microsoft.com/office/powerpoint/2010/main" val="2342755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2129" y="90577"/>
            <a:ext cx="10018713" cy="1073989"/>
          </a:xfrm>
        </p:spPr>
        <p:txBody>
          <a:bodyPr/>
          <a:lstStyle/>
          <a:p>
            <a:r>
              <a:rPr lang="fr-FR" dirty="0" smtClean="0"/>
              <a:t>5/5</a:t>
            </a:r>
            <a:endParaRPr lang="fr-FR" dirty="0"/>
          </a:p>
        </p:txBody>
      </p:sp>
      <p:sp>
        <p:nvSpPr>
          <p:cNvPr id="3" name="Espace réservé du contenu 2"/>
          <p:cNvSpPr>
            <a:spLocks noGrp="1"/>
          </p:cNvSpPr>
          <p:nvPr>
            <p:ph idx="1"/>
          </p:nvPr>
        </p:nvSpPr>
        <p:spPr>
          <a:xfrm>
            <a:off x="1484310" y="1319843"/>
            <a:ext cx="10018713" cy="4471358"/>
          </a:xfrm>
        </p:spPr>
        <p:txBody>
          <a:bodyPr>
            <a:normAutofit lnSpcReduction="10000"/>
          </a:bodyPr>
          <a:lstStyle/>
          <a:p>
            <a:r>
              <a:rPr lang="fr-FR" b="1" dirty="0"/>
              <a:t>Prévention – Désintoxication</a:t>
            </a:r>
            <a:endParaRPr lang="fr-FR" dirty="0"/>
          </a:p>
          <a:p>
            <a:r>
              <a:rPr lang="fr-FR" dirty="0"/>
              <a:t>La prévention de ces complications fréquentes, graves et souvent associées entre elles est essentielle. Elle fait appel à la vitaminothérapie systématique de tout patient alcoolique chronique vu en consultation ou en hospitalisation, surtout s’il existe une dénutrition, un amaigrissement.</a:t>
            </a:r>
          </a:p>
          <a:p>
            <a:r>
              <a:rPr lang="fr-FR" dirty="0"/>
              <a:t>La désintoxication suppose d’envisager avec le patient sa situation personnelle sociale et professionnelle, de lui donner des informations sur les différentes modalités possibles de prise en charge, d’aide sociale et psychologique, sur les possibilités d’aide pour un sevrage en ambulatoire ou lors d’une hospitalisation.</a:t>
            </a:r>
          </a:p>
          <a:p>
            <a:r>
              <a:rPr lang="fr-FR" dirty="0"/>
              <a:t> </a:t>
            </a:r>
          </a:p>
          <a:p>
            <a:endParaRPr lang="fr-FR" dirty="0"/>
          </a:p>
        </p:txBody>
      </p:sp>
    </p:spTree>
    <p:extLst>
      <p:ext uri="{BB962C8B-B14F-4D97-AF65-F5344CB8AC3E}">
        <p14:creationId xmlns:p14="http://schemas.microsoft.com/office/powerpoint/2010/main" val="270095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0794" y="159590"/>
            <a:ext cx="10018713" cy="1151626"/>
          </a:xfrm>
        </p:spPr>
        <p:txBody>
          <a:bodyPr>
            <a:normAutofit/>
          </a:bodyPr>
          <a:lstStyle/>
          <a:p>
            <a:r>
              <a:rPr lang="fr-FR" sz="3200" dirty="0" smtClean="0"/>
              <a:t>CONCLUSION</a:t>
            </a:r>
            <a:endParaRPr lang="fr-FR" sz="3200" dirty="0"/>
          </a:p>
        </p:txBody>
      </p:sp>
      <p:sp>
        <p:nvSpPr>
          <p:cNvPr id="3" name="Espace réservé du contenu 2"/>
          <p:cNvSpPr>
            <a:spLocks noGrp="1"/>
          </p:cNvSpPr>
          <p:nvPr>
            <p:ph idx="1"/>
          </p:nvPr>
        </p:nvSpPr>
        <p:spPr>
          <a:xfrm>
            <a:off x="1484310" y="1311216"/>
            <a:ext cx="10018713" cy="4554745"/>
          </a:xfrm>
        </p:spPr>
        <p:txBody>
          <a:bodyPr>
            <a:normAutofit/>
          </a:bodyPr>
          <a:lstStyle/>
          <a:p>
            <a:endParaRPr lang="fr-FR" sz="4000" dirty="0">
              <a:solidFill>
                <a:srgbClr val="000000"/>
              </a:solidFill>
              <a:latin typeface="Bliss Pro Light"/>
            </a:endParaRPr>
          </a:p>
          <a:p>
            <a:r>
              <a:rPr lang="fr-FR" dirty="0">
                <a:latin typeface="Bliss Pro Light"/>
              </a:rPr>
              <a:t>La consommation aiguë ou chronique d’alcool éthylique et les comportements associés traumatisants ou alimentaires sont responsables d’un large éventail de complications neurologiques. </a:t>
            </a:r>
            <a:endParaRPr lang="fr-FR" dirty="0" smtClean="0">
              <a:latin typeface="Bliss Pro Light"/>
            </a:endParaRPr>
          </a:p>
          <a:p>
            <a:r>
              <a:rPr lang="fr-FR" dirty="0" smtClean="0">
                <a:latin typeface="Bliss Pro Light"/>
              </a:rPr>
              <a:t>Ces </a:t>
            </a:r>
            <a:r>
              <a:rPr lang="fr-FR" dirty="0">
                <a:latin typeface="Bliss Pro Light"/>
              </a:rPr>
              <a:t>complications plus ou moins sévères peuvent aller jusqu’à menacer le pronostic vital ou provoquer des séquelles justifiant une institutionnalisation pour dépendance. Elles peuvent aussi retentir plus ou moins directement sur les proches, soit par les comportements violents ou dangereux, soit par le retentissement </a:t>
            </a:r>
            <a:r>
              <a:rPr lang="fr-FR" dirty="0" err="1">
                <a:latin typeface="Bliss Pro Light"/>
              </a:rPr>
              <a:t>foetal</a:t>
            </a:r>
            <a:r>
              <a:rPr lang="fr-FR" dirty="0">
                <a:latin typeface="Bliss Pro Light"/>
              </a:rPr>
              <a:t> d’un alcoolisme maternel. </a:t>
            </a:r>
            <a:endParaRPr lang="fr-FR" dirty="0"/>
          </a:p>
        </p:txBody>
      </p:sp>
    </p:spTree>
    <p:extLst>
      <p:ext uri="{BB962C8B-B14F-4D97-AF65-F5344CB8AC3E}">
        <p14:creationId xmlns:p14="http://schemas.microsoft.com/office/powerpoint/2010/main" val="171734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50963"/>
            <a:ext cx="10018714" cy="1143000"/>
          </a:xfrm>
        </p:spPr>
        <p:txBody>
          <a:bodyPr>
            <a:normAutofit/>
          </a:bodyPr>
          <a:lstStyle/>
          <a:p>
            <a:r>
              <a:rPr lang="fr-FR" sz="3200" dirty="0" smtClean="0"/>
              <a:t>Introduction 2/2</a:t>
            </a:r>
            <a:endParaRPr lang="fr-FR" sz="3200" dirty="0"/>
          </a:p>
        </p:txBody>
      </p:sp>
      <p:sp>
        <p:nvSpPr>
          <p:cNvPr id="3" name="Espace réservé du contenu 2"/>
          <p:cNvSpPr>
            <a:spLocks noGrp="1"/>
          </p:cNvSpPr>
          <p:nvPr>
            <p:ph idx="1"/>
          </p:nvPr>
        </p:nvSpPr>
        <p:spPr>
          <a:xfrm>
            <a:off x="1484310" y="1138687"/>
            <a:ext cx="10532286" cy="5287992"/>
          </a:xfrm>
        </p:spPr>
        <p:txBody>
          <a:bodyPr>
            <a:normAutofit/>
          </a:bodyPr>
          <a:lstStyle/>
          <a:p>
            <a:r>
              <a:rPr lang="fr-FR" dirty="0"/>
              <a:t>Quand la symptomatologie n’est pas typique, il faut penser à une autre cause que </a:t>
            </a:r>
            <a:r>
              <a:rPr lang="fr-FR" dirty="0" smtClean="0"/>
              <a:t>l’alcool.</a:t>
            </a:r>
            <a:endParaRPr lang="fr-FR" dirty="0"/>
          </a:p>
          <a:p>
            <a:r>
              <a:rPr lang="fr-FR" dirty="0"/>
              <a:t>Il faut aussi garder à l’esprit que l’alcoolisme chronique est habituellement associé à un tabagisme chronique et aux complications neurologiques de celui-ci (par exemple, métastase cérébrale d’un cancer bronchique, encéphalopathie respiratoire due à une BPCO).</a:t>
            </a:r>
          </a:p>
          <a:p>
            <a:r>
              <a:rPr lang="fr-FR" dirty="0"/>
              <a:t>L</a:t>
            </a:r>
            <a:r>
              <a:rPr lang="fr-FR" dirty="0" smtClean="0"/>
              <a:t>es </a:t>
            </a:r>
            <a:r>
              <a:rPr lang="fr-FR" dirty="0"/>
              <a:t>complications peuvent et doivent être prévenues en prescrivant chez tout patient alcoolique hospitalisé, quelle qu’en soit la raison, un </a:t>
            </a:r>
            <a:r>
              <a:rPr lang="fr-FR" dirty="0" smtClean="0"/>
              <a:t>supplément en </a:t>
            </a:r>
            <a:r>
              <a:rPr lang="fr-FR" dirty="0"/>
              <a:t>B1, B6, B12, folates et PP.</a:t>
            </a:r>
          </a:p>
          <a:p>
            <a:r>
              <a:rPr lang="fr-FR" dirty="0"/>
              <a:t>Les complications neurologiques de l’alcoolisme chronique sont exposées ici séparément mais, en pratique, </a:t>
            </a:r>
            <a:r>
              <a:rPr lang="fr-FR" dirty="0" smtClean="0"/>
              <a:t>elles peuvent être associées chez un même patient.</a:t>
            </a:r>
            <a:endParaRPr lang="fr-FR" dirty="0"/>
          </a:p>
          <a:p>
            <a:endParaRPr lang="fr-FR" dirty="0"/>
          </a:p>
        </p:txBody>
      </p:sp>
    </p:spTree>
    <p:extLst>
      <p:ext uri="{BB962C8B-B14F-4D97-AF65-F5344CB8AC3E}">
        <p14:creationId xmlns:p14="http://schemas.microsoft.com/office/powerpoint/2010/main" val="313280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73324"/>
            <a:ext cx="10018713" cy="1752599"/>
          </a:xfrm>
        </p:spPr>
        <p:txBody>
          <a:bodyPr/>
          <a:lstStyle/>
          <a:p>
            <a:r>
              <a:rPr lang="fr-FR" dirty="0" smtClean="0"/>
              <a:t>Physiopathologie 1/2</a:t>
            </a:r>
            <a:endParaRPr lang="fr-FR" dirty="0"/>
          </a:p>
        </p:txBody>
      </p:sp>
      <p:sp>
        <p:nvSpPr>
          <p:cNvPr id="3" name="Espace réservé du contenu 2"/>
          <p:cNvSpPr>
            <a:spLocks noGrp="1"/>
          </p:cNvSpPr>
          <p:nvPr>
            <p:ph idx="1"/>
          </p:nvPr>
        </p:nvSpPr>
        <p:spPr>
          <a:xfrm>
            <a:off x="1510756" y="1328468"/>
            <a:ext cx="10411516" cy="4787661"/>
          </a:xfrm>
        </p:spPr>
        <p:txBody>
          <a:bodyPr>
            <a:normAutofit/>
          </a:bodyPr>
          <a:lstStyle/>
          <a:p>
            <a:pPr marL="0" indent="0">
              <a:buNone/>
            </a:pPr>
            <a:r>
              <a:rPr lang="fr-FR" dirty="0"/>
              <a:t>Plusieurs mécanismes peuvent expliquer les effets de l’alcool sur le système nerveux :</a:t>
            </a:r>
          </a:p>
          <a:p>
            <a:pPr lvl="0">
              <a:buFont typeface="Wingdings" panose="05000000000000000000" pitchFamily="2" charset="2"/>
              <a:buChar char="ü"/>
            </a:pPr>
            <a:r>
              <a:rPr lang="fr-FR" dirty="0"/>
              <a:t>T</a:t>
            </a:r>
            <a:r>
              <a:rPr lang="fr-FR" dirty="0" smtClean="0"/>
              <a:t>oxicité </a:t>
            </a:r>
            <a:r>
              <a:rPr lang="fr-FR" dirty="0"/>
              <a:t>directe : l’alcool se fixe sur les phospholipides membranaires, notamment sur les récepteurs des systèmes </a:t>
            </a:r>
            <a:r>
              <a:rPr lang="fr-FR" dirty="0" err="1" smtClean="0"/>
              <a:t>gabaergiques</a:t>
            </a:r>
            <a:r>
              <a:rPr lang="fr-FR" dirty="0" smtClean="0"/>
              <a:t> </a:t>
            </a:r>
            <a:r>
              <a:rPr lang="fr-FR" dirty="0"/>
              <a:t>et </a:t>
            </a:r>
            <a:r>
              <a:rPr lang="fr-FR" dirty="0" err="1" smtClean="0"/>
              <a:t>glutamatergiques</a:t>
            </a:r>
            <a:r>
              <a:rPr lang="fr-FR" dirty="0" smtClean="0"/>
              <a:t>, </a:t>
            </a:r>
            <a:r>
              <a:rPr lang="fr-FR" dirty="0"/>
              <a:t>entraînant une dysfonction des canaux ioniques ;</a:t>
            </a:r>
          </a:p>
          <a:p>
            <a:pPr>
              <a:buFont typeface="Wingdings" panose="05000000000000000000" pitchFamily="2" charset="2"/>
              <a:buChar char="ü"/>
            </a:pPr>
            <a:r>
              <a:rPr lang="fr-FR" dirty="0"/>
              <a:t>T</a:t>
            </a:r>
            <a:r>
              <a:rPr lang="fr-FR" dirty="0" smtClean="0"/>
              <a:t>oxicité </a:t>
            </a:r>
            <a:r>
              <a:rPr lang="fr-FR" dirty="0"/>
              <a:t>indirecte : carences vitaminiques (dues à une mauvaise nutrition et à une gastrite chronique), conséquences de l’atteinte d’organes retentissant sur le cerveau (insuffisance hépatique, cardiomyopathie alcoolique, dépression immunitaire) ou de troubles induits (traumatismes crâniens, accidents).</a:t>
            </a:r>
          </a:p>
          <a:p>
            <a:endParaRPr lang="fr-FR" dirty="0"/>
          </a:p>
        </p:txBody>
      </p:sp>
    </p:spTree>
    <p:extLst>
      <p:ext uri="{BB962C8B-B14F-4D97-AF65-F5344CB8AC3E}">
        <p14:creationId xmlns:p14="http://schemas.microsoft.com/office/powerpoint/2010/main" val="74690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116457"/>
            <a:ext cx="10018713" cy="1462177"/>
          </a:xfrm>
        </p:spPr>
        <p:txBody>
          <a:bodyPr>
            <a:noAutofit/>
          </a:bodyPr>
          <a:lstStyle/>
          <a:p>
            <a:r>
              <a:rPr lang="fr-FR" sz="3200" dirty="0"/>
              <a:t>I. Complications neurologiques de l’intoxication alcoolique </a:t>
            </a:r>
            <a:r>
              <a:rPr lang="fr-FR" sz="3200" dirty="0" smtClean="0"/>
              <a:t>aiguë 1/4</a:t>
            </a:r>
            <a:r>
              <a:rPr lang="fr-FR" sz="3200" dirty="0"/>
              <a:t/>
            </a:r>
            <a:br>
              <a:rPr lang="fr-FR" sz="3200" dirty="0"/>
            </a:br>
            <a:endParaRPr lang="fr-FR" sz="3200" dirty="0"/>
          </a:p>
        </p:txBody>
      </p:sp>
      <p:sp>
        <p:nvSpPr>
          <p:cNvPr id="3" name="Espace réservé du contenu 2"/>
          <p:cNvSpPr>
            <a:spLocks noGrp="1"/>
          </p:cNvSpPr>
          <p:nvPr>
            <p:ph idx="1"/>
          </p:nvPr>
        </p:nvSpPr>
        <p:spPr>
          <a:xfrm>
            <a:off x="1484310" y="1311215"/>
            <a:ext cx="10489154" cy="5080959"/>
          </a:xfrm>
        </p:spPr>
        <p:txBody>
          <a:bodyPr>
            <a:normAutofit/>
          </a:bodyPr>
          <a:lstStyle/>
          <a:p>
            <a:pPr marL="0" indent="0">
              <a:buNone/>
            </a:pPr>
            <a:r>
              <a:rPr lang="fr-FR" dirty="0"/>
              <a:t>A. Ivresse simple</a:t>
            </a:r>
          </a:p>
          <a:p>
            <a:pPr marL="0" indent="0">
              <a:buNone/>
            </a:pPr>
            <a:r>
              <a:rPr lang="fr-FR" dirty="0"/>
              <a:t>Conséquence de l’action de l’alcool notamment sur la substance réticulée du tronc cérébral, les noyaux vestibulaires, le cervelet et le cortex, l’ivresse banale </a:t>
            </a:r>
            <a:r>
              <a:rPr lang="fr-FR" dirty="0" smtClean="0"/>
              <a:t>associe:  </a:t>
            </a:r>
          </a:p>
          <a:p>
            <a:r>
              <a:rPr lang="fr-FR" dirty="0" smtClean="0"/>
              <a:t>jovialité</a:t>
            </a:r>
            <a:r>
              <a:rPr lang="fr-FR" dirty="0"/>
              <a:t>, </a:t>
            </a:r>
            <a:endParaRPr lang="fr-FR" dirty="0" smtClean="0"/>
          </a:p>
          <a:p>
            <a:r>
              <a:rPr lang="fr-FR" dirty="0" smtClean="0"/>
              <a:t>hypomanie </a:t>
            </a:r>
            <a:r>
              <a:rPr lang="fr-FR" dirty="0"/>
              <a:t>(parfois tristesse), </a:t>
            </a:r>
            <a:endParaRPr lang="fr-FR" dirty="0" smtClean="0"/>
          </a:p>
          <a:p>
            <a:r>
              <a:rPr lang="fr-FR" dirty="0" smtClean="0"/>
              <a:t>propos </a:t>
            </a:r>
            <a:r>
              <a:rPr lang="fr-FR" dirty="0"/>
              <a:t>incohérents et dysarthrie, </a:t>
            </a:r>
            <a:endParaRPr lang="fr-FR" dirty="0" smtClean="0"/>
          </a:p>
          <a:p>
            <a:r>
              <a:rPr lang="fr-FR" dirty="0" smtClean="0"/>
              <a:t>troubles </a:t>
            </a:r>
            <a:r>
              <a:rPr lang="fr-FR" dirty="0"/>
              <a:t>cérébelleux et vertiges.</a:t>
            </a:r>
          </a:p>
          <a:p>
            <a:pPr marL="0" indent="0">
              <a:buNone/>
            </a:pPr>
            <a:r>
              <a:rPr lang="fr-FR" dirty="0"/>
              <a:t>Le diagnostic repose sur la mesure de l’alcoolémie.</a:t>
            </a:r>
          </a:p>
          <a:p>
            <a:endParaRPr lang="fr-FR" dirty="0"/>
          </a:p>
        </p:txBody>
      </p:sp>
    </p:spTree>
    <p:extLst>
      <p:ext uri="{BB962C8B-B14F-4D97-AF65-F5344CB8AC3E}">
        <p14:creationId xmlns:p14="http://schemas.microsoft.com/office/powerpoint/2010/main" val="44741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09" y="99204"/>
            <a:ext cx="10018713" cy="1125747"/>
          </a:xfrm>
        </p:spPr>
        <p:txBody>
          <a:bodyPr>
            <a:normAutofit/>
          </a:bodyPr>
          <a:lstStyle/>
          <a:p>
            <a:r>
              <a:rPr lang="fr-FR" sz="3200" dirty="0" smtClean="0"/>
              <a:t>2/4</a:t>
            </a:r>
            <a:endParaRPr lang="fr-FR" sz="3200" dirty="0"/>
          </a:p>
        </p:txBody>
      </p:sp>
      <p:sp>
        <p:nvSpPr>
          <p:cNvPr id="3" name="Espace réservé du contenu 2"/>
          <p:cNvSpPr>
            <a:spLocks noGrp="1"/>
          </p:cNvSpPr>
          <p:nvPr>
            <p:ph idx="1"/>
          </p:nvPr>
        </p:nvSpPr>
        <p:spPr>
          <a:xfrm>
            <a:off x="1484310" y="1147312"/>
            <a:ext cx="10644430" cy="5296619"/>
          </a:xfrm>
        </p:spPr>
        <p:txBody>
          <a:bodyPr>
            <a:normAutofit/>
          </a:bodyPr>
          <a:lstStyle/>
          <a:p>
            <a:pPr marL="0" indent="0">
              <a:buNone/>
            </a:pPr>
            <a:r>
              <a:rPr lang="fr-FR" dirty="0"/>
              <a:t>B. Ivresse pathologique</a:t>
            </a:r>
          </a:p>
          <a:p>
            <a:r>
              <a:rPr lang="fr-FR" dirty="0"/>
              <a:t>L’ivresse pathologique associe des troubles du comportement (agressivité, violences, dangerosité, actes clastiques délictueux), parfois des hallucinations et un délire. Elle est suivie d’un sommeil profond et d’une amnésie lacunaire.</a:t>
            </a:r>
          </a:p>
          <a:p>
            <a:pPr marL="0" indent="0">
              <a:buNone/>
            </a:pPr>
            <a:r>
              <a:rPr lang="fr-FR" dirty="0"/>
              <a:t>C. Ivresse convulsivante</a:t>
            </a:r>
          </a:p>
          <a:p>
            <a:r>
              <a:rPr lang="fr-FR" dirty="0"/>
              <a:t>Par abaissement du seuil épileptogène, il s’agit le plus souvent d’une crise généralisée unique au cours d’une intoxication aiguë chez un buveur occasionnel, ne nécessitant pas de traitement antiépileptique.</a:t>
            </a:r>
          </a:p>
          <a:p>
            <a:pPr marL="0" indent="0">
              <a:buNone/>
            </a:pPr>
            <a:endParaRPr lang="fr-FR" dirty="0"/>
          </a:p>
        </p:txBody>
      </p:sp>
    </p:spTree>
    <p:extLst>
      <p:ext uri="{BB962C8B-B14F-4D97-AF65-F5344CB8AC3E}">
        <p14:creationId xmlns:p14="http://schemas.microsoft.com/office/powerpoint/2010/main" val="65950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50963"/>
            <a:ext cx="10018714" cy="1099868"/>
          </a:xfrm>
        </p:spPr>
        <p:txBody>
          <a:bodyPr/>
          <a:lstStyle/>
          <a:p>
            <a:r>
              <a:rPr lang="fr-FR" dirty="0" smtClean="0"/>
              <a:t>3/4</a:t>
            </a:r>
            <a:endParaRPr lang="fr-FR" dirty="0"/>
          </a:p>
        </p:txBody>
      </p:sp>
      <p:sp>
        <p:nvSpPr>
          <p:cNvPr id="3" name="Espace réservé du contenu 2"/>
          <p:cNvSpPr>
            <a:spLocks noGrp="1"/>
          </p:cNvSpPr>
          <p:nvPr>
            <p:ph idx="1"/>
          </p:nvPr>
        </p:nvSpPr>
        <p:spPr>
          <a:xfrm>
            <a:off x="1380793" y="1442048"/>
            <a:ext cx="10523660" cy="4544684"/>
          </a:xfrm>
        </p:spPr>
        <p:txBody>
          <a:bodyPr>
            <a:normAutofit/>
          </a:bodyPr>
          <a:lstStyle/>
          <a:p>
            <a:pPr marL="0" indent="0">
              <a:buNone/>
            </a:pPr>
            <a:r>
              <a:rPr lang="fr-FR" dirty="0" smtClean="0"/>
              <a:t>D. </a:t>
            </a:r>
            <a:r>
              <a:rPr lang="fr-FR" dirty="0"/>
              <a:t>Coma éthylique</a:t>
            </a:r>
          </a:p>
          <a:p>
            <a:pPr marL="0" indent="0">
              <a:buNone/>
            </a:pPr>
            <a:r>
              <a:rPr lang="fr-FR" dirty="0"/>
              <a:t>En cas d’absorption massive </a:t>
            </a:r>
            <a:r>
              <a:rPr lang="fr-FR" dirty="0" smtClean="0"/>
              <a:t>d’alcool:</a:t>
            </a:r>
          </a:p>
          <a:p>
            <a:r>
              <a:rPr lang="fr-FR" dirty="0" smtClean="0"/>
              <a:t>une encéphalopathie: </a:t>
            </a:r>
            <a:r>
              <a:rPr lang="fr-FR" dirty="0"/>
              <a:t>sous la forme d’une phase </a:t>
            </a:r>
            <a:r>
              <a:rPr lang="fr-FR" dirty="0" smtClean="0"/>
              <a:t>d’obnubilation, </a:t>
            </a:r>
            <a:r>
              <a:rPr lang="fr-FR" dirty="0"/>
              <a:t>stupeur, enfin de coma éthylique qui peut comporter des signes de gravité (</a:t>
            </a:r>
            <a:r>
              <a:rPr lang="fr-FR" dirty="0" err="1"/>
              <a:t>aréactivité</a:t>
            </a:r>
            <a:r>
              <a:rPr lang="fr-FR" dirty="0"/>
              <a:t>, mydriase, hypotonie, dépression respiratoire, hypothermie, hypotension) engageant le pronostic vital et nécessitant alors le transfert en réanimation où seront prévenues les complications</a:t>
            </a:r>
          </a:p>
        </p:txBody>
      </p:sp>
    </p:spTree>
    <p:extLst>
      <p:ext uri="{BB962C8B-B14F-4D97-AF65-F5344CB8AC3E}">
        <p14:creationId xmlns:p14="http://schemas.microsoft.com/office/powerpoint/2010/main" val="2304433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TM03457496[[fn=Parallaxe]]</Template>
  <TotalTime>849</TotalTime>
  <Words>2001</Words>
  <Application>Microsoft Office PowerPoint</Application>
  <PresentationFormat>Grand écran</PresentationFormat>
  <Paragraphs>217</Paragraphs>
  <Slides>42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Bliss Pro Heavy</vt:lpstr>
      <vt:lpstr>Bliss Pro Light</vt:lpstr>
      <vt:lpstr>Bliss Pro Medium</vt:lpstr>
      <vt:lpstr>Corbel</vt:lpstr>
      <vt:lpstr>Wingdings</vt:lpstr>
      <vt:lpstr>Parallaxe</vt:lpstr>
      <vt:lpstr>COMPLICATIONS NEUROLOGIQUES DE L’ALCOOLISME</vt:lpstr>
      <vt:lpstr>Objectifs</vt:lpstr>
      <vt:lpstr>Plan</vt:lpstr>
      <vt:lpstr>Introduction 1/2</vt:lpstr>
      <vt:lpstr>Introduction 2/2</vt:lpstr>
      <vt:lpstr>Physiopathologie 1/2</vt:lpstr>
      <vt:lpstr>I. Complications neurologiques de l’intoxication alcoolique aiguë 1/4 </vt:lpstr>
      <vt:lpstr>2/4</vt:lpstr>
      <vt:lpstr>3/4</vt:lpstr>
      <vt:lpstr>4/4</vt:lpstr>
      <vt:lpstr>II. Complications neurologiques aiguës du sevrage alcoolique 1/6 </vt:lpstr>
      <vt:lpstr>2/6</vt:lpstr>
      <vt:lpstr>4/6</vt:lpstr>
      <vt:lpstr>5/6</vt:lpstr>
      <vt:lpstr>6/6</vt:lpstr>
      <vt:lpstr>Présentation PowerPoint</vt:lpstr>
      <vt:lpstr>Présentation PowerPoint</vt:lpstr>
      <vt:lpstr>III. Complications neurologiques de l’intoxication alcoolique chronique  </vt:lpstr>
      <vt:lpstr>1/12</vt:lpstr>
      <vt:lpstr>Présentation PowerPoint</vt:lpstr>
      <vt:lpstr>4/12</vt:lpstr>
      <vt:lpstr>5/12</vt:lpstr>
      <vt:lpstr>6/12</vt:lpstr>
      <vt:lpstr>7/12</vt:lpstr>
      <vt:lpstr>8/12</vt:lpstr>
      <vt:lpstr>9/12</vt:lpstr>
      <vt:lpstr>10/12</vt:lpstr>
      <vt:lpstr>11/12</vt:lpstr>
      <vt:lpstr>12/12</vt:lpstr>
      <vt:lpstr>Présentation PowerPoint</vt:lpstr>
      <vt:lpstr>Présentation PowerPoint</vt:lpstr>
      <vt:lpstr>13/13</vt:lpstr>
      <vt:lpstr>IV. Complications neurologiques indirectes de l’alcoolisme  </vt:lpstr>
      <vt:lpstr>Présentation PowerPoint</vt:lpstr>
      <vt:lpstr>Présentation PowerPoint</vt:lpstr>
      <vt:lpstr>Présentation PowerPoint</vt:lpstr>
      <vt:lpstr>Présentation PowerPoint</vt:lpstr>
      <vt:lpstr>2/5</vt:lpstr>
      <vt:lpstr>3/5</vt:lpstr>
      <vt:lpstr>4/5</vt:lpstr>
      <vt:lpstr>5/5</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NEUROLOGIQUES DE L’ALCOOLISME</dc:title>
  <dc:creator>Dr DIALLO</dc:creator>
  <cp:lastModifiedBy>Dr DIALLO</cp:lastModifiedBy>
  <cp:revision>34</cp:revision>
  <dcterms:created xsi:type="dcterms:W3CDTF">2019-01-23T22:44:17Z</dcterms:created>
  <dcterms:modified xsi:type="dcterms:W3CDTF">2020-09-24T13:52:23Z</dcterms:modified>
</cp:coreProperties>
</file>