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304" r:id="rId6"/>
    <p:sldId id="305" r:id="rId7"/>
    <p:sldId id="303" r:id="rId8"/>
    <p:sldId id="260" r:id="rId9"/>
    <p:sldId id="261" r:id="rId10"/>
    <p:sldId id="262" r:id="rId11"/>
    <p:sldId id="263" r:id="rId12"/>
    <p:sldId id="264" r:id="rId13"/>
    <p:sldId id="265" r:id="rId14"/>
    <p:sldId id="266" r:id="rId15"/>
    <p:sldId id="284" r:id="rId16"/>
    <p:sldId id="287" r:id="rId17"/>
    <p:sldId id="285" r:id="rId18"/>
    <p:sldId id="293" r:id="rId19"/>
    <p:sldId id="294" r:id="rId20"/>
    <p:sldId id="295" r:id="rId21"/>
    <p:sldId id="296" r:id="rId22"/>
    <p:sldId id="297" r:id="rId23"/>
    <p:sldId id="298" r:id="rId24"/>
    <p:sldId id="267" r:id="rId25"/>
    <p:sldId id="268" r:id="rId26"/>
    <p:sldId id="283" r:id="rId27"/>
    <p:sldId id="271" r:id="rId28"/>
    <p:sldId id="270" r:id="rId29"/>
    <p:sldId id="289" r:id="rId30"/>
    <p:sldId id="291" r:id="rId31"/>
    <p:sldId id="272" r:id="rId32"/>
    <p:sldId id="273" r:id="rId33"/>
    <p:sldId id="274" r:id="rId34"/>
    <p:sldId id="275" r:id="rId35"/>
    <p:sldId id="276" r:id="rId36"/>
    <p:sldId id="277" r:id="rId37"/>
    <p:sldId id="278" r:id="rId38"/>
    <p:sldId id="302" r:id="rId39"/>
    <p:sldId id="279" r:id="rId40"/>
    <p:sldId id="282" r:id="rId41"/>
    <p:sldId id="280" r:id="rId42"/>
    <p:sldId id="281" r:id="rId43"/>
    <p:sldId id="300" r:id="rId44"/>
    <p:sldId id="306" r:id="rId45"/>
    <p:sldId id="307" r:id="rId46"/>
    <p:sldId id="299" r:id="rId47"/>
    <p:sldId id="308" r:id="rId48"/>
    <p:sldId id="301" r:id="rId49"/>
    <p:sldId id="309"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D9FF1D-F124-40E6-AC6D-B8D4F11FD430}" type="datetimeFigureOut">
              <a:rPr lang="fr-FR" smtClean="0"/>
              <a:pPr/>
              <a:t>24/06/2019</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472139F-3BA3-47F9-A157-4572EC397EB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BD9FF1D-F124-40E6-AC6D-B8D4F11FD430}" type="datetimeFigureOut">
              <a:rPr lang="fr-FR" smtClean="0"/>
              <a:pPr/>
              <a:t>24/06/2019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472139F-3BA3-47F9-A157-4572EC397EB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5BD9FF1D-F124-40E6-AC6D-B8D4F11FD430}" type="datetimeFigureOut">
              <a:rPr lang="fr-FR" smtClean="0"/>
              <a:pPr/>
              <a:t>24/06/2019</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472139F-3BA3-47F9-A157-4572EC397EB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FR" noProof="0" smtClean="0"/>
          </a:p>
        </p:txBody>
      </p:sp>
      <p:sp>
        <p:nvSpPr>
          <p:cNvPr id="5" name="Rectangle 21"/>
          <p:cNvSpPr>
            <a:spLocks noGrp="1" noChangeArrowheads="1"/>
          </p:cNvSpPr>
          <p:nvPr>
            <p:ph type="dt" sz="half" idx="10"/>
          </p:nvPr>
        </p:nvSpPr>
        <p:spPr>
          <a:ln/>
        </p:spPr>
        <p:txBody>
          <a:bodyPr/>
          <a:lstStyle>
            <a:lvl1pPr>
              <a:defRPr/>
            </a:lvl1pPr>
          </a:lstStyle>
          <a:p>
            <a:pPr>
              <a:defRPr/>
            </a:pPr>
            <a:endParaRPr lang="fr-FR"/>
          </a:p>
        </p:txBody>
      </p:sp>
      <p:sp>
        <p:nvSpPr>
          <p:cNvPr id="6" name="Rectangle 22"/>
          <p:cNvSpPr>
            <a:spLocks noGrp="1" noChangeArrowheads="1"/>
          </p:cNvSpPr>
          <p:nvPr>
            <p:ph type="ftr" sz="quarter" idx="11"/>
          </p:nvPr>
        </p:nvSpPr>
        <p:spPr>
          <a:ln/>
        </p:spPr>
        <p:txBody>
          <a:bodyPr/>
          <a:lstStyle>
            <a:lvl1pPr>
              <a:defRPr/>
            </a:lvl1pPr>
          </a:lstStyle>
          <a:p>
            <a:pPr>
              <a:defRPr/>
            </a:pPr>
            <a:endParaRPr lang="fr-FR"/>
          </a:p>
        </p:txBody>
      </p:sp>
      <p:sp>
        <p:nvSpPr>
          <p:cNvPr id="7" name="Rectangle 23"/>
          <p:cNvSpPr>
            <a:spLocks noGrp="1" noChangeArrowheads="1"/>
          </p:cNvSpPr>
          <p:nvPr>
            <p:ph type="sldNum" sz="quarter" idx="12"/>
          </p:nvPr>
        </p:nvSpPr>
        <p:spPr>
          <a:ln/>
        </p:spPr>
        <p:txBody>
          <a:bodyPr/>
          <a:lstStyle>
            <a:lvl1pPr>
              <a:defRPr/>
            </a:lvl1pPr>
          </a:lstStyle>
          <a:p>
            <a:pPr>
              <a:defRPr/>
            </a:pPr>
            <a:fld id="{49FF29DE-8938-4BB2-B9F9-F57AA8286D7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BD9FF1D-F124-40E6-AC6D-B8D4F11FD430}" type="datetimeFigureOut">
              <a:rPr lang="fr-FR" smtClean="0"/>
              <a:pPr/>
              <a:t>24/06/2019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472139F-3BA3-47F9-A157-4572EC397E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D9FF1D-F124-40E6-AC6D-B8D4F11FD430}" type="datetimeFigureOut">
              <a:rPr lang="fr-FR" smtClean="0"/>
              <a:pPr/>
              <a:t>24/06/2019</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D472139F-3BA3-47F9-A157-4572EC397EB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BD9FF1D-F124-40E6-AC6D-B8D4F11FD430}" type="datetimeFigureOut">
              <a:rPr lang="fr-FR" smtClean="0"/>
              <a:pPr/>
              <a:t>24/06/2019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472139F-3BA3-47F9-A157-4572EC397EB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5BD9FF1D-F124-40E6-AC6D-B8D4F11FD430}" type="datetimeFigureOut">
              <a:rPr lang="fr-FR" smtClean="0"/>
              <a:pPr/>
              <a:t>24/06/2019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D472139F-3BA3-47F9-A157-4572EC397EB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5BD9FF1D-F124-40E6-AC6D-B8D4F11FD430}" type="datetimeFigureOut">
              <a:rPr lang="fr-FR" smtClean="0"/>
              <a:pPr/>
              <a:t>24/06/2019</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D472139F-3BA3-47F9-A157-4572EC397EB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5BD9FF1D-F124-40E6-AC6D-B8D4F11FD430}" type="datetimeFigureOut">
              <a:rPr lang="fr-FR" smtClean="0"/>
              <a:pPr/>
              <a:t>24/06/2019</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D472139F-3BA3-47F9-A157-4572EC397EB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BD9FF1D-F124-40E6-AC6D-B8D4F11FD430}" type="datetimeFigureOut">
              <a:rPr lang="fr-FR" smtClean="0"/>
              <a:pPr/>
              <a:t>24/06/2019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472139F-3BA3-47F9-A157-4572EC397EB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5BD9FF1D-F124-40E6-AC6D-B8D4F11FD430}" type="datetimeFigureOut">
              <a:rPr lang="fr-FR" smtClean="0"/>
              <a:pPr/>
              <a:t>24/06/2019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472139F-3BA3-47F9-A157-4572EC397EB5}"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D9FF1D-F124-40E6-AC6D-B8D4F11FD430}" type="datetimeFigureOut">
              <a:rPr lang="fr-FR" smtClean="0"/>
              <a:pPr/>
              <a:t>24/06/2019</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472139F-3BA3-47F9-A157-4572EC397EB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Mes%20documents\LIVRES\URO\0321.gif"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Mes%20documents\LIVRES\URO\0324.gif"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C:\Mes%20documents\LIVRES\URO\0325.gif"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ims77.com/images/SENOLOGIE/irm/irms0.jpg" TargetMode="External"/><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hyperlink" Target="http://www.ims77.com/images/SENOLOGIE/irm/irms6.jpg" TargetMode="External"/><Relationship Id="rId1" Type="http://schemas.openxmlformats.org/officeDocument/2006/relationships/slideLayout" Target="../slideLayouts/slideLayout2.xml"/><Relationship Id="rId6" Type="http://schemas.openxmlformats.org/officeDocument/2006/relationships/hyperlink" Target="http://www.ims77.com/images/SENOLOGIE/irm/irms2.jpg" TargetMode="External"/><Relationship Id="rId5" Type="http://schemas.openxmlformats.org/officeDocument/2006/relationships/image" Target="../media/image34.jpeg"/><Relationship Id="rId4" Type="http://schemas.openxmlformats.org/officeDocument/2006/relationships/hyperlink" Target="http://www.ims77.com/images/SENOLOGIE/irm/irms9.jpg" TargetMode="External"/><Relationship Id="rId9"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ims77.com/images/SENOLOGIE/irm/irms3.jpg"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ims77.com/images/SENOLOGIE/irm/irms4.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ims77.com/images/SENOLOGIE/irm/irms5.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p:spPr>
        <p:txBody>
          <a:bodyPr>
            <a:normAutofit/>
          </a:bodyPr>
          <a:lstStyle/>
          <a:p>
            <a:pPr algn="ctr"/>
            <a:r>
              <a:rPr lang="fr-FR" sz="3600" dirty="0" smtClean="0"/>
              <a:t>L’EXPLORATION IMAGERIQUE DU SEIN</a:t>
            </a:r>
            <a:endParaRPr lang="fr-FR" sz="3600" dirty="0"/>
          </a:p>
        </p:txBody>
      </p:sp>
      <p:sp>
        <p:nvSpPr>
          <p:cNvPr id="3" name="Sous-titre 2"/>
          <p:cNvSpPr>
            <a:spLocks noGrp="1"/>
          </p:cNvSpPr>
          <p:nvPr>
            <p:ph type="subTitle" idx="1"/>
          </p:nvPr>
        </p:nvSpPr>
        <p:spPr>
          <a:xfrm>
            <a:off x="4857752" y="5429264"/>
            <a:ext cx="3829032" cy="966806"/>
          </a:xfrm>
        </p:spPr>
        <p:txBody>
          <a:bodyPr/>
          <a:lstStyle/>
          <a:p>
            <a:r>
              <a:rPr lang="fr-FR" dirty="0" smtClean="0"/>
              <a:t>Dr CAMARA M.A</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1- La mammographie </a:t>
            </a:r>
            <a:endParaRPr lang="fr-FR" dirty="0"/>
          </a:p>
        </p:txBody>
      </p:sp>
      <p:sp>
        <p:nvSpPr>
          <p:cNvPr id="3" name="Espace réservé du contenu 2"/>
          <p:cNvSpPr>
            <a:spLocks noGrp="1"/>
          </p:cNvSpPr>
          <p:nvPr>
            <p:ph idx="1"/>
          </p:nvPr>
        </p:nvSpPr>
        <p:spPr/>
        <p:txBody>
          <a:bodyPr>
            <a:normAutofit/>
          </a:bodyPr>
          <a:lstStyle/>
          <a:p>
            <a:pPr>
              <a:buNone/>
            </a:pPr>
            <a:r>
              <a:rPr lang="fr-FR" dirty="0" smtClean="0"/>
              <a:t>L’examen de référence pour explorer les seins.</a:t>
            </a:r>
          </a:p>
          <a:p>
            <a:r>
              <a:rPr lang="fr-FR" dirty="0" smtClean="0"/>
              <a:t>Il s'agit d'un examen radiographique, utilisant les rayons X .</a:t>
            </a:r>
          </a:p>
          <a:p>
            <a:r>
              <a:rPr lang="fr-FR" dirty="0" smtClean="0"/>
              <a:t>Elle est réalisée en technique numérique et classique (analogique).</a:t>
            </a:r>
          </a:p>
          <a:p>
            <a:r>
              <a:rPr lang="fr-FR" dirty="0" smtClean="0"/>
              <a:t>Il est nécessaire de comprimer le sein afin d’éviter des artéfacts de mouvement, elle permet d’améliorer la qualité de l’image et de diminuer l’irradiation.</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7239000" cy="962998"/>
          </a:xfrm>
        </p:spPr>
        <p:txBody>
          <a:bodyPr/>
          <a:lstStyle/>
          <a:p>
            <a:pPr algn="ctr"/>
            <a:r>
              <a:rPr lang="fr-FR" dirty="0" smtClean="0"/>
              <a:t>1- La mammographie </a:t>
            </a:r>
            <a:endParaRPr lang="fr-FR" dirty="0"/>
          </a:p>
        </p:txBody>
      </p:sp>
      <p:sp>
        <p:nvSpPr>
          <p:cNvPr id="3" name="Espace réservé du contenu 2"/>
          <p:cNvSpPr>
            <a:spLocks noGrp="1"/>
          </p:cNvSpPr>
          <p:nvPr>
            <p:ph idx="1"/>
          </p:nvPr>
        </p:nvSpPr>
        <p:spPr>
          <a:xfrm>
            <a:off x="214282" y="1357298"/>
            <a:ext cx="7858180" cy="5500702"/>
          </a:xfrm>
        </p:spPr>
        <p:txBody>
          <a:bodyPr>
            <a:normAutofit/>
          </a:bodyPr>
          <a:lstStyle/>
          <a:p>
            <a:r>
              <a:rPr lang="fr-FR" dirty="0" smtClean="0"/>
              <a:t>Préférable de réaliser l’examen en première partie du cycle (les 10 premiers jours) car le sein est moins " congestionné " et l’examen sera plus facile.</a:t>
            </a:r>
          </a:p>
          <a:p>
            <a:r>
              <a:rPr lang="fr-FR" dirty="0" smtClean="0"/>
              <a:t>3 clichés sur chaque sein (face, profil, oblique externe) en DPI, </a:t>
            </a:r>
          </a:p>
          <a:p>
            <a:r>
              <a:rPr lang="fr-FR" dirty="0" smtClean="0"/>
              <a:t>2 clichés (face, oblique externe) en DMO.</a:t>
            </a:r>
          </a:p>
          <a:p>
            <a:r>
              <a:rPr lang="fr-FR" dirty="0" smtClean="0"/>
              <a:t>Incidences complémentaires (agrandissement, localisés etc...) </a:t>
            </a:r>
          </a:p>
          <a:p>
            <a:pPr>
              <a:buNone/>
            </a:pPr>
            <a:r>
              <a:rPr lang="fr-FR" dirty="0" smtClean="0"/>
              <a:t>   But: éliminer des superpositions créant de fausses images sur l’examen initial.</a:t>
            </a:r>
          </a:p>
          <a:p>
            <a:pPr>
              <a:buNone/>
            </a:pPr>
            <a:r>
              <a:rPr lang="fr-FR" dirty="0" smtClean="0"/>
              <a:t>NB Elle peut être pratiquée chez l’homme.</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5"/>
          <p:cNvPicPr>
            <a:picLocks noGrp="1" noChangeAspect="1" noChangeArrowheads="1"/>
          </p:cNvPicPr>
          <p:nvPr>
            <p:ph idx="1"/>
          </p:nvPr>
        </p:nvPicPr>
        <p:blipFill>
          <a:blip r:embed="rId2"/>
          <a:srcRect/>
          <a:stretch>
            <a:fillRect/>
          </a:stretch>
        </p:blipFill>
        <p:spPr>
          <a:xfrm>
            <a:off x="357158" y="1714488"/>
            <a:ext cx="3786214" cy="4929222"/>
          </a:xfrm>
          <a:noFill/>
          <a:ln/>
        </p:spPr>
      </p:pic>
      <p:pic>
        <p:nvPicPr>
          <p:cNvPr id="6" name="Picture 1029"/>
          <p:cNvPicPr>
            <a:picLocks noChangeAspect="1" noChangeArrowheads="1"/>
          </p:cNvPicPr>
          <p:nvPr/>
        </p:nvPicPr>
        <p:blipFill>
          <a:blip r:embed="rId3"/>
          <a:srcRect/>
          <a:stretch>
            <a:fillRect/>
          </a:stretch>
        </p:blipFill>
        <p:spPr bwMode="auto">
          <a:xfrm>
            <a:off x="4143372" y="1714488"/>
            <a:ext cx="3857652"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4000504"/>
            <a:ext cx="3143272" cy="2143140"/>
          </a:xfrm>
        </p:spPr>
        <p:txBody>
          <a:bodyPr/>
          <a:lstStyle/>
          <a:p>
            <a:r>
              <a:rPr lang="fr-FR" dirty="0" smtClean="0"/>
              <a:t>Incidence de face</a:t>
            </a:r>
            <a:endParaRPr lang="fr-FR" dirty="0"/>
          </a:p>
        </p:txBody>
      </p:sp>
      <p:pic>
        <p:nvPicPr>
          <p:cNvPr id="4" name="Picture 5"/>
          <p:cNvPicPr>
            <a:picLocks noGrp="1" noChangeAspect="1" noChangeArrowheads="1"/>
          </p:cNvPicPr>
          <p:nvPr>
            <p:ph idx="1"/>
          </p:nvPr>
        </p:nvPicPr>
        <p:blipFill>
          <a:blip r:embed="rId2"/>
          <a:srcRect/>
          <a:stretch>
            <a:fillRect/>
          </a:stretch>
        </p:blipFill>
        <p:spPr>
          <a:xfrm>
            <a:off x="3357554" y="1571612"/>
            <a:ext cx="4824653" cy="5072098"/>
          </a:xfrm>
          <a:noFill/>
          <a:ln/>
        </p:spPr>
      </p:pic>
      <p:sp>
        <p:nvSpPr>
          <p:cNvPr id="5" name="Titre 1"/>
          <p:cNvSpPr txBox="1">
            <a:spLocks/>
          </p:cNvSpPr>
          <p:nvPr/>
        </p:nvSpPr>
        <p:spPr>
          <a:xfrm>
            <a:off x="857224" y="285728"/>
            <a:ext cx="6072230" cy="107157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La mammographie</a:t>
            </a:r>
            <a:endParaRPr kumimoji="0" lang="fr-F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mammographie</a:t>
            </a:r>
            <a:endParaRPr lang="fr-FR" dirty="0"/>
          </a:p>
        </p:txBody>
      </p:sp>
      <p:pic>
        <p:nvPicPr>
          <p:cNvPr id="4" name="Picture 5"/>
          <p:cNvPicPr>
            <a:picLocks noGrp="1" noChangeAspect="1" noChangeArrowheads="1"/>
          </p:cNvPicPr>
          <p:nvPr>
            <p:ph idx="1"/>
          </p:nvPr>
        </p:nvPicPr>
        <p:blipFill>
          <a:blip r:embed="rId2"/>
          <a:srcRect/>
          <a:stretch>
            <a:fillRect/>
          </a:stretch>
        </p:blipFill>
        <p:spPr>
          <a:xfrm>
            <a:off x="3857620" y="1643050"/>
            <a:ext cx="4277322" cy="4786346"/>
          </a:xfrm>
          <a:noFill/>
          <a:ln/>
        </p:spPr>
      </p:pic>
      <p:sp>
        <p:nvSpPr>
          <p:cNvPr id="5" name="Titre 1"/>
          <p:cNvSpPr txBox="1">
            <a:spLocks/>
          </p:cNvSpPr>
          <p:nvPr/>
        </p:nvSpPr>
        <p:spPr>
          <a:xfrm>
            <a:off x="428596" y="3143248"/>
            <a:ext cx="3357554" cy="1143000"/>
          </a:xfrm>
          <a:prstGeom prst="rect">
            <a:avLst/>
          </a:prstGeom>
        </p:spPr>
        <p:txBody>
          <a:bodyPr vert="horz" lIns="45720" tIns="0" rIns="45720" bIns="0" anchor="b" anchorCtr="0">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Incidence oblique</a:t>
            </a:r>
            <a:endParaRPr kumimoji="0" lang="fr-F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286388"/>
            <a:ext cx="8072462" cy="1248750"/>
          </a:xfrm>
        </p:spPr>
        <p:txBody>
          <a:bodyPr>
            <a:normAutofit/>
          </a:bodyPr>
          <a:lstStyle/>
          <a:p>
            <a:pPr algn="ctr"/>
            <a:r>
              <a:rPr lang="fr-FR" sz="2800" dirty="0" smtClean="0"/>
              <a:t>Classification mammographique </a:t>
            </a:r>
            <a:br>
              <a:rPr lang="fr-FR" sz="2800" dirty="0" smtClean="0"/>
            </a:br>
            <a:r>
              <a:rPr lang="fr-FR" sz="2800" dirty="0" smtClean="0"/>
              <a:t> des types de sein</a:t>
            </a:r>
            <a:endParaRPr lang="fr-FR" sz="2800" dirty="0"/>
          </a:p>
        </p:txBody>
      </p:sp>
      <p:pic>
        <p:nvPicPr>
          <p:cNvPr id="4" name="Espace réservé du contenu 3" descr="http://ims77.com/images/stories/SENOLOGIE/densiteacr.jpg"/>
          <p:cNvPicPr>
            <a:picLocks noGrp="1"/>
          </p:cNvPicPr>
          <p:nvPr>
            <p:ph idx="1"/>
          </p:nvPr>
        </p:nvPicPr>
        <p:blipFill>
          <a:blip r:embed="rId2"/>
          <a:srcRect/>
          <a:stretch>
            <a:fillRect/>
          </a:stretch>
        </p:blipFill>
        <p:spPr bwMode="auto">
          <a:xfrm>
            <a:off x="0" y="642918"/>
            <a:ext cx="8143900"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072462" cy="1143000"/>
          </a:xfrm>
        </p:spPr>
        <p:txBody>
          <a:bodyPr>
            <a:normAutofit/>
          </a:bodyPr>
          <a:lstStyle/>
          <a:p>
            <a:pPr algn="ctr" eaLnBrk="1" hangingPunct="1"/>
            <a:r>
              <a:rPr lang="fr-FR" sz="3200" dirty="0" smtClean="0"/>
              <a:t>DIAGNOSTIC MAMMOGRAPHIE des calcifications</a:t>
            </a:r>
          </a:p>
        </p:txBody>
      </p:sp>
      <p:sp>
        <p:nvSpPr>
          <p:cNvPr id="20483" name="Rectangle 3"/>
          <p:cNvSpPr>
            <a:spLocks noGrp="1" noChangeArrowheads="1"/>
          </p:cNvSpPr>
          <p:nvPr>
            <p:ph type="body" sz="half" idx="1"/>
          </p:nvPr>
        </p:nvSpPr>
        <p:spPr>
          <a:xfrm>
            <a:off x="0" y="3048000"/>
            <a:ext cx="990600" cy="228600"/>
          </a:xfrm>
        </p:spPr>
        <p:txBody>
          <a:bodyPr>
            <a:normAutofit fontScale="55000" lnSpcReduction="20000"/>
          </a:bodyPr>
          <a:lstStyle/>
          <a:p>
            <a:pPr eaLnBrk="1" hangingPunct="1">
              <a:lnSpc>
                <a:spcPct val="90000"/>
              </a:lnSpc>
              <a:buFontTx/>
              <a:buNone/>
            </a:pPr>
            <a:r>
              <a:rPr lang="fr-FR" sz="2000" smtClean="0"/>
              <a:t> </a:t>
            </a:r>
          </a:p>
        </p:txBody>
      </p:sp>
      <p:sp>
        <p:nvSpPr>
          <p:cNvPr id="20484" name="Rectangle 6"/>
          <p:cNvSpPr>
            <a:spLocks noChangeArrowheads="1"/>
          </p:cNvSpPr>
          <p:nvPr/>
        </p:nvSpPr>
        <p:spPr bwMode="auto">
          <a:xfrm>
            <a:off x="3886200" y="6032500"/>
            <a:ext cx="3657600" cy="825500"/>
          </a:xfrm>
          <a:prstGeom prst="rect">
            <a:avLst/>
          </a:prstGeom>
          <a:noFill/>
          <a:ln w="9525">
            <a:noFill/>
            <a:miter lim="800000"/>
            <a:headEnd/>
            <a:tailEnd/>
          </a:ln>
        </p:spPr>
        <p:txBody>
          <a:bodyPr>
            <a:spAutoFit/>
          </a:bodyPr>
          <a:lstStyle/>
          <a:p>
            <a:pPr algn="just"/>
            <a:r>
              <a:rPr lang="en-US" sz="1600" i="1">
                <a:cs typeface="Times New Roman" pitchFamily="18" charset="0"/>
              </a:rPr>
              <a:t>Classification morphologique des microcalcifications (Le Gal)</a:t>
            </a:r>
            <a:endParaRPr lang="en-US" sz="1600">
              <a:cs typeface="Times New Roman" pitchFamily="18" charset="0"/>
            </a:endParaRPr>
          </a:p>
          <a:p>
            <a:pPr eaLnBrk="0" hangingPunct="0"/>
            <a:endParaRPr lang="en-US" sz="1600"/>
          </a:p>
        </p:txBody>
      </p:sp>
      <p:pic>
        <p:nvPicPr>
          <p:cNvPr id="20485" name="Picture 7" descr="C:\Mes documents\LIVRES\URO\0321.gif"/>
          <p:cNvPicPr>
            <a:picLocks noGrp="1" noChangeAspect="1" noChangeArrowheads="1"/>
          </p:cNvPicPr>
          <p:nvPr>
            <p:ph type="clipArt" sz="half" idx="2"/>
          </p:nvPr>
        </p:nvPicPr>
        <p:blipFill>
          <a:blip r:embed="rId2" r:link="rId3"/>
          <a:srcRect/>
          <a:stretch>
            <a:fillRect/>
          </a:stretch>
        </p:blipFill>
        <p:spPr>
          <a:xfrm>
            <a:off x="609600" y="1549400"/>
            <a:ext cx="7467600" cy="435768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7950" y="1857364"/>
            <a:ext cx="1643074" cy="3786214"/>
          </a:xfrm>
        </p:spPr>
        <p:txBody>
          <a:bodyPr/>
          <a:lstStyle/>
          <a:p>
            <a:r>
              <a:rPr lang="fr-FR" dirty="0" smtClean="0"/>
              <a:t>Acr 1,2,3</a:t>
            </a:r>
            <a:br>
              <a:rPr lang="fr-FR" dirty="0" smtClean="0"/>
            </a:br>
            <a:r>
              <a:rPr lang="fr-FR" dirty="0" smtClean="0"/>
              <a:t/>
            </a:r>
            <a:br>
              <a:rPr lang="fr-FR" dirty="0" smtClean="0"/>
            </a:br>
            <a:r>
              <a:rPr lang="fr-FR" dirty="0" smtClean="0"/>
              <a:t>4 et 5</a:t>
            </a:r>
            <a:endParaRPr lang="fr-FR" dirty="0"/>
          </a:p>
        </p:txBody>
      </p:sp>
      <p:pic>
        <p:nvPicPr>
          <p:cNvPr id="4" name="Espace réservé du contenu 3" descr="http://ims77.com/images/stories/SENOLOGIE/mammon.jpg"/>
          <p:cNvPicPr>
            <a:picLocks noGrp="1"/>
          </p:cNvPicPr>
          <p:nvPr>
            <p:ph idx="1"/>
          </p:nvPr>
        </p:nvPicPr>
        <p:blipFill>
          <a:blip r:embed="rId2"/>
          <a:srcRect/>
          <a:stretch>
            <a:fillRect/>
          </a:stretch>
        </p:blipFill>
        <p:spPr bwMode="auto">
          <a:xfrm>
            <a:off x="0" y="0"/>
            <a:ext cx="2143108" cy="3357562"/>
          </a:xfrm>
          <a:prstGeom prst="rect">
            <a:avLst/>
          </a:prstGeom>
          <a:noFill/>
          <a:ln w="9525">
            <a:noFill/>
            <a:miter lim="800000"/>
            <a:headEnd/>
            <a:tailEnd/>
          </a:ln>
        </p:spPr>
      </p:pic>
      <p:pic>
        <p:nvPicPr>
          <p:cNvPr id="5" name="Image 4" descr="http://ims77.com/images/stories/SENOLOGIE/maacr2%20copie.jpg"/>
          <p:cNvPicPr/>
          <p:nvPr/>
        </p:nvPicPr>
        <p:blipFill>
          <a:blip r:embed="rId3"/>
          <a:srcRect/>
          <a:stretch>
            <a:fillRect/>
          </a:stretch>
        </p:blipFill>
        <p:spPr bwMode="auto">
          <a:xfrm>
            <a:off x="1928794" y="0"/>
            <a:ext cx="2428892" cy="3429000"/>
          </a:xfrm>
          <a:prstGeom prst="rect">
            <a:avLst/>
          </a:prstGeom>
          <a:noFill/>
          <a:ln w="9525">
            <a:noFill/>
            <a:miter lim="800000"/>
            <a:headEnd/>
            <a:tailEnd/>
          </a:ln>
        </p:spPr>
      </p:pic>
      <p:pic>
        <p:nvPicPr>
          <p:cNvPr id="6" name="Image 5" descr="http://ims77.com/images/stories/SENOLOGIE/maacr3%20copie.jpg"/>
          <p:cNvPicPr/>
          <p:nvPr/>
        </p:nvPicPr>
        <p:blipFill>
          <a:blip r:embed="rId4"/>
          <a:srcRect/>
          <a:stretch>
            <a:fillRect/>
          </a:stretch>
        </p:blipFill>
        <p:spPr bwMode="auto">
          <a:xfrm>
            <a:off x="4286248" y="0"/>
            <a:ext cx="1900243" cy="3500438"/>
          </a:xfrm>
          <a:prstGeom prst="rect">
            <a:avLst/>
          </a:prstGeom>
          <a:noFill/>
          <a:ln w="9525">
            <a:noFill/>
            <a:miter lim="800000"/>
            <a:headEnd/>
            <a:tailEnd/>
          </a:ln>
        </p:spPr>
      </p:pic>
      <p:pic>
        <p:nvPicPr>
          <p:cNvPr id="7" name="Image 6" descr="http://ims77.com/images/stories/SENOLOGIE/acr4%202_modifie-1.jpg"/>
          <p:cNvPicPr/>
          <p:nvPr/>
        </p:nvPicPr>
        <p:blipFill>
          <a:blip r:embed="rId5"/>
          <a:srcRect/>
          <a:stretch>
            <a:fillRect/>
          </a:stretch>
        </p:blipFill>
        <p:spPr bwMode="auto">
          <a:xfrm>
            <a:off x="0" y="3286124"/>
            <a:ext cx="2643174" cy="3571876"/>
          </a:xfrm>
          <a:prstGeom prst="rect">
            <a:avLst/>
          </a:prstGeom>
          <a:noFill/>
          <a:ln w="9525">
            <a:noFill/>
            <a:miter lim="800000"/>
            <a:headEnd/>
            <a:tailEnd/>
          </a:ln>
        </p:spPr>
      </p:pic>
      <p:pic>
        <p:nvPicPr>
          <p:cNvPr id="8" name="Image 7" descr="http://ims77.com/images/stories/SENOLOGIE/acr5_modifie-1.jpg"/>
          <p:cNvPicPr/>
          <p:nvPr/>
        </p:nvPicPr>
        <p:blipFill>
          <a:blip r:embed="rId6"/>
          <a:srcRect/>
          <a:stretch>
            <a:fillRect/>
          </a:stretch>
        </p:blipFill>
        <p:spPr bwMode="auto">
          <a:xfrm>
            <a:off x="2571736" y="3286124"/>
            <a:ext cx="3643338"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1357290" y="3000372"/>
            <a:ext cx="5699125" cy="2143140"/>
          </a:xfrm>
          <a:ln>
            <a:solidFill>
              <a:srgbClr val="CCFF33"/>
            </a:solidFill>
          </a:ln>
        </p:spPr>
        <p:txBody>
          <a:bodyPr>
            <a:normAutofit/>
          </a:bodyPr>
          <a:lstStyle/>
          <a:p>
            <a:pPr eaLnBrk="1" hangingPunct="1"/>
            <a:r>
              <a:rPr lang="fr-FR" sz="2400" dirty="0" smtClean="0">
                <a:latin typeface="Comic Sans MS" pitchFamily="66" charset="0"/>
              </a:rPr>
              <a:t>Mammographie normale</a:t>
            </a:r>
          </a:p>
          <a:p>
            <a:pPr eaLnBrk="1" hangingPunct="1"/>
            <a:r>
              <a:rPr lang="fr-FR" sz="2400" dirty="0" smtClean="0">
                <a:latin typeface="Comic Sans MS" pitchFamily="66" charset="0"/>
              </a:rPr>
              <a:t>CAT: </a:t>
            </a:r>
          </a:p>
          <a:p>
            <a:pPr lvl="1" eaLnBrk="1" hangingPunct="1"/>
            <a:r>
              <a:rPr lang="fr-FR" sz="2400" dirty="0" smtClean="0">
                <a:latin typeface="Comic Sans MS" pitchFamily="66" charset="0"/>
              </a:rPr>
              <a:t>Surveillance habituelle </a:t>
            </a:r>
          </a:p>
          <a:p>
            <a:pPr lvl="1" eaLnBrk="1" hangingPunct="1"/>
            <a:r>
              <a:rPr lang="fr-FR" sz="2400" dirty="0" smtClean="0">
                <a:latin typeface="Comic Sans MS" pitchFamily="66" charset="0"/>
              </a:rPr>
              <a:t>Rx-clinique tous les 2 ans</a:t>
            </a:r>
          </a:p>
        </p:txBody>
      </p:sp>
      <p:sp>
        <p:nvSpPr>
          <p:cNvPr id="53251" name="WordArt 3"/>
          <p:cNvSpPr>
            <a:spLocks noChangeArrowheads="1" noChangeShapeType="1" noTextEdit="1"/>
          </p:cNvSpPr>
          <p:nvPr/>
        </p:nvSpPr>
        <p:spPr bwMode="auto">
          <a:xfrm>
            <a:off x="1285852" y="1071546"/>
            <a:ext cx="2000264" cy="1000132"/>
          </a:xfrm>
          <a:prstGeom prst="rect">
            <a:avLst/>
          </a:prstGeom>
        </p:spPr>
        <p:txBody>
          <a:bodyPr wrap="none" fromWordArt="1">
            <a:prstTxWarp prst="textPlain">
              <a:avLst>
                <a:gd name="adj" fmla="val 50000"/>
              </a:avLst>
            </a:prstTxWarp>
          </a:bodyPr>
          <a:lstStyle/>
          <a:p>
            <a:pPr algn="ctr"/>
            <a:r>
              <a:rPr lang="fr-FR"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ACR 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14282" y="2000240"/>
            <a:ext cx="7858180" cy="2868623"/>
          </a:xfrm>
          <a:prstGeom prst="rect">
            <a:avLst/>
          </a:prstGeom>
          <a:noFill/>
          <a:ln w="9525">
            <a:solidFill>
              <a:srgbClr val="CCFF33"/>
            </a:solidFill>
            <a:miter lim="800000"/>
            <a:headEnd/>
            <a:tailEnd/>
          </a:ln>
        </p:spPr>
        <p:txBody>
          <a:bodyPr/>
          <a:lstStyle/>
          <a:p>
            <a:pPr marL="342900" indent="-342900">
              <a:spcBef>
                <a:spcPct val="20000"/>
              </a:spcBef>
              <a:buFontTx/>
              <a:buChar char="•"/>
            </a:pPr>
            <a:r>
              <a:rPr lang="fr-FR" sz="1800" dirty="0">
                <a:latin typeface="Comic Sans MS" pitchFamily="66" charset="0"/>
              </a:rPr>
              <a:t>Opacités rondes avec </a:t>
            </a:r>
            <a:r>
              <a:rPr lang="fr-FR" sz="1800" dirty="0" err="1">
                <a:latin typeface="Comic Sans MS" pitchFamily="66" charset="0"/>
              </a:rPr>
              <a:t>macrocalcifications</a:t>
            </a:r>
            <a:r>
              <a:rPr lang="fr-FR" sz="1800" dirty="0">
                <a:latin typeface="Comic Sans MS" pitchFamily="66" charset="0"/>
              </a:rPr>
              <a:t> (</a:t>
            </a:r>
            <a:r>
              <a:rPr lang="fr-FR" sz="1800" dirty="0" err="1">
                <a:latin typeface="Comic Sans MS" pitchFamily="66" charset="0"/>
              </a:rPr>
              <a:t>adénofibrome</a:t>
            </a:r>
            <a:r>
              <a:rPr lang="fr-FR" sz="1800" dirty="0">
                <a:latin typeface="Comic Sans MS" pitchFamily="66" charset="0"/>
              </a:rPr>
              <a:t> ou kyste)</a:t>
            </a:r>
          </a:p>
          <a:p>
            <a:pPr marL="342900" indent="-342900">
              <a:spcBef>
                <a:spcPct val="20000"/>
              </a:spcBef>
              <a:buFontTx/>
              <a:buChar char="•"/>
            </a:pPr>
            <a:r>
              <a:rPr lang="fr-FR" sz="1800" dirty="0">
                <a:latin typeface="Comic Sans MS" pitchFamily="66" charset="0"/>
              </a:rPr>
              <a:t>0pacités ovalaires à centre clair (ganglion inflammatoire)</a:t>
            </a:r>
          </a:p>
          <a:p>
            <a:pPr marL="342900" indent="-342900">
              <a:spcBef>
                <a:spcPct val="20000"/>
              </a:spcBef>
              <a:buFontTx/>
              <a:buChar char="•"/>
            </a:pPr>
            <a:r>
              <a:rPr lang="fr-FR" sz="1800" dirty="0">
                <a:latin typeface="Comic Sans MS" pitchFamily="66" charset="0"/>
              </a:rPr>
              <a:t>Image de densité graisseuse ou mixte</a:t>
            </a:r>
          </a:p>
          <a:p>
            <a:pPr marL="342900" indent="-342900">
              <a:spcBef>
                <a:spcPct val="20000"/>
              </a:spcBef>
              <a:buFontTx/>
              <a:buChar char="•"/>
            </a:pPr>
            <a:r>
              <a:rPr lang="fr-FR" sz="1800" dirty="0">
                <a:latin typeface="Comic Sans MS" pitchFamily="66" charset="0"/>
              </a:rPr>
              <a:t>Cicatrices connues</a:t>
            </a:r>
          </a:p>
          <a:p>
            <a:pPr marL="342900" indent="-342900">
              <a:spcBef>
                <a:spcPct val="20000"/>
              </a:spcBef>
              <a:buFontTx/>
              <a:buChar char="•"/>
            </a:pPr>
            <a:r>
              <a:rPr lang="fr-FR" sz="1800" dirty="0" err="1">
                <a:latin typeface="Comic Sans MS" pitchFamily="66" charset="0"/>
              </a:rPr>
              <a:t>Macrocalcifications</a:t>
            </a:r>
            <a:r>
              <a:rPr lang="fr-FR" sz="1800" dirty="0">
                <a:latin typeface="Comic Sans MS" pitchFamily="66" charset="0"/>
              </a:rPr>
              <a:t> isolées</a:t>
            </a:r>
          </a:p>
          <a:p>
            <a:pPr marL="342900" indent="-342900">
              <a:spcBef>
                <a:spcPct val="20000"/>
              </a:spcBef>
              <a:buFontTx/>
              <a:buChar char="•"/>
            </a:pPr>
            <a:r>
              <a:rPr lang="fr-FR" sz="1800" dirty="0" err="1">
                <a:latin typeface="Comic Sans MS" pitchFamily="66" charset="0"/>
              </a:rPr>
              <a:t>Microcalcifications</a:t>
            </a:r>
            <a:r>
              <a:rPr lang="fr-FR" sz="1800" dirty="0">
                <a:latin typeface="Comic Sans MS" pitchFamily="66" charset="0"/>
              </a:rPr>
              <a:t> de type 1 d’après LE GAL</a:t>
            </a:r>
          </a:p>
          <a:p>
            <a:pPr marL="342900" indent="-342900">
              <a:spcBef>
                <a:spcPct val="20000"/>
              </a:spcBef>
              <a:buFontTx/>
              <a:buChar char="•"/>
            </a:pPr>
            <a:r>
              <a:rPr lang="fr-FR" sz="1800" dirty="0">
                <a:latin typeface="Comic Sans MS" pitchFamily="66" charset="0"/>
              </a:rPr>
              <a:t>Calcifications vasculaires</a:t>
            </a:r>
          </a:p>
        </p:txBody>
      </p:sp>
      <p:sp>
        <p:nvSpPr>
          <p:cNvPr id="54275" name="WordArt 3"/>
          <p:cNvSpPr>
            <a:spLocks noChangeArrowheads="1" noChangeShapeType="1" noTextEdit="1"/>
          </p:cNvSpPr>
          <p:nvPr/>
        </p:nvSpPr>
        <p:spPr bwMode="auto">
          <a:xfrm>
            <a:off x="571472" y="785794"/>
            <a:ext cx="1928826" cy="928694"/>
          </a:xfrm>
          <a:prstGeom prst="rect">
            <a:avLst/>
          </a:prstGeom>
        </p:spPr>
        <p:txBody>
          <a:bodyPr wrap="none" fromWordArt="1">
            <a:prstTxWarp prst="textPlain">
              <a:avLst>
                <a:gd name="adj" fmla="val 50000"/>
              </a:avLst>
            </a:prstTxWarp>
          </a:bodyPr>
          <a:lstStyle/>
          <a:p>
            <a:pPr algn="ctr"/>
            <a:r>
              <a:rPr lang="fr-FR"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ACR 2</a:t>
            </a:r>
          </a:p>
        </p:txBody>
      </p:sp>
      <p:sp>
        <p:nvSpPr>
          <p:cNvPr id="109572" name="Rectangle 4"/>
          <p:cNvSpPr>
            <a:spLocks noChangeArrowheads="1"/>
          </p:cNvSpPr>
          <p:nvPr/>
        </p:nvSpPr>
        <p:spPr bwMode="auto">
          <a:xfrm>
            <a:off x="2071670" y="4929198"/>
            <a:ext cx="4572000" cy="1474788"/>
          </a:xfrm>
          <a:prstGeom prst="rect">
            <a:avLst/>
          </a:prstGeom>
          <a:solidFill>
            <a:schemeClr val="bg1"/>
          </a:solidFill>
          <a:ln w="9525">
            <a:solidFill>
              <a:srgbClr val="CCFF33"/>
            </a:solidFill>
            <a:miter lim="800000"/>
            <a:headEnd/>
            <a:tailEnd/>
          </a:ln>
          <a:effectLst/>
        </p:spPr>
        <p:txBody>
          <a:bodyPr>
            <a:spAutoFit/>
          </a:bodyPr>
          <a:lstStyle/>
          <a:p>
            <a:pPr>
              <a:defRPr/>
            </a:pPr>
            <a:r>
              <a:rPr lang="fr-FR" sz="1800" dirty="0">
                <a:effectLst>
                  <a:outerShdw blurRad="38100" dist="38100" dir="2700000" algn="tl">
                    <a:srgbClr val="000000"/>
                  </a:outerShdw>
                </a:effectLst>
                <a:latin typeface="Comic Sans MS" pitchFamily="66" charset="0"/>
              </a:rPr>
              <a:t>=&gt; </a:t>
            </a:r>
            <a:r>
              <a:rPr lang="fr-FR" sz="1800" b="1" dirty="0">
                <a:solidFill>
                  <a:srgbClr val="FF9900"/>
                </a:solidFill>
                <a:effectLst>
                  <a:outerShdw blurRad="38100" dist="38100" dir="2700000" algn="tl">
                    <a:srgbClr val="000000"/>
                  </a:outerShdw>
                </a:effectLst>
                <a:latin typeface="Comic Sans MS" pitchFamily="66" charset="0"/>
              </a:rPr>
              <a:t>ANOMALIES BENIGNES</a:t>
            </a:r>
          </a:p>
          <a:p>
            <a:pPr>
              <a:defRPr/>
            </a:pPr>
            <a:endParaRPr lang="fr-FR" sz="1800" dirty="0">
              <a:effectLst>
                <a:outerShdw blurRad="38100" dist="38100" dir="2700000" algn="tl">
                  <a:srgbClr val="000000"/>
                </a:outerShdw>
              </a:effectLst>
              <a:latin typeface="Comic Sans MS" pitchFamily="66" charset="0"/>
            </a:endParaRPr>
          </a:p>
          <a:p>
            <a:pPr>
              <a:defRPr/>
            </a:pPr>
            <a:r>
              <a:rPr lang="fr-FR" sz="1800" dirty="0">
                <a:effectLst>
                  <a:outerShdw blurRad="38100" dist="38100" dir="2700000" algn="tl">
                    <a:srgbClr val="000000"/>
                  </a:outerShdw>
                </a:effectLst>
                <a:latin typeface="Comic Sans MS" pitchFamily="66" charset="0"/>
              </a:rPr>
              <a:t>CAT:</a:t>
            </a:r>
          </a:p>
          <a:p>
            <a:pPr lvl="1">
              <a:defRPr/>
            </a:pPr>
            <a:r>
              <a:rPr lang="fr-FR" sz="1800" dirty="0">
                <a:effectLst>
                  <a:outerShdw blurRad="38100" dist="38100" dir="2700000" algn="tl">
                    <a:srgbClr val="000000"/>
                  </a:outerShdw>
                </a:effectLst>
                <a:latin typeface="Comic Sans MS" pitchFamily="66" charset="0"/>
              </a:rPr>
              <a:t>      Surveillance habituelle</a:t>
            </a:r>
          </a:p>
          <a:p>
            <a:pPr lvl="1">
              <a:defRPr/>
            </a:pPr>
            <a:r>
              <a:rPr lang="fr-FR" sz="1800" dirty="0">
                <a:effectLst>
                  <a:outerShdw blurRad="38100" dist="38100" dir="2700000" algn="tl">
                    <a:srgbClr val="000000"/>
                  </a:outerShdw>
                </a:effectLst>
                <a:latin typeface="Comic Sans MS" pitchFamily="66" charset="0"/>
              </a:rPr>
              <a:t>      Rx-clinique tous les 2 ans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r>
              <a:rPr lang="fr-FR" dirty="0" smtClean="0"/>
              <a:t>INTRODUCTION</a:t>
            </a:r>
          </a:p>
          <a:p>
            <a:r>
              <a:rPr lang="fr-FR" dirty="0" smtClean="0"/>
              <a:t>GENERALITES</a:t>
            </a:r>
          </a:p>
          <a:p>
            <a:r>
              <a:rPr lang="fr-FR" dirty="0" smtClean="0"/>
              <a:t>MOYENS D’EXPLORATION IMAGREIQUE</a:t>
            </a:r>
          </a:p>
          <a:p>
            <a:r>
              <a:rPr lang="fr-FR" dirty="0" smtClean="0"/>
              <a:t>RESULTATS</a:t>
            </a:r>
          </a:p>
          <a:p>
            <a:r>
              <a:rPr lang="fr-FR" dirty="0" smtClean="0"/>
              <a:t>STRATEGIE DIAGNOSTIC</a:t>
            </a:r>
          </a:p>
          <a:p>
            <a:r>
              <a:rPr lang="fr-FR" dirty="0" smtClean="0"/>
              <a:t>CONCLUSION</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85720" y="1643050"/>
            <a:ext cx="7416800" cy="2732091"/>
          </a:xfrm>
          <a:prstGeom prst="rect">
            <a:avLst/>
          </a:prstGeom>
          <a:noFill/>
          <a:ln w="9525">
            <a:solidFill>
              <a:srgbClr val="CCFF33"/>
            </a:solidFill>
            <a:miter lim="800000"/>
            <a:headEnd/>
            <a:tailEnd/>
          </a:ln>
        </p:spPr>
        <p:txBody>
          <a:bodyPr/>
          <a:lstStyle/>
          <a:p>
            <a:pPr marL="342900" indent="-342900">
              <a:spcBef>
                <a:spcPct val="20000"/>
              </a:spcBef>
              <a:buFontTx/>
              <a:buChar char="•"/>
            </a:pPr>
            <a:r>
              <a:rPr lang="fr-FR" sz="2400" dirty="0" err="1">
                <a:latin typeface="Comic Sans MS" pitchFamily="66" charset="0"/>
              </a:rPr>
              <a:t>Microcalcifications</a:t>
            </a:r>
            <a:r>
              <a:rPr lang="fr-FR" sz="2400" dirty="0">
                <a:latin typeface="Comic Sans MS" pitchFamily="66" charset="0"/>
              </a:rPr>
              <a:t> de type 2 d’après LE GAL, en foyers unique ou multiples ou nombreuses calcifications dispersées groupées au hasard</a:t>
            </a:r>
          </a:p>
          <a:p>
            <a:pPr marL="342900" indent="-342900">
              <a:spcBef>
                <a:spcPct val="20000"/>
              </a:spcBef>
              <a:buFontTx/>
              <a:buChar char="•"/>
            </a:pPr>
            <a:r>
              <a:rPr lang="fr-FR" sz="2400" dirty="0">
                <a:latin typeface="Comic Sans MS" pitchFamily="66" charset="0"/>
              </a:rPr>
              <a:t>Opacités rondes ou ovales, discrètement polycycliques non calcifiées, bien circonscrites</a:t>
            </a:r>
          </a:p>
          <a:p>
            <a:pPr marL="342900" indent="-342900">
              <a:spcBef>
                <a:spcPct val="20000"/>
              </a:spcBef>
              <a:buFontTx/>
              <a:buChar char="•"/>
            </a:pPr>
            <a:r>
              <a:rPr lang="fr-FR" sz="2400" dirty="0">
                <a:latin typeface="Comic Sans MS" pitchFamily="66" charset="0"/>
              </a:rPr>
              <a:t>Asymétries focales de densité à limites concaves et/ ou mélangées à de la graisse.</a:t>
            </a:r>
          </a:p>
        </p:txBody>
      </p:sp>
      <p:sp>
        <p:nvSpPr>
          <p:cNvPr id="55299" name="WordArt 3"/>
          <p:cNvSpPr>
            <a:spLocks noChangeArrowheads="1" noChangeShapeType="1" noTextEdit="1"/>
          </p:cNvSpPr>
          <p:nvPr/>
        </p:nvSpPr>
        <p:spPr bwMode="auto">
          <a:xfrm>
            <a:off x="714348" y="785794"/>
            <a:ext cx="1785950" cy="571500"/>
          </a:xfrm>
          <a:prstGeom prst="rect">
            <a:avLst/>
          </a:prstGeom>
        </p:spPr>
        <p:txBody>
          <a:bodyPr wrap="none" fromWordArt="1">
            <a:prstTxWarp prst="textPlain">
              <a:avLst>
                <a:gd name="adj" fmla="val 50000"/>
              </a:avLst>
            </a:prstTxWarp>
          </a:bodyPr>
          <a:lstStyle/>
          <a:p>
            <a:pPr algn="ctr"/>
            <a:r>
              <a:rPr lang="fr-FR"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ACR 3</a:t>
            </a:r>
          </a:p>
        </p:txBody>
      </p:sp>
      <p:sp>
        <p:nvSpPr>
          <p:cNvPr id="110596" name="Rectangle 4"/>
          <p:cNvSpPr>
            <a:spLocks noChangeArrowheads="1"/>
          </p:cNvSpPr>
          <p:nvPr/>
        </p:nvSpPr>
        <p:spPr bwMode="auto">
          <a:xfrm>
            <a:off x="1571604" y="4857760"/>
            <a:ext cx="5724525" cy="1474787"/>
          </a:xfrm>
          <a:prstGeom prst="rect">
            <a:avLst/>
          </a:prstGeom>
          <a:solidFill>
            <a:schemeClr val="bg1"/>
          </a:solidFill>
          <a:ln w="9525">
            <a:solidFill>
              <a:srgbClr val="CCFF33"/>
            </a:solidFill>
            <a:miter lim="800000"/>
            <a:headEnd/>
            <a:tailEnd/>
          </a:ln>
          <a:effectLst/>
        </p:spPr>
        <p:txBody>
          <a:bodyPr>
            <a:spAutoFit/>
          </a:bodyPr>
          <a:lstStyle/>
          <a:p>
            <a:pPr>
              <a:defRPr/>
            </a:pPr>
            <a:r>
              <a:rPr lang="fr-FR" sz="1800">
                <a:effectLst>
                  <a:outerShdw blurRad="38100" dist="38100" dir="2700000" algn="tl">
                    <a:srgbClr val="000000"/>
                  </a:outerShdw>
                </a:effectLst>
                <a:latin typeface="Comic Sans MS" pitchFamily="66" charset="0"/>
              </a:rPr>
              <a:t>=&gt; </a:t>
            </a:r>
            <a:r>
              <a:rPr lang="fr-FR" sz="1800" b="1">
                <a:solidFill>
                  <a:srgbClr val="FF9900"/>
                </a:solidFill>
                <a:effectLst>
                  <a:outerShdw blurRad="38100" dist="38100" dir="2700000" algn="tl">
                    <a:srgbClr val="000000"/>
                  </a:outerShdw>
                </a:effectLst>
                <a:latin typeface="Comic Sans MS" pitchFamily="66" charset="0"/>
              </a:rPr>
              <a:t>ANOMALIES PROBABLEMENT BENIGNES</a:t>
            </a:r>
          </a:p>
          <a:p>
            <a:pPr>
              <a:defRPr/>
            </a:pPr>
            <a:endParaRPr lang="fr-FR" sz="1800" b="1">
              <a:solidFill>
                <a:srgbClr val="FF9900"/>
              </a:solidFill>
              <a:effectLst>
                <a:outerShdw blurRad="38100" dist="38100" dir="2700000" algn="tl">
                  <a:srgbClr val="000000"/>
                </a:outerShdw>
              </a:effectLst>
              <a:latin typeface="Comic Sans MS" pitchFamily="66" charset="0"/>
            </a:endParaRPr>
          </a:p>
          <a:p>
            <a:pPr>
              <a:defRPr/>
            </a:pPr>
            <a:r>
              <a:rPr lang="fr-FR" sz="1800">
                <a:effectLst>
                  <a:outerShdw blurRad="38100" dist="38100" dir="2700000" algn="tl">
                    <a:srgbClr val="000000"/>
                  </a:outerShdw>
                </a:effectLst>
                <a:latin typeface="Comic Sans MS" pitchFamily="66" charset="0"/>
              </a:rPr>
              <a:t>CAT:</a:t>
            </a:r>
          </a:p>
          <a:p>
            <a:pPr lvl="1">
              <a:defRPr/>
            </a:pPr>
            <a:r>
              <a:rPr lang="fr-FR" sz="1800">
                <a:effectLst>
                  <a:outerShdw blurRad="38100" dist="38100" dir="2700000" algn="tl">
                    <a:srgbClr val="000000"/>
                  </a:outerShdw>
                </a:effectLst>
                <a:latin typeface="Comic Sans MS" pitchFamily="66" charset="0"/>
              </a:rPr>
              <a:t>      Surveillance clinique et mammographique</a:t>
            </a:r>
          </a:p>
          <a:p>
            <a:pPr lvl="1">
              <a:defRPr/>
            </a:pPr>
            <a:r>
              <a:rPr lang="fr-FR" sz="1800">
                <a:effectLst>
                  <a:outerShdw blurRad="38100" dist="38100" dir="2700000" algn="tl">
                    <a:srgbClr val="000000"/>
                  </a:outerShdw>
                </a:effectLst>
                <a:latin typeface="Comic Sans MS" pitchFamily="66" charset="0"/>
              </a:rPr>
              <a:t>      à 6 mois et à 12 mois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2143116"/>
            <a:ext cx="8143900" cy="2786082"/>
          </a:xfrm>
          <a:prstGeom prst="rect">
            <a:avLst/>
          </a:prstGeom>
          <a:noFill/>
          <a:ln w="9525">
            <a:solidFill>
              <a:srgbClr val="CCFF33"/>
            </a:solidFill>
            <a:miter lim="800000"/>
            <a:headEnd/>
            <a:tailEnd/>
          </a:ln>
        </p:spPr>
        <p:txBody>
          <a:bodyPr/>
          <a:lstStyle/>
          <a:p>
            <a:pPr marL="342900" indent="-342900">
              <a:spcBef>
                <a:spcPct val="20000"/>
              </a:spcBef>
              <a:buFontTx/>
              <a:buChar char="•"/>
            </a:pPr>
            <a:r>
              <a:rPr lang="fr-FR" sz="2000" dirty="0" err="1">
                <a:latin typeface="Comic Sans MS" pitchFamily="66" charset="0"/>
              </a:rPr>
              <a:t>Microcalcifications</a:t>
            </a:r>
            <a:r>
              <a:rPr lang="fr-FR" sz="2000" dirty="0">
                <a:latin typeface="Comic Sans MS" pitchFamily="66" charset="0"/>
              </a:rPr>
              <a:t> de type 3 d’après LE GAL ou type 4 peu nombreuses</a:t>
            </a:r>
          </a:p>
          <a:p>
            <a:pPr marL="342900" indent="-342900">
              <a:spcBef>
                <a:spcPct val="20000"/>
              </a:spcBef>
              <a:buFontTx/>
              <a:buChar char="•"/>
            </a:pPr>
            <a:r>
              <a:rPr lang="fr-FR" sz="2000" dirty="0">
                <a:latin typeface="Comic Sans MS" pitchFamily="66" charset="0"/>
              </a:rPr>
              <a:t>Images </a:t>
            </a:r>
            <a:r>
              <a:rPr lang="fr-FR" sz="2000" dirty="0" err="1">
                <a:latin typeface="Comic Sans MS" pitchFamily="66" charset="0"/>
              </a:rPr>
              <a:t>spiculées</a:t>
            </a:r>
            <a:r>
              <a:rPr lang="fr-FR" sz="2000" dirty="0">
                <a:latin typeface="Comic Sans MS" pitchFamily="66" charset="0"/>
              </a:rPr>
              <a:t> sans centre dense</a:t>
            </a:r>
          </a:p>
          <a:p>
            <a:pPr marL="342900" indent="-342900">
              <a:spcBef>
                <a:spcPct val="20000"/>
              </a:spcBef>
              <a:buFontTx/>
              <a:buChar char="•"/>
            </a:pPr>
            <a:r>
              <a:rPr lang="fr-FR" sz="2000" dirty="0">
                <a:latin typeface="Comic Sans MS" pitchFamily="66" charset="0"/>
              </a:rPr>
              <a:t>Opacités non liquidiennes rondes ou ovales, à contour </a:t>
            </a:r>
            <a:r>
              <a:rPr lang="fr-FR" sz="2000" dirty="0" err="1">
                <a:latin typeface="Comic Sans MS" pitchFamily="66" charset="0"/>
              </a:rPr>
              <a:t>microlobulé</a:t>
            </a:r>
            <a:r>
              <a:rPr lang="fr-FR" sz="2000" dirty="0">
                <a:latin typeface="Comic Sans MS" pitchFamily="66" charset="0"/>
              </a:rPr>
              <a:t> ou masqué</a:t>
            </a:r>
          </a:p>
          <a:p>
            <a:pPr marL="342900" indent="-342900">
              <a:spcBef>
                <a:spcPct val="20000"/>
              </a:spcBef>
              <a:buFontTx/>
              <a:buChar char="•"/>
            </a:pPr>
            <a:r>
              <a:rPr lang="fr-FR" sz="2000" dirty="0">
                <a:latin typeface="Comic Sans MS" pitchFamily="66" charset="0"/>
              </a:rPr>
              <a:t>Distorsions architecturales</a:t>
            </a:r>
          </a:p>
          <a:p>
            <a:pPr marL="342900" indent="-342900">
              <a:spcBef>
                <a:spcPct val="20000"/>
              </a:spcBef>
              <a:buFontTx/>
              <a:buChar char="•"/>
            </a:pPr>
            <a:r>
              <a:rPr lang="fr-FR" sz="2000" dirty="0">
                <a:latin typeface="Comic Sans MS" pitchFamily="66" charset="0"/>
              </a:rPr>
              <a:t>Asymétries ou hyperdensités localisées évolutives ou à limites convexes</a:t>
            </a:r>
          </a:p>
        </p:txBody>
      </p:sp>
      <p:sp>
        <p:nvSpPr>
          <p:cNvPr id="56323" name="WordArt 3"/>
          <p:cNvSpPr>
            <a:spLocks noChangeArrowheads="1" noChangeShapeType="1" noTextEdit="1"/>
          </p:cNvSpPr>
          <p:nvPr/>
        </p:nvSpPr>
        <p:spPr bwMode="auto">
          <a:xfrm>
            <a:off x="571472" y="714356"/>
            <a:ext cx="1928826" cy="928694"/>
          </a:xfrm>
          <a:prstGeom prst="rect">
            <a:avLst/>
          </a:prstGeom>
        </p:spPr>
        <p:txBody>
          <a:bodyPr wrap="none" fromWordArt="1">
            <a:prstTxWarp prst="textPlain">
              <a:avLst>
                <a:gd name="adj" fmla="val 50000"/>
              </a:avLst>
            </a:prstTxWarp>
          </a:bodyPr>
          <a:lstStyle/>
          <a:p>
            <a:pPr algn="ctr"/>
            <a:r>
              <a:rPr lang="fr-FR"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ACR 4</a:t>
            </a:r>
          </a:p>
        </p:txBody>
      </p:sp>
      <p:sp>
        <p:nvSpPr>
          <p:cNvPr id="111620" name="Rectangle 4"/>
          <p:cNvSpPr>
            <a:spLocks noChangeArrowheads="1"/>
          </p:cNvSpPr>
          <p:nvPr/>
        </p:nvSpPr>
        <p:spPr bwMode="auto">
          <a:xfrm>
            <a:off x="1643042" y="5072074"/>
            <a:ext cx="5364162" cy="1474788"/>
          </a:xfrm>
          <a:prstGeom prst="rect">
            <a:avLst/>
          </a:prstGeom>
          <a:solidFill>
            <a:schemeClr val="bg1"/>
          </a:solidFill>
          <a:ln w="9525">
            <a:solidFill>
              <a:srgbClr val="CCFF33"/>
            </a:solidFill>
            <a:miter lim="800000"/>
            <a:headEnd/>
            <a:tailEnd/>
          </a:ln>
          <a:effectLst/>
        </p:spPr>
        <p:txBody>
          <a:bodyPr>
            <a:spAutoFit/>
          </a:bodyPr>
          <a:lstStyle/>
          <a:p>
            <a:pPr>
              <a:defRPr/>
            </a:pPr>
            <a:r>
              <a:rPr lang="fr-FR" sz="1800">
                <a:effectLst>
                  <a:outerShdw blurRad="38100" dist="38100" dir="2700000" algn="tl">
                    <a:srgbClr val="000000"/>
                  </a:outerShdw>
                </a:effectLst>
                <a:latin typeface="Comic Sans MS" pitchFamily="66" charset="0"/>
              </a:rPr>
              <a:t>=&gt; </a:t>
            </a:r>
            <a:r>
              <a:rPr lang="fr-FR" sz="1800" b="1">
                <a:solidFill>
                  <a:srgbClr val="FF9900"/>
                </a:solidFill>
                <a:effectLst>
                  <a:outerShdw blurRad="38100" dist="38100" dir="2700000" algn="tl">
                    <a:srgbClr val="000000"/>
                  </a:outerShdw>
                </a:effectLst>
                <a:latin typeface="Comic Sans MS" pitchFamily="66" charset="0"/>
              </a:rPr>
              <a:t>ANOMALIES PROBABLEMENT MALIGNES</a:t>
            </a:r>
          </a:p>
          <a:p>
            <a:pPr>
              <a:defRPr/>
            </a:pPr>
            <a:endParaRPr lang="fr-FR" sz="1800" b="1">
              <a:solidFill>
                <a:srgbClr val="FF9900"/>
              </a:solidFill>
              <a:effectLst>
                <a:outerShdw blurRad="38100" dist="38100" dir="2700000" algn="tl">
                  <a:srgbClr val="000000"/>
                </a:outerShdw>
              </a:effectLst>
              <a:latin typeface="Comic Sans MS" pitchFamily="66" charset="0"/>
            </a:endParaRPr>
          </a:p>
          <a:p>
            <a:pPr>
              <a:defRPr/>
            </a:pPr>
            <a:r>
              <a:rPr lang="fr-FR" sz="1800">
                <a:effectLst>
                  <a:outerShdw blurRad="38100" dist="38100" dir="2700000" algn="tl">
                    <a:srgbClr val="000000"/>
                  </a:outerShdw>
                </a:effectLst>
                <a:latin typeface="Comic Sans MS" pitchFamily="66" charset="0"/>
              </a:rPr>
              <a:t>CAT:</a:t>
            </a:r>
          </a:p>
          <a:p>
            <a:pPr lvl="1">
              <a:defRPr/>
            </a:pPr>
            <a:r>
              <a:rPr lang="fr-FR" sz="1800">
                <a:effectLst>
                  <a:outerShdw blurRad="38100" dist="38100" dir="2700000" algn="tl">
                    <a:srgbClr val="000000"/>
                  </a:outerShdw>
                </a:effectLst>
                <a:latin typeface="Comic Sans MS" pitchFamily="66" charset="0"/>
              </a:rPr>
              <a:t>      Diagnostic histologique avec biopsie   </a:t>
            </a:r>
          </a:p>
          <a:p>
            <a:pPr lvl="1">
              <a:defRPr/>
            </a:pPr>
            <a:r>
              <a:rPr lang="fr-FR" sz="1800">
                <a:effectLst>
                  <a:outerShdw blurRad="38100" dist="38100" dir="2700000" algn="tl">
                    <a:srgbClr val="000000"/>
                  </a:outerShdw>
                </a:effectLst>
                <a:latin typeface="Comic Sans MS" pitchFamily="66" charset="0"/>
              </a:rPr>
              <a:t>      ou chirurgie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57158" y="2285992"/>
            <a:ext cx="7416800" cy="2797184"/>
          </a:xfrm>
          <a:prstGeom prst="rect">
            <a:avLst/>
          </a:prstGeom>
          <a:noFill/>
          <a:ln w="9525">
            <a:solidFill>
              <a:srgbClr val="CCFF33"/>
            </a:solidFill>
            <a:miter lim="800000"/>
            <a:headEnd/>
            <a:tailEnd/>
          </a:ln>
        </p:spPr>
        <p:txBody>
          <a:bodyPr/>
          <a:lstStyle/>
          <a:p>
            <a:pPr marL="342900" indent="-342900">
              <a:spcBef>
                <a:spcPct val="20000"/>
              </a:spcBef>
              <a:buFontTx/>
              <a:buChar char="•"/>
            </a:pPr>
            <a:r>
              <a:rPr lang="fr-FR" sz="2000" dirty="0" err="1">
                <a:latin typeface="Comic Sans MS" pitchFamily="66" charset="0"/>
              </a:rPr>
              <a:t>Microcalcifications</a:t>
            </a:r>
            <a:r>
              <a:rPr lang="fr-FR" sz="2000" dirty="0">
                <a:latin typeface="Comic Sans MS" pitchFamily="66" charset="0"/>
              </a:rPr>
              <a:t> de type 5 d’après LE GAL ou de type 4 nombreuses et groupées</a:t>
            </a:r>
          </a:p>
          <a:p>
            <a:pPr marL="342900" indent="-342900">
              <a:spcBef>
                <a:spcPct val="20000"/>
              </a:spcBef>
              <a:buFontTx/>
              <a:buChar char="•"/>
            </a:pPr>
            <a:r>
              <a:rPr lang="fr-FR" sz="2000" dirty="0">
                <a:latin typeface="Comic Sans MS" pitchFamily="66" charset="0"/>
              </a:rPr>
              <a:t>Amas de calcifications de topographie </a:t>
            </a:r>
            <a:r>
              <a:rPr lang="fr-FR" sz="2000" dirty="0" err="1">
                <a:latin typeface="Comic Sans MS" pitchFamily="66" charset="0"/>
              </a:rPr>
              <a:t>galactophorique</a:t>
            </a:r>
            <a:endParaRPr lang="fr-FR" sz="2000" dirty="0">
              <a:latin typeface="Comic Sans MS" pitchFamily="66" charset="0"/>
            </a:endParaRPr>
          </a:p>
          <a:p>
            <a:pPr marL="342900" indent="-342900">
              <a:spcBef>
                <a:spcPct val="20000"/>
              </a:spcBef>
              <a:buFontTx/>
              <a:buChar char="•"/>
            </a:pPr>
            <a:r>
              <a:rPr lang="fr-FR" sz="2000" dirty="0">
                <a:latin typeface="Comic Sans MS" pitchFamily="66" charset="0"/>
              </a:rPr>
              <a:t>Calcifications évolutives ou associées à des anomalies architecturales ou à une opacité</a:t>
            </a:r>
          </a:p>
          <a:p>
            <a:pPr marL="342900" indent="-342900">
              <a:spcBef>
                <a:spcPct val="20000"/>
              </a:spcBef>
              <a:buFontTx/>
              <a:buChar char="•"/>
            </a:pPr>
            <a:r>
              <a:rPr lang="fr-FR" sz="2000" dirty="0">
                <a:latin typeface="Comic Sans MS" pitchFamily="66" charset="0"/>
              </a:rPr>
              <a:t>Opacités mal circonscrites à contours flous et irréguliers</a:t>
            </a:r>
          </a:p>
          <a:p>
            <a:pPr marL="342900" indent="-342900">
              <a:spcBef>
                <a:spcPct val="20000"/>
              </a:spcBef>
              <a:buFontTx/>
              <a:buChar char="•"/>
            </a:pPr>
            <a:r>
              <a:rPr lang="fr-FR" sz="2000" dirty="0">
                <a:latin typeface="Comic Sans MS" pitchFamily="66" charset="0"/>
              </a:rPr>
              <a:t>Opacités </a:t>
            </a:r>
            <a:r>
              <a:rPr lang="fr-FR" sz="2000" dirty="0" err="1">
                <a:latin typeface="Comic Sans MS" pitchFamily="66" charset="0"/>
              </a:rPr>
              <a:t>spiculées</a:t>
            </a:r>
            <a:r>
              <a:rPr lang="fr-FR" sz="2000" dirty="0">
                <a:latin typeface="Comic Sans MS" pitchFamily="66" charset="0"/>
              </a:rPr>
              <a:t> à centre dense</a:t>
            </a:r>
          </a:p>
        </p:txBody>
      </p:sp>
      <p:sp>
        <p:nvSpPr>
          <p:cNvPr id="57347" name="WordArt 3"/>
          <p:cNvSpPr>
            <a:spLocks noChangeArrowheads="1" noChangeShapeType="1" noTextEdit="1"/>
          </p:cNvSpPr>
          <p:nvPr/>
        </p:nvSpPr>
        <p:spPr bwMode="auto">
          <a:xfrm>
            <a:off x="1214414" y="1000108"/>
            <a:ext cx="2571768" cy="1000132"/>
          </a:xfrm>
          <a:prstGeom prst="rect">
            <a:avLst/>
          </a:prstGeom>
        </p:spPr>
        <p:txBody>
          <a:bodyPr wrap="none" fromWordArt="1">
            <a:prstTxWarp prst="textPlain">
              <a:avLst>
                <a:gd name="adj" fmla="val 50000"/>
              </a:avLst>
            </a:prstTxWarp>
          </a:bodyPr>
          <a:lstStyle/>
          <a:p>
            <a:pPr algn="ctr"/>
            <a:r>
              <a:rPr lang="fr-FR"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ACR 5</a:t>
            </a:r>
          </a:p>
        </p:txBody>
      </p:sp>
      <p:sp>
        <p:nvSpPr>
          <p:cNvPr id="112644" name="Rectangle 4"/>
          <p:cNvSpPr>
            <a:spLocks noChangeArrowheads="1"/>
          </p:cNvSpPr>
          <p:nvPr/>
        </p:nvSpPr>
        <p:spPr bwMode="auto">
          <a:xfrm>
            <a:off x="1214414" y="5357826"/>
            <a:ext cx="6084887" cy="1200150"/>
          </a:xfrm>
          <a:prstGeom prst="rect">
            <a:avLst/>
          </a:prstGeom>
          <a:solidFill>
            <a:schemeClr val="bg1"/>
          </a:solidFill>
          <a:ln w="9525">
            <a:solidFill>
              <a:srgbClr val="CCFF33"/>
            </a:solidFill>
            <a:miter lim="800000"/>
            <a:headEnd/>
            <a:tailEnd/>
          </a:ln>
          <a:effectLst/>
        </p:spPr>
        <p:txBody>
          <a:bodyPr>
            <a:spAutoFit/>
          </a:bodyPr>
          <a:lstStyle/>
          <a:p>
            <a:pPr>
              <a:defRPr/>
            </a:pPr>
            <a:r>
              <a:rPr lang="fr-FR" sz="1800" b="1" dirty="0">
                <a:solidFill>
                  <a:srgbClr val="FF9900"/>
                </a:solidFill>
                <a:effectLst>
                  <a:outerShdw blurRad="38100" dist="38100" dir="2700000" algn="tl">
                    <a:srgbClr val="000000"/>
                  </a:outerShdw>
                </a:effectLst>
                <a:latin typeface="Comic Sans MS" pitchFamily="66" charset="0"/>
              </a:rPr>
              <a:t>=&gt; ANOMALIES CERTAINEMENT MALIGNES</a:t>
            </a:r>
          </a:p>
          <a:p>
            <a:pPr>
              <a:defRPr/>
            </a:pPr>
            <a:endParaRPr lang="fr-FR" sz="1800" dirty="0">
              <a:effectLst>
                <a:outerShdw blurRad="38100" dist="38100" dir="2700000" algn="tl">
                  <a:srgbClr val="000000"/>
                </a:outerShdw>
              </a:effectLst>
              <a:latin typeface="Comic Sans MS" pitchFamily="66" charset="0"/>
            </a:endParaRPr>
          </a:p>
          <a:p>
            <a:pPr>
              <a:defRPr/>
            </a:pPr>
            <a:r>
              <a:rPr lang="fr-FR" sz="1800" dirty="0">
                <a:effectLst>
                  <a:outerShdw blurRad="38100" dist="38100" dir="2700000" algn="tl">
                    <a:srgbClr val="000000"/>
                  </a:outerShdw>
                </a:effectLst>
                <a:latin typeface="Comic Sans MS" pitchFamily="66" charset="0"/>
              </a:rPr>
              <a:t>CAT:</a:t>
            </a:r>
          </a:p>
          <a:p>
            <a:pPr lvl="1">
              <a:defRPr/>
            </a:pPr>
            <a:r>
              <a:rPr lang="fr-FR" sz="1800" dirty="0">
                <a:effectLst>
                  <a:outerShdw blurRad="38100" dist="38100" dir="2700000" algn="tl">
                    <a:srgbClr val="000000"/>
                  </a:outerShdw>
                </a:effectLst>
                <a:latin typeface="Comic Sans MS" pitchFamily="66" charset="0"/>
              </a:rPr>
              <a:t>      Chirurgie d’exérèse (+ / - biopsie au préalable)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galactographie</a:t>
            </a:r>
            <a:endParaRPr lang="fr-FR" dirty="0"/>
          </a:p>
        </p:txBody>
      </p:sp>
      <p:pic>
        <p:nvPicPr>
          <p:cNvPr id="4" name="Picture 4"/>
          <p:cNvPicPr>
            <a:picLocks noGrp="1" noChangeAspect="1" noChangeArrowheads="1"/>
          </p:cNvPicPr>
          <p:nvPr>
            <p:ph idx="1"/>
          </p:nvPr>
        </p:nvPicPr>
        <p:blipFill>
          <a:blip r:embed="rId2"/>
          <a:srcRect/>
          <a:stretch>
            <a:fillRect/>
          </a:stretch>
        </p:blipFill>
        <p:spPr>
          <a:xfrm>
            <a:off x="1000100" y="1785926"/>
            <a:ext cx="6500858" cy="450059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7239000" cy="677246"/>
          </a:xfrm>
        </p:spPr>
        <p:txBody>
          <a:bodyPr>
            <a:normAutofit/>
          </a:bodyPr>
          <a:lstStyle/>
          <a:p>
            <a:r>
              <a:rPr lang="fr-FR" sz="2400" dirty="0" smtClean="0"/>
              <a:t>Détection  assistée par l’ordinateur (CAD)</a:t>
            </a:r>
            <a:endParaRPr lang="fr-FR" sz="2400" dirty="0"/>
          </a:p>
        </p:txBody>
      </p:sp>
      <p:sp>
        <p:nvSpPr>
          <p:cNvPr id="3" name="Espace réservé du contenu 2"/>
          <p:cNvSpPr>
            <a:spLocks noGrp="1"/>
          </p:cNvSpPr>
          <p:nvPr>
            <p:ph idx="1"/>
          </p:nvPr>
        </p:nvSpPr>
        <p:spPr>
          <a:xfrm>
            <a:off x="0" y="1609416"/>
            <a:ext cx="8215338" cy="4846320"/>
          </a:xfrm>
        </p:spPr>
        <p:txBody>
          <a:bodyPr/>
          <a:lstStyle/>
          <a:p>
            <a:pPr>
              <a:buNone/>
            </a:pPr>
            <a:r>
              <a:rPr lang="fr-FR" sz="2400" dirty="0" smtClean="0"/>
              <a:t>  C'est un outil informatique sophistiqué complémentaire à la mammographie qui met en évidence les régions suspectes de l'image afin d'aider le médecin à détecter précocement une anomalie.</a:t>
            </a:r>
          </a:p>
          <a:p>
            <a:pPr>
              <a:buNone/>
            </a:pPr>
            <a:r>
              <a:rPr lang="fr-FR" sz="2400" dirty="0" smtClean="0"/>
              <a:t>  </a:t>
            </a:r>
          </a:p>
          <a:p>
            <a:pPr>
              <a:buNone/>
            </a:pPr>
            <a:r>
              <a:rPr lang="fr-FR" sz="2400" dirty="0" smtClean="0"/>
              <a:t> Le radiologue lit votre mammographie et dans un second temps utilise sur le mammographie numérique le CAD qui va marquer les micro-calcifications (marquées par un carré) et les masses (marquées par un rond) dignes d'être revisualisées sur les images mammographiques. </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290"/>
            <a:ext cx="7239000" cy="605808"/>
          </a:xfrm>
        </p:spPr>
        <p:txBody>
          <a:bodyPr/>
          <a:lstStyle/>
          <a:p>
            <a:pPr algn="ctr"/>
            <a:r>
              <a:rPr lang="fr-FR" dirty="0" smtClean="0"/>
              <a:t>CAD</a:t>
            </a:r>
            <a:endParaRPr lang="fr-FR" dirty="0"/>
          </a:p>
        </p:txBody>
      </p:sp>
      <p:pic>
        <p:nvPicPr>
          <p:cNvPr id="4" name="Espace réservé du contenu 3" descr="http://ims77.com/images/stories/SENOLOGIE/cad1.jpg"/>
          <p:cNvPicPr>
            <a:picLocks noGrp="1"/>
          </p:cNvPicPr>
          <p:nvPr>
            <p:ph idx="1"/>
          </p:nvPr>
        </p:nvPicPr>
        <p:blipFill>
          <a:blip r:embed="rId2"/>
          <a:srcRect/>
          <a:stretch>
            <a:fillRect/>
          </a:stretch>
        </p:blipFill>
        <p:spPr bwMode="auto">
          <a:xfrm>
            <a:off x="285720" y="1142984"/>
            <a:ext cx="3429024" cy="4846638"/>
          </a:xfrm>
          <a:prstGeom prst="rect">
            <a:avLst/>
          </a:prstGeom>
          <a:noFill/>
          <a:ln w="9525">
            <a:noFill/>
            <a:miter lim="800000"/>
            <a:headEnd/>
            <a:tailEnd/>
          </a:ln>
        </p:spPr>
      </p:pic>
      <p:pic>
        <p:nvPicPr>
          <p:cNvPr id="5" name="Image 4" descr="http://ims77.com/images/stories/SENOLOGIE/cad.jpg"/>
          <p:cNvPicPr/>
          <p:nvPr/>
        </p:nvPicPr>
        <p:blipFill>
          <a:blip r:embed="rId3"/>
          <a:srcRect/>
          <a:stretch>
            <a:fillRect/>
          </a:stretch>
        </p:blipFill>
        <p:spPr bwMode="auto">
          <a:xfrm>
            <a:off x="3714744" y="1142984"/>
            <a:ext cx="3214710" cy="4786346"/>
          </a:xfrm>
          <a:prstGeom prst="rect">
            <a:avLst/>
          </a:prstGeom>
          <a:noFill/>
          <a:ln w="9525">
            <a:noFill/>
            <a:miter lim="800000"/>
            <a:headEnd/>
            <a:tailEnd/>
          </a:ln>
        </p:spPr>
      </p:pic>
      <p:sp>
        <p:nvSpPr>
          <p:cNvPr id="7" name="Titre 1"/>
          <p:cNvSpPr txBox="1">
            <a:spLocks/>
          </p:cNvSpPr>
          <p:nvPr/>
        </p:nvSpPr>
        <p:spPr>
          <a:xfrm>
            <a:off x="6286512" y="1571612"/>
            <a:ext cx="2286016" cy="4786346"/>
          </a:xfrm>
          <a:prstGeom prst="rect">
            <a:avLst/>
          </a:prstGeom>
        </p:spPr>
        <p:txBody>
          <a:bodyPr vert="horz" lIns="45720" tIns="0" rIns="4572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1025" name="Rectangle 1"/>
          <p:cNvSpPr>
            <a:spLocks noChangeArrowheads="1"/>
          </p:cNvSpPr>
          <p:nvPr/>
        </p:nvSpPr>
        <p:spPr bwMode="auto">
          <a:xfrm>
            <a:off x="285720" y="6286520"/>
            <a:ext cx="621510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Micro-calcifications (rectangle) Petite masse (rond)</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0040"/>
            <a:ext cx="8143900" cy="1143000"/>
          </a:xfrm>
        </p:spPr>
        <p:txBody>
          <a:bodyPr>
            <a:normAutofit/>
          </a:bodyPr>
          <a:lstStyle/>
          <a:p>
            <a:r>
              <a:rPr lang="fr-FR" sz="3200" dirty="0" smtClean="0"/>
              <a:t>LA TOMOSYNTHESE (MAMMOGRAPHIE 3D) </a:t>
            </a:r>
            <a:endParaRPr lang="fr-FR" sz="3200" dirty="0"/>
          </a:p>
        </p:txBody>
      </p:sp>
      <p:sp>
        <p:nvSpPr>
          <p:cNvPr id="3" name="Espace réservé du contenu 2"/>
          <p:cNvSpPr>
            <a:spLocks noGrp="1"/>
          </p:cNvSpPr>
          <p:nvPr>
            <p:ph idx="1"/>
          </p:nvPr>
        </p:nvSpPr>
        <p:spPr>
          <a:xfrm>
            <a:off x="0" y="1609416"/>
            <a:ext cx="7858148" cy="4846320"/>
          </a:xfrm>
        </p:spPr>
        <p:txBody>
          <a:bodyPr/>
          <a:lstStyle/>
          <a:p>
            <a:r>
              <a:rPr lang="fr-FR" dirty="0" smtClean="0"/>
              <a:t>Il s'agit d'une technique de tomographie qui permet l'acquisition d'un volume mammaire en coupe fine et d'éliminer ainsi les superpositions des tissus, qui représentent une des limites de la mammographie conventionnelle en cas seins denses </a:t>
            </a:r>
            <a:r>
              <a:rPr lang="fr-FR" dirty="0" err="1" smtClean="0"/>
              <a:t>Birads</a:t>
            </a:r>
            <a:r>
              <a:rPr lang="fr-FR" dirty="0" smtClean="0"/>
              <a:t> 3 et 4 difficiles à analyser.</a:t>
            </a:r>
          </a:p>
          <a:p>
            <a:r>
              <a:rPr lang="fr-FR" dirty="0" smtClean="0"/>
              <a:t>Elle permet de mieux caractériser les zones douteuses, en particulier pour les images subtiles de masses et de ruptures architecturales</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7239000" cy="891560"/>
          </a:xfrm>
        </p:spPr>
        <p:txBody>
          <a:bodyPr/>
          <a:lstStyle/>
          <a:p>
            <a:pPr algn="ctr"/>
            <a:r>
              <a:rPr lang="fr-FR" dirty="0" smtClean="0"/>
              <a:t>échographie mammaire</a:t>
            </a:r>
            <a:endParaRPr lang="fr-FR" dirty="0"/>
          </a:p>
        </p:txBody>
      </p:sp>
      <p:pic>
        <p:nvPicPr>
          <p:cNvPr id="4" name="Espace réservé du contenu 3" descr="http://ims77.com/images/echo-generale/1ge-logiq-s8-top.jpg"/>
          <p:cNvPicPr>
            <a:picLocks noGrp="1"/>
          </p:cNvPicPr>
          <p:nvPr>
            <p:ph idx="1"/>
          </p:nvPr>
        </p:nvPicPr>
        <p:blipFill>
          <a:blip r:embed="rId2"/>
          <a:srcRect/>
          <a:stretch>
            <a:fillRect/>
          </a:stretch>
        </p:blipFill>
        <p:spPr bwMode="auto">
          <a:xfrm>
            <a:off x="571472" y="1428736"/>
            <a:ext cx="2944710" cy="5072098"/>
          </a:xfrm>
          <a:prstGeom prst="rect">
            <a:avLst/>
          </a:prstGeom>
          <a:noFill/>
          <a:ln w="9525">
            <a:noFill/>
            <a:miter lim="800000"/>
            <a:headEnd/>
            <a:tailEnd/>
          </a:ln>
        </p:spPr>
      </p:pic>
      <p:sp>
        <p:nvSpPr>
          <p:cNvPr id="5" name="Rectangle 4"/>
          <p:cNvSpPr/>
          <p:nvPr/>
        </p:nvSpPr>
        <p:spPr>
          <a:xfrm>
            <a:off x="3786182" y="1428736"/>
            <a:ext cx="4286280" cy="2308324"/>
          </a:xfrm>
          <a:prstGeom prst="rect">
            <a:avLst/>
          </a:prstGeom>
        </p:spPr>
        <p:txBody>
          <a:bodyPr wrap="square">
            <a:spAutoFit/>
          </a:bodyPr>
          <a:lstStyle/>
          <a:p>
            <a:r>
              <a:rPr lang="fr-FR" sz="2400" dirty="0" smtClean="0">
                <a:ea typeface="Arial Unicode MS" pitchFamily="34" charset="-128"/>
                <a:cs typeface="Arial Unicode MS" pitchFamily="34" charset="-128"/>
              </a:rPr>
              <a:t>Un matériel spécialisé est nécessaire faisant appel de préférence à des barrettes dont la fréquence de 7,5 à 12  Mhz semble la mieux adaptée à l'exploration du sein</a:t>
            </a:r>
            <a:endParaRPr lang="fr-FR" sz="2400" dirty="0"/>
          </a:p>
        </p:txBody>
      </p:sp>
      <p:pic>
        <p:nvPicPr>
          <p:cNvPr id="6" name="Image 5"/>
          <p:cNvPicPr/>
          <p:nvPr/>
        </p:nvPicPr>
        <p:blipFill>
          <a:blip r:embed="rId3"/>
          <a:srcRect/>
          <a:stretch>
            <a:fillRect/>
          </a:stretch>
        </p:blipFill>
        <p:spPr bwMode="auto">
          <a:xfrm>
            <a:off x="4286248" y="4429132"/>
            <a:ext cx="3500462"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7239000" cy="1000132"/>
          </a:xfrm>
        </p:spPr>
        <p:txBody>
          <a:bodyPr>
            <a:normAutofit fontScale="90000"/>
          </a:bodyPr>
          <a:lstStyle/>
          <a:p>
            <a:pPr algn="ctr"/>
            <a:r>
              <a:rPr lang="fr-FR" dirty="0" smtClean="0"/>
              <a:t> échographie mammaire</a:t>
            </a:r>
            <a:br>
              <a:rPr lang="fr-FR" dirty="0" smtClean="0"/>
            </a:br>
            <a:endParaRPr lang="fr-FR" dirty="0"/>
          </a:p>
        </p:txBody>
      </p:sp>
      <p:sp>
        <p:nvSpPr>
          <p:cNvPr id="3" name="Espace réservé du contenu 2"/>
          <p:cNvSpPr>
            <a:spLocks noGrp="1"/>
          </p:cNvSpPr>
          <p:nvPr>
            <p:ph idx="1"/>
          </p:nvPr>
        </p:nvSpPr>
        <p:spPr>
          <a:xfrm>
            <a:off x="214282" y="1357298"/>
            <a:ext cx="7858180" cy="4786346"/>
          </a:xfrm>
        </p:spPr>
        <p:txBody>
          <a:bodyPr>
            <a:normAutofit/>
          </a:bodyPr>
          <a:lstStyle/>
          <a:p>
            <a:r>
              <a:rPr lang="fr-FR" dirty="0" smtClean="0"/>
              <a:t>Examen non ionisant, utilisant des ultra-sons.</a:t>
            </a:r>
            <a:endParaRPr lang="fr-FR" b="1" dirty="0" smtClean="0"/>
          </a:p>
          <a:p>
            <a:r>
              <a:rPr lang="fr-FR" dirty="0" smtClean="0"/>
              <a:t>Doit toujours venir compléter la mammographie en cas de masse visible et/ou de seins globalement denses (densité ACR 3 ou 4,)</a:t>
            </a:r>
          </a:p>
          <a:p>
            <a:r>
              <a:rPr lang="fr-FR" dirty="0" smtClean="0"/>
              <a:t>Rendant son analyse très difficile car pouvant masquer de petites lésions ayant la même densité que le tissu mammaire environnant. </a:t>
            </a:r>
          </a:p>
          <a:p>
            <a:r>
              <a:rPr lang="fr-FR" dirty="0" smtClean="0"/>
              <a:t>Elle précise donc une masse détectée en mammographie qui peut être liquide: kystique, solide: fibrome ou suspecte.</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00100" y="214290"/>
            <a:ext cx="7010400" cy="762000"/>
          </a:xfrm>
        </p:spPr>
        <p:txBody>
          <a:bodyPr>
            <a:normAutofit/>
          </a:bodyPr>
          <a:lstStyle/>
          <a:p>
            <a:pPr algn="ctr" eaLnBrk="1" hangingPunct="1"/>
            <a:r>
              <a:rPr lang="fr-FR" sz="2800" dirty="0" smtClean="0"/>
              <a:t>DIAGNOSTIC ECHOGRAPHIE</a:t>
            </a:r>
          </a:p>
        </p:txBody>
      </p:sp>
      <p:sp>
        <p:nvSpPr>
          <p:cNvPr id="47108" name="Rectangle 6"/>
          <p:cNvSpPr>
            <a:spLocks noChangeArrowheads="1"/>
          </p:cNvSpPr>
          <p:nvPr/>
        </p:nvSpPr>
        <p:spPr bwMode="auto">
          <a:xfrm>
            <a:off x="2481263" y="2219325"/>
            <a:ext cx="9144000" cy="0"/>
          </a:xfrm>
          <a:prstGeom prst="rect">
            <a:avLst/>
          </a:prstGeom>
          <a:noFill/>
          <a:ln w="9525">
            <a:noFill/>
            <a:miter lim="800000"/>
            <a:headEnd/>
            <a:tailEnd/>
          </a:ln>
        </p:spPr>
        <p:txBody>
          <a:bodyPr>
            <a:spAutoFit/>
          </a:bodyPr>
          <a:lstStyle/>
          <a:p>
            <a:endParaRPr lang="fr-FR"/>
          </a:p>
        </p:txBody>
      </p:sp>
      <p:pic>
        <p:nvPicPr>
          <p:cNvPr id="47109" name="Picture 7" descr="C:\Mes documents\LIVRES\URO\0324.gif"/>
          <p:cNvPicPr>
            <a:picLocks noGrp="1" noChangeAspect="1" noChangeArrowheads="1"/>
          </p:cNvPicPr>
          <p:nvPr>
            <p:ph type="clipArt" sz="half" idx="2"/>
          </p:nvPr>
        </p:nvPicPr>
        <p:blipFill>
          <a:blip r:embed="rId2" r:link="rId3"/>
          <a:srcRect/>
          <a:stretch>
            <a:fillRect/>
          </a:stretch>
        </p:blipFill>
        <p:spPr>
          <a:xfrm>
            <a:off x="0" y="1066800"/>
            <a:ext cx="8215338" cy="48514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7239000" cy="928694"/>
          </a:xfrm>
        </p:spPr>
        <p:txBody>
          <a:bodyPr/>
          <a:lstStyle/>
          <a:p>
            <a:pPr algn="ctr"/>
            <a:r>
              <a:rPr lang="fr-FR" dirty="0" smtClean="0"/>
              <a:t>INTRODUCTION</a:t>
            </a:r>
            <a:endParaRPr lang="fr-FR" dirty="0"/>
          </a:p>
        </p:txBody>
      </p:sp>
      <p:sp>
        <p:nvSpPr>
          <p:cNvPr id="3" name="Espace réservé du contenu 2"/>
          <p:cNvSpPr>
            <a:spLocks noGrp="1"/>
          </p:cNvSpPr>
          <p:nvPr>
            <p:ph idx="1"/>
          </p:nvPr>
        </p:nvSpPr>
        <p:spPr/>
        <p:txBody>
          <a:bodyPr/>
          <a:lstStyle/>
          <a:p>
            <a:pPr algn="just"/>
            <a:r>
              <a:rPr lang="fr-FR" dirty="0" smtClean="0">
                <a:ea typeface="Arial Unicode MS" pitchFamily="34" charset="-128"/>
                <a:cs typeface="Arial Unicode MS" pitchFamily="34" charset="-128"/>
              </a:rPr>
              <a:t>Les lésions du sein représentent un vaste chapitre. Elles  sont très souvent sources de stress et amènent les patientes à consulter.</a:t>
            </a:r>
          </a:p>
          <a:p>
            <a:pPr algn="just"/>
            <a:r>
              <a:rPr lang="fr-FR" dirty="0" smtClean="0">
                <a:ea typeface="Arial Unicode MS" pitchFamily="34" charset="-128"/>
                <a:cs typeface="Arial Unicode MS" pitchFamily="34" charset="-128"/>
              </a:rPr>
              <a:t>2é Cause de cancer chez  la femme après le col utérin </a:t>
            </a:r>
          </a:p>
          <a:p>
            <a:pPr algn="just"/>
            <a:endParaRPr lang="fr-FR" dirty="0" smtClean="0">
              <a:ea typeface="Arial Unicode MS" pitchFamily="34" charset="-128"/>
              <a:cs typeface="Arial Unicode MS" pitchFamily="34" charset="-128"/>
            </a:endParaRPr>
          </a:p>
          <a:p>
            <a:pPr algn="just"/>
            <a:r>
              <a:rPr lang="fr-FR" dirty="0" smtClean="0">
                <a:ea typeface="Arial Unicode MS" pitchFamily="34" charset="-128"/>
                <a:cs typeface="Arial Unicode MS" pitchFamily="34" charset="-128"/>
              </a:rPr>
              <a:t>L'amélioration des techniques d'examen permet de mieux diagnostiquer  afin de  proposer une thérapeutique plus  adéquate</a:t>
            </a:r>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fr-FR" sz="2800" dirty="0" smtClean="0"/>
              <a:t>DIAGNOSTIC  ECHOGRAPHIE</a:t>
            </a:r>
          </a:p>
        </p:txBody>
      </p:sp>
      <p:sp>
        <p:nvSpPr>
          <p:cNvPr id="48132" name="Rectangle 6"/>
          <p:cNvSpPr>
            <a:spLocks noChangeArrowheads="1"/>
          </p:cNvSpPr>
          <p:nvPr/>
        </p:nvSpPr>
        <p:spPr bwMode="auto">
          <a:xfrm>
            <a:off x="2514600" y="2790825"/>
            <a:ext cx="9144000" cy="0"/>
          </a:xfrm>
          <a:prstGeom prst="rect">
            <a:avLst/>
          </a:prstGeom>
          <a:noFill/>
          <a:ln w="9525">
            <a:noFill/>
            <a:miter lim="800000"/>
            <a:headEnd/>
            <a:tailEnd/>
          </a:ln>
        </p:spPr>
        <p:txBody>
          <a:bodyPr>
            <a:spAutoFit/>
          </a:bodyPr>
          <a:lstStyle/>
          <a:p>
            <a:endParaRPr lang="fr-FR"/>
          </a:p>
        </p:txBody>
      </p:sp>
      <p:pic>
        <p:nvPicPr>
          <p:cNvPr id="48133" name="Picture 7" descr="C:\Mes documents\LIVRES\URO\0325.gif"/>
          <p:cNvPicPr>
            <a:picLocks noGrp="1" noChangeAspect="1" noChangeArrowheads="1"/>
          </p:cNvPicPr>
          <p:nvPr>
            <p:ph type="clipArt" sz="half" idx="2"/>
          </p:nvPr>
        </p:nvPicPr>
        <p:blipFill>
          <a:blip r:embed="rId2" r:link="rId3"/>
          <a:srcRect/>
          <a:stretch>
            <a:fillRect/>
          </a:stretch>
        </p:blipFill>
        <p:spPr>
          <a:xfrm>
            <a:off x="304800" y="2133600"/>
            <a:ext cx="7767662" cy="305435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715000"/>
            <a:ext cx="7239000" cy="1143000"/>
          </a:xfrm>
        </p:spPr>
        <p:txBody>
          <a:bodyPr/>
          <a:lstStyle/>
          <a:p>
            <a:endParaRPr lang="fr-FR" dirty="0"/>
          </a:p>
        </p:txBody>
      </p:sp>
      <p:pic>
        <p:nvPicPr>
          <p:cNvPr id="4" name="Espace réservé du contenu 3" descr="http://ims77.com/images/stories/SENOLOGIE/hypertroduret_modifi-1.jpg"/>
          <p:cNvPicPr>
            <a:picLocks noGrp="1"/>
          </p:cNvPicPr>
          <p:nvPr>
            <p:ph idx="1"/>
          </p:nvPr>
        </p:nvPicPr>
        <p:blipFill>
          <a:blip r:embed="rId2"/>
          <a:srcRect/>
          <a:stretch>
            <a:fillRect/>
          </a:stretch>
        </p:blipFill>
        <p:spPr bwMode="auto">
          <a:xfrm>
            <a:off x="214282" y="1571612"/>
            <a:ext cx="3714775" cy="3929090"/>
          </a:xfrm>
          <a:prstGeom prst="rect">
            <a:avLst/>
          </a:prstGeom>
          <a:noFill/>
          <a:ln w="9525">
            <a:noFill/>
            <a:miter lim="800000"/>
            <a:headEnd/>
            <a:tailEnd/>
          </a:ln>
        </p:spPr>
      </p:pic>
      <p:pic>
        <p:nvPicPr>
          <p:cNvPr id="5" name="Image 4" descr="http://ims77.com/images/stories/SENOLOGIE/kyst.jpg"/>
          <p:cNvPicPr/>
          <p:nvPr/>
        </p:nvPicPr>
        <p:blipFill>
          <a:blip r:embed="rId3"/>
          <a:srcRect/>
          <a:stretch>
            <a:fillRect/>
          </a:stretch>
        </p:blipFill>
        <p:spPr bwMode="auto">
          <a:xfrm>
            <a:off x="3929058" y="1571612"/>
            <a:ext cx="3805256"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http://ims77.com/images/stories/SENOLOGIE/afcol.jpg"/>
          <p:cNvPicPr>
            <a:picLocks noGrp="1"/>
          </p:cNvPicPr>
          <p:nvPr>
            <p:ph idx="1"/>
          </p:nvPr>
        </p:nvPicPr>
        <p:blipFill>
          <a:blip r:embed="rId2"/>
          <a:srcRect/>
          <a:stretch>
            <a:fillRect/>
          </a:stretch>
        </p:blipFill>
        <p:spPr bwMode="auto">
          <a:xfrm>
            <a:off x="214282" y="1500174"/>
            <a:ext cx="3786214" cy="4429156"/>
          </a:xfrm>
          <a:prstGeom prst="rect">
            <a:avLst/>
          </a:prstGeom>
          <a:noFill/>
          <a:ln w="9525">
            <a:noFill/>
            <a:miter lim="800000"/>
            <a:headEnd/>
            <a:tailEnd/>
          </a:ln>
        </p:spPr>
      </p:pic>
      <p:pic>
        <p:nvPicPr>
          <p:cNvPr id="5" name="Image 4" descr="http://ims77.com/images/stories/SENOLOGIE/ksein2.jpg"/>
          <p:cNvPicPr/>
          <p:nvPr/>
        </p:nvPicPr>
        <p:blipFill>
          <a:blip r:embed="rId3"/>
          <a:srcRect/>
          <a:stretch>
            <a:fillRect/>
          </a:stretch>
        </p:blipFill>
        <p:spPr bwMode="auto">
          <a:xfrm>
            <a:off x="4000496" y="1500174"/>
            <a:ext cx="4071966"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965820"/>
          </a:xfrm>
        </p:spPr>
        <p:txBody>
          <a:bodyPr>
            <a:normAutofit fontScale="90000"/>
          </a:bodyPr>
          <a:lstStyle/>
          <a:p>
            <a:pPr algn="ctr"/>
            <a:r>
              <a:rPr lang="fr-FR" dirty="0" smtClean="0"/>
              <a:t>ELASTOGRAPHIE MAMMAIRE</a:t>
            </a:r>
            <a:br>
              <a:rPr lang="fr-FR" dirty="0" smtClean="0"/>
            </a:br>
            <a:endParaRPr lang="fr-FR" dirty="0"/>
          </a:p>
        </p:txBody>
      </p:sp>
      <p:sp>
        <p:nvSpPr>
          <p:cNvPr id="3" name="Espace réservé du contenu 2"/>
          <p:cNvSpPr>
            <a:spLocks noGrp="1"/>
          </p:cNvSpPr>
          <p:nvPr>
            <p:ph idx="1"/>
          </p:nvPr>
        </p:nvSpPr>
        <p:spPr>
          <a:xfrm>
            <a:off x="214282" y="1609416"/>
            <a:ext cx="7858180" cy="4846320"/>
          </a:xfrm>
        </p:spPr>
        <p:txBody>
          <a:bodyPr/>
          <a:lstStyle/>
          <a:p>
            <a:r>
              <a:rPr lang="fr-FR" dirty="0" smtClean="0"/>
              <a:t> un outil pour explorer le sein.</a:t>
            </a:r>
          </a:p>
          <a:p>
            <a:r>
              <a:rPr lang="fr-FR" dirty="0" smtClean="0"/>
              <a:t>Technique permet de mesurer l’élasticité des tissus grâce à l’écho des ultrasons.</a:t>
            </a:r>
          </a:p>
          <a:p>
            <a:r>
              <a:rPr lang="fr-FR" dirty="0" smtClean="0"/>
              <a:t>Le principe est assez simple. On envoie une onde sonore en direction de la lésion mammaire détectée. En fonction de l’élasticité du tissu, elle va se déformer, avant de renvoyer l’onde acoustique.</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ELASTOGRAPHIE MAMMAIRE</a:t>
            </a:r>
            <a:endParaRPr lang="fr-FR" dirty="0"/>
          </a:p>
        </p:txBody>
      </p:sp>
      <p:sp>
        <p:nvSpPr>
          <p:cNvPr id="3" name="Espace réservé du contenu 2"/>
          <p:cNvSpPr>
            <a:spLocks noGrp="1"/>
          </p:cNvSpPr>
          <p:nvPr>
            <p:ph idx="1"/>
          </p:nvPr>
        </p:nvSpPr>
        <p:spPr>
          <a:xfrm>
            <a:off x="142844" y="1609416"/>
            <a:ext cx="7929618" cy="4846320"/>
          </a:xfrm>
        </p:spPr>
        <p:txBody>
          <a:bodyPr/>
          <a:lstStyle/>
          <a:p>
            <a:r>
              <a:rPr lang="fr-FR" sz="2400" dirty="0" smtClean="0"/>
              <a:t>L’élasticité des tissus renseigne sur les changements de volume ou de structure des lésions.</a:t>
            </a:r>
          </a:p>
          <a:p>
            <a:r>
              <a:rPr lang="fr-FR" sz="2400" dirty="0" smtClean="0"/>
              <a:t>Elle  renseigne sur la durette  du tissu mammaire.</a:t>
            </a:r>
          </a:p>
          <a:p>
            <a:r>
              <a:rPr lang="fr-FR" sz="2400" dirty="0" smtClean="0"/>
              <a:t> Les tumeurs cancéreuses sont plus dures.  </a:t>
            </a:r>
          </a:p>
          <a:p>
            <a:r>
              <a:rPr lang="fr-FR" sz="2400" dirty="0" smtClean="0"/>
              <a:t>A l’inverse, les tumeurs bénignes plus élastiques</a:t>
            </a:r>
            <a:r>
              <a:rPr lang="fr-FR" dirty="0" smtClean="0"/>
              <a:t>.</a:t>
            </a:r>
          </a:p>
          <a:p>
            <a:r>
              <a:rPr lang="fr-FR" dirty="0" smtClean="0"/>
              <a:t>Ainsi donc </a:t>
            </a:r>
          </a:p>
          <a:p>
            <a:pPr>
              <a:buNone/>
            </a:pPr>
            <a:r>
              <a:rPr lang="fr-FR" b="1" dirty="0" smtClean="0"/>
              <a:t>  Les lésions "dures" ( malignes ) apparaissent en bleu, les "molles"  (bénignes) en rouge</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5286388"/>
            <a:ext cx="7239000" cy="1143000"/>
          </a:xfrm>
        </p:spPr>
        <p:txBody>
          <a:bodyPr>
            <a:normAutofit fontScale="90000"/>
          </a:bodyPr>
          <a:lstStyle/>
          <a:p>
            <a:pPr algn="ctr"/>
            <a:r>
              <a:rPr lang="fr-FR" dirty="0" smtClean="0"/>
              <a:t>ELASTOGRAPHIE MAMMAIRE</a:t>
            </a:r>
            <a:br>
              <a:rPr lang="fr-FR" dirty="0" smtClean="0"/>
            </a:br>
            <a:endParaRPr lang="fr-FR" dirty="0"/>
          </a:p>
        </p:txBody>
      </p:sp>
      <p:pic>
        <p:nvPicPr>
          <p:cNvPr id="4" name="Espace réservé du contenu 3" descr="http://ims77.com/images/SENOLOGIE/2elastoSans%20titre.png"/>
          <p:cNvPicPr>
            <a:picLocks noGrp="1"/>
          </p:cNvPicPr>
          <p:nvPr>
            <p:ph idx="1"/>
          </p:nvPr>
        </p:nvPicPr>
        <p:blipFill>
          <a:blip r:embed="rId2"/>
          <a:srcRect/>
          <a:stretch>
            <a:fillRect/>
          </a:stretch>
        </p:blipFill>
        <p:spPr bwMode="auto">
          <a:xfrm>
            <a:off x="214282" y="1000108"/>
            <a:ext cx="7358114"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ims77.com/images/SENOLOGIE/elastoSans%20titre.png"/>
          <p:cNvPicPr>
            <a:picLocks noGrp="1"/>
          </p:cNvPicPr>
          <p:nvPr>
            <p:ph idx="1"/>
          </p:nvPr>
        </p:nvPicPr>
        <p:blipFill>
          <a:blip r:embed="rId2"/>
          <a:srcRect/>
          <a:stretch>
            <a:fillRect/>
          </a:stretch>
        </p:blipFill>
        <p:spPr bwMode="auto">
          <a:xfrm>
            <a:off x="571472" y="1000108"/>
            <a:ext cx="7215238" cy="3214710"/>
          </a:xfrm>
          <a:prstGeom prst="rect">
            <a:avLst/>
          </a:prstGeom>
          <a:noFill/>
          <a:ln w="9525">
            <a:noFill/>
            <a:miter lim="800000"/>
            <a:headEnd/>
            <a:tailEnd/>
          </a:ln>
        </p:spPr>
      </p:pic>
      <p:pic>
        <p:nvPicPr>
          <p:cNvPr id="5" name="Image 4" descr="http://ims77.com/images/SENOLOGIE/3elastoSans%20titre.png"/>
          <p:cNvPicPr/>
          <p:nvPr/>
        </p:nvPicPr>
        <p:blipFill>
          <a:blip r:embed="rId3"/>
          <a:srcRect/>
          <a:stretch>
            <a:fillRect/>
          </a:stretch>
        </p:blipFill>
        <p:spPr bwMode="auto">
          <a:xfrm>
            <a:off x="642910" y="3857628"/>
            <a:ext cx="7215238" cy="3000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7239000" cy="928670"/>
          </a:xfrm>
        </p:spPr>
        <p:txBody>
          <a:bodyPr/>
          <a:lstStyle/>
          <a:p>
            <a:pPr algn="ctr"/>
            <a:r>
              <a:rPr lang="fr-FR" dirty="0" smtClean="0"/>
              <a:t>IRM MAMMAIRE </a:t>
            </a:r>
            <a:endParaRPr lang="fr-FR" dirty="0"/>
          </a:p>
        </p:txBody>
      </p:sp>
      <p:sp>
        <p:nvSpPr>
          <p:cNvPr id="3" name="Espace réservé du contenu 2"/>
          <p:cNvSpPr>
            <a:spLocks noGrp="1"/>
          </p:cNvSpPr>
          <p:nvPr>
            <p:ph idx="1"/>
          </p:nvPr>
        </p:nvSpPr>
        <p:spPr>
          <a:xfrm>
            <a:off x="142844" y="1071546"/>
            <a:ext cx="8001056" cy="5384190"/>
          </a:xfrm>
        </p:spPr>
        <p:txBody>
          <a:bodyPr>
            <a:normAutofit fontScale="85000" lnSpcReduction="20000"/>
          </a:bodyPr>
          <a:lstStyle/>
          <a:p>
            <a:r>
              <a:rPr lang="fr-FR" dirty="0" smtClean="0"/>
              <a:t>Examen non ionisant, utilisant </a:t>
            </a:r>
            <a:r>
              <a:rPr lang="fr-FR" dirty="0" smtClean="0"/>
              <a:t>magnétisme.</a:t>
            </a:r>
            <a:endParaRPr lang="fr-FR" dirty="0" smtClean="0"/>
          </a:p>
          <a:p>
            <a:endParaRPr lang="fr-FR" dirty="0" smtClean="0"/>
          </a:p>
          <a:p>
            <a:r>
              <a:rPr lang="fr-FR" dirty="0" smtClean="0"/>
              <a:t>Réalisée toujours en deuxième intention après un examen mammographique et/ou échographique.</a:t>
            </a:r>
          </a:p>
          <a:p>
            <a:endParaRPr lang="fr-FR" dirty="0" smtClean="0"/>
          </a:p>
          <a:p>
            <a:r>
              <a:rPr lang="fr-FR" dirty="0" smtClean="0"/>
              <a:t>permet donc de compléter et de préciser l'exploration de certaines  anomalies du sein détectées à la mammographie et/ou à l’échographie. </a:t>
            </a:r>
            <a:br>
              <a:rPr lang="fr-FR" dirty="0" smtClean="0"/>
            </a:br>
            <a:endParaRPr lang="fr-FR" dirty="0" smtClean="0"/>
          </a:p>
          <a:p>
            <a:r>
              <a:rPr lang="fr-FR" dirty="0" smtClean="0"/>
              <a:t>NB  Ce n'est pas un examen de dépistage sauf chez les femmes "à risque", </a:t>
            </a:r>
          </a:p>
          <a:p>
            <a:r>
              <a:rPr lang="fr-FR" dirty="0" smtClean="0"/>
              <a:t>Permet de détecter des anomalies invisibles à la mammographie- échographie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7239000" cy="962998"/>
          </a:xfrm>
        </p:spPr>
        <p:txBody>
          <a:bodyPr/>
          <a:lstStyle/>
          <a:p>
            <a:pPr algn="ctr"/>
            <a:r>
              <a:rPr lang="fr-FR" dirty="0" smtClean="0"/>
              <a:t>PROCOTOLE IRM</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SEQUENCES PONDEREES T1, T2 +/- FAST SAT</a:t>
            </a:r>
          </a:p>
          <a:p>
            <a:endParaRPr lang="fr-FR" dirty="0" smtClean="0"/>
          </a:p>
          <a:p>
            <a:r>
              <a:rPr lang="fr-FR" dirty="0" smtClean="0"/>
              <a:t>SEQUENCE DYNAMIQUE SANS OU AVEC IV DE GADO (rechercher une </a:t>
            </a:r>
            <a:r>
              <a:rPr lang="fr-FR" dirty="0" err="1" smtClean="0"/>
              <a:t>néoangiogénése</a:t>
            </a:r>
            <a:r>
              <a:rPr lang="fr-FR" dirty="0" smtClean="0"/>
              <a:t>). </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7239000" cy="891560"/>
          </a:xfrm>
        </p:spPr>
        <p:txBody>
          <a:bodyPr/>
          <a:lstStyle/>
          <a:p>
            <a:pPr algn="ctr"/>
            <a:r>
              <a:rPr lang="fr-FR" dirty="0" smtClean="0"/>
              <a:t>IRM MAMMAIRE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Morphologie irrégulière surtout, </a:t>
            </a:r>
          </a:p>
          <a:p>
            <a:r>
              <a:rPr lang="fr-FR" dirty="0" smtClean="0"/>
              <a:t>Prise de contraste associée avec courbe de type 5 (prise de contraste précoce, rapide (« Wash in« ) et intense avec phase de lavage secondaire appelée "Wash-out") </a:t>
            </a:r>
          </a:p>
          <a:p>
            <a:r>
              <a:rPr lang="fr-FR" dirty="0" smtClean="0"/>
              <a:t>Ceci oriente avec une probabilité d'environ 80% vers une lésion maligne (cancer). </a:t>
            </a:r>
          </a:p>
          <a:p>
            <a:r>
              <a:rPr lang="fr-FR" dirty="0" smtClean="0"/>
              <a:t>Selon le contexte médical la morphologie et l’aspect des prises de contraste des lésions peuvent traduire certaines pathologies du sein, notamment de nature cancéreuse.</a:t>
            </a:r>
            <a:br>
              <a:rPr lang="fr-FR" dirty="0" smtClean="0"/>
            </a:b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GENERALITES </a:t>
            </a:r>
            <a:br>
              <a:rPr lang="fr-FR" dirty="0" smtClean="0"/>
            </a:br>
            <a:endParaRPr lang="fr-FR" dirty="0"/>
          </a:p>
        </p:txBody>
      </p:sp>
      <p:sp>
        <p:nvSpPr>
          <p:cNvPr id="3" name="Espace réservé du contenu 2"/>
          <p:cNvSpPr>
            <a:spLocks noGrp="1"/>
          </p:cNvSpPr>
          <p:nvPr>
            <p:ph idx="1"/>
          </p:nvPr>
        </p:nvSpPr>
        <p:spPr>
          <a:xfrm>
            <a:off x="0" y="1714488"/>
            <a:ext cx="7929586" cy="4534228"/>
          </a:xfrm>
        </p:spPr>
        <p:txBody>
          <a:bodyPr>
            <a:normAutofit/>
          </a:bodyPr>
          <a:lstStyle/>
          <a:p>
            <a:r>
              <a:rPr lang="fr-FR" dirty="0" smtClean="0"/>
              <a:t>RAPPELS  ANATOMIQUES</a:t>
            </a:r>
          </a:p>
          <a:p>
            <a:pPr>
              <a:buNone/>
            </a:pPr>
            <a:r>
              <a:rPr lang="fr-FR" dirty="0" smtClean="0"/>
              <a:t>Revêtement cutané 1-2mm</a:t>
            </a:r>
          </a:p>
          <a:p>
            <a:pPr>
              <a:buNone/>
            </a:pPr>
            <a:r>
              <a:rPr lang="fr-FR" dirty="0" smtClean="0"/>
              <a:t>Plaque aréolo-</a:t>
            </a:r>
            <a:r>
              <a:rPr lang="fr-FR" dirty="0" err="1" smtClean="0"/>
              <a:t>mamelonnaire</a:t>
            </a:r>
            <a:r>
              <a:rPr lang="fr-FR" dirty="0" smtClean="0"/>
              <a:t> 2- 4mm</a:t>
            </a:r>
          </a:p>
          <a:p>
            <a:pPr>
              <a:buNone/>
            </a:pPr>
            <a:r>
              <a:rPr lang="fr-FR" dirty="0" smtClean="0"/>
              <a:t>Tissu sous cutané</a:t>
            </a:r>
          </a:p>
          <a:p>
            <a:pPr>
              <a:buNone/>
            </a:pPr>
            <a:r>
              <a:rPr lang="fr-FR" dirty="0" smtClean="0"/>
              <a:t>Tissu glandulaire</a:t>
            </a:r>
          </a:p>
          <a:p>
            <a:pPr>
              <a:buNone/>
            </a:pPr>
            <a:r>
              <a:rPr lang="fr-FR" dirty="0" smtClean="0"/>
              <a:t>Tissu graisseux</a:t>
            </a:r>
          </a:p>
          <a:p>
            <a:pPr>
              <a:buNone/>
            </a:pPr>
            <a:r>
              <a:rPr lang="fr-FR" dirty="0" smtClean="0"/>
              <a:t>Muscle pectoral</a:t>
            </a:r>
          </a:p>
          <a:p>
            <a:pPr>
              <a:buNone/>
            </a:pPr>
            <a:r>
              <a:rPr lang="fr-FR" dirty="0" smtClean="0"/>
              <a:t>Vaisseaux</a:t>
            </a:r>
          </a:p>
          <a:p>
            <a:pPr>
              <a:buNone/>
            </a:pPr>
            <a:r>
              <a:rPr lang="fr-FR" dirty="0" smtClean="0"/>
              <a:t>Ganglions</a:t>
            </a:r>
          </a:p>
          <a:p>
            <a:pPr>
              <a:buNone/>
            </a:pPr>
            <a:endParaRPr lang="fr-F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www.ims77.com/images/SENOLOGIE/irm/thumb_300_350/irms6.jpg">
            <a:hlinkClick r:id="rId2"/>
          </p:cNvPr>
          <p:cNvPicPr>
            <a:picLocks noGrp="1"/>
          </p:cNvPicPr>
          <p:nvPr>
            <p:ph idx="1"/>
          </p:nvPr>
        </p:nvPicPr>
        <p:blipFill>
          <a:blip r:embed="rId3"/>
          <a:srcRect/>
          <a:stretch>
            <a:fillRect/>
          </a:stretch>
        </p:blipFill>
        <p:spPr bwMode="auto">
          <a:xfrm>
            <a:off x="0" y="0"/>
            <a:ext cx="4143372" cy="3333750"/>
          </a:xfrm>
          <a:prstGeom prst="rect">
            <a:avLst/>
          </a:prstGeom>
          <a:noFill/>
          <a:ln w="9525">
            <a:noFill/>
            <a:miter lim="800000"/>
            <a:headEnd/>
            <a:tailEnd/>
          </a:ln>
        </p:spPr>
      </p:pic>
      <p:pic>
        <p:nvPicPr>
          <p:cNvPr id="5" name="Image 4" descr="http://www.ims77.com/images/SENOLOGIE/irm/thumb_300_350/irms9.jpg">
            <a:hlinkClick r:id="rId4"/>
          </p:cNvPr>
          <p:cNvPicPr/>
          <p:nvPr/>
        </p:nvPicPr>
        <p:blipFill>
          <a:blip r:embed="rId5"/>
          <a:srcRect/>
          <a:stretch>
            <a:fillRect/>
          </a:stretch>
        </p:blipFill>
        <p:spPr bwMode="auto">
          <a:xfrm>
            <a:off x="4071934" y="0"/>
            <a:ext cx="3786194" cy="3333750"/>
          </a:xfrm>
          <a:prstGeom prst="rect">
            <a:avLst/>
          </a:prstGeom>
          <a:noFill/>
          <a:ln w="9525">
            <a:noFill/>
            <a:miter lim="800000"/>
            <a:headEnd/>
            <a:tailEnd/>
          </a:ln>
        </p:spPr>
      </p:pic>
      <p:pic>
        <p:nvPicPr>
          <p:cNvPr id="6" name="Image 5" descr="http://www.ims77.com/images/SENOLOGIE/irm/thumb_300_350/irms2.jpg">
            <a:hlinkClick r:id="rId6"/>
          </p:cNvPr>
          <p:cNvPicPr/>
          <p:nvPr/>
        </p:nvPicPr>
        <p:blipFill>
          <a:blip r:embed="rId7"/>
          <a:srcRect/>
          <a:stretch>
            <a:fillRect/>
          </a:stretch>
        </p:blipFill>
        <p:spPr bwMode="auto">
          <a:xfrm>
            <a:off x="0" y="3214686"/>
            <a:ext cx="3786182" cy="3643314"/>
          </a:xfrm>
          <a:prstGeom prst="rect">
            <a:avLst/>
          </a:prstGeom>
          <a:noFill/>
          <a:ln w="9525">
            <a:noFill/>
            <a:miter lim="800000"/>
            <a:headEnd/>
            <a:tailEnd/>
          </a:ln>
        </p:spPr>
      </p:pic>
      <p:pic>
        <p:nvPicPr>
          <p:cNvPr id="7" name="Image 6" descr="http://www.ims77.com/images/SENOLOGIE/irm/thumb_300_350/irms0.jpg">
            <a:hlinkClick r:id="rId8"/>
          </p:cNvPr>
          <p:cNvPicPr/>
          <p:nvPr/>
        </p:nvPicPr>
        <p:blipFill>
          <a:blip r:embed="rId9"/>
          <a:srcRect/>
          <a:stretch>
            <a:fillRect/>
          </a:stretch>
        </p:blipFill>
        <p:spPr bwMode="auto">
          <a:xfrm>
            <a:off x="3786182" y="3286124"/>
            <a:ext cx="4214842"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IRM :courbe de contraste</a:t>
            </a:r>
            <a:endParaRPr lang="fr-FR" dirty="0"/>
          </a:p>
        </p:txBody>
      </p:sp>
      <p:pic>
        <p:nvPicPr>
          <p:cNvPr id="4" name="Espace réservé du contenu 3" descr="http://www.ims77.com/images/SENOLOGIE/irm/thumb_300_350/irms3.jpg">
            <a:hlinkClick r:id="rId2"/>
          </p:cNvPr>
          <p:cNvPicPr>
            <a:picLocks noGrp="1"/>
          </p:cNvPicPr>
          <p:nvPr>
            <p:ph idx="1"/>
          </p:nvPr>
        </p:nvPicPr>
        <p:blipFill>
          <a:blip r:embed="rId3"/>
          <a:srcRect/>
          <a:stretch>
            <a:fillRect/>
          </a:stretch>
        </p:blipFill>
        <p:spPr bwMode="auto">
          <a:xfrm>
            <a:off x="0" y="1500174"/>
            <a:ext cx="4143372" cy="5000660"/>
          </a:xfrm>
          <a:prstGeom prst="rect">
            <a:avLst/>
          </a:prstGeom>
          <a:noFill/>
          <a:ln w="9525">
            <a:noFill/>
            <a:miter lim="800000"/>
            <a:headEnd/>
            <a:tailEnd/>
          </a:ln>
        </p:spPr>
      </p:pic>
      <p:pic>
        <p:nvPicPr>
          <p:cNvPr id="5" name="Image 4" descr="http://www.ims77.com/images/SENOLOGIE/irm/thumb_300_350/irms4.jpg">
            <a:hlinkClick r:id="rId4"/>
          </p:cNvPr>
          <p:cNvPicPr/>
          <p:nvPr/>
        </p:nvPicPr>
        <p:blipFill>
          <a:blip r:embed="rId5"/>
          <a:srcRect/>
          <a:stretch>
            <a:fillRect/>
          </a:stretch>
        </p:blipFill>
        <p:spPr bwMode="auto">
          <a:xfrm>
            <a:off x="4143372" y="1571612"/>
            <a:ext cx="3786214"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7239000" cy="748684"/>
          </a:xfrm>
        </p:spPr>
        <p:txBody>
          <a:bodyPr/>
          <a:lstStyle/>
          <a:p>
            <a:pPr algn="ctr"/>
            <a:r>
              <a:rPr lang="fr-FR" dirty="0" smtClean="0"/>
              <a:t>IRM: courbe de contraste</a:t>
            </a:r>
            <a:endParaRPr lang="fr-FR" dirty="0"/>
          </a:p>
        </p:txBody>
      </p:sp>
      <p:pic>
        <p:nvPicPr>
          <p:cNvPr id="4" name="Espace réservé du contenu 3" descr="http://www.ims77.com/images/SENOLOGIE/irm/thumb_300_350/irms5.jpg">
            <a:hlinkClick r:id="rId2"/>
          </p:cNvPr>
          <p:cNvPicPr>
            <a:picLocks noGrp="1"/>
          </p:cNvPicPr>
          <p:nvPr>
            <p:ph idx="1"/>
          </p:nvPr>
        </p:nvPicPr>
        <p:blipFill>
          <a:blip r:embed="rId3"/>
          <a:srcRect/>
          <a:stretch>
            <a:fillRect/>
          </a:stretch>
        </p:blipFill>
        <p:spPr bwMode="auto">
          <a:xfrm>
            <a:off x="285720" y="1428736"/>
            <a:ext cx="7572428" cy="5429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6626" name="Picture 2"/>
          <p:cNvPicPr>
            <a:picLocks noGrp="1" noChangeAspect="1" noChangeArrowheads="1"/>
          </p:cNvPicPr>
          <p:nvPr>
            <p:ph idx="1"/>
          </p:nvPr>
        </p:nvPicPr>
        <p:blipFill>
          <a:blip r:embed="rId2"/>
          <a:srcRect/>
          <a:stretch>
            <a:fillRect/>
          </a:stretch>
        </p:blipFill>
        <p:spPr bwMode="auto">
          <a:xfrm>
            <a:off x="4429124" y="1571612"/>
            <a:ext cx="3643338" cy="384810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0" y="1571612"/>
            <a:ext cx="4214810"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TDM mammaire</a:t>
            </a:r>
            <a:endParaRPr lang="fr-FR" dirty="0"/>
          </a:p>
        </p:txBody>
      </p:sp>
      <p:sp>
        <p:nvSpPr>
          <p:cNvPr id="3" name="Espace réservé du contenu 2"/>
          <p:cNvSpPr>
            <a:spLocks noGrp="1"/>
          </p:cNvSpPr>
          <p:nvPr>
            <p:ph idx="1"/>
          </p:nvPr>
        </p:nvSpPr>
        <p:spPr/>
        <p:txBody>
          <a:bodyPr>
            <a:normAutofit/>
          </a:bodyPr>
          <a:lstStyle/>
          <a:p>
            <a:r>
              <a:rPr lang="fr-FR" sz="2800" dirty="0" smtClean="0"/>
              <a:t>Hélice 1 : </a:t>
            </a:r>
            <a:r>
              <a:rPr lang="fr-FR" sz="2800" dirty="0" err="1" smtClean="0"/>
              <a:t>low</a:t>
            </a:r>
            <a:r>
              <a:rPr lang="fr-FR" sz="2800" dirty="0" smtClean="0"/>
              <a:t> dose sur tout le thorax sans IV.</a:t>
            </a:r>
          </a:p>
          <a:p>
            <a:endParaRPr lang="fr-FR" sz="2800" dirty="0" smtClean="0"/>
          </a:p>
          <a:p>
            <a:r>
              <a:rPr lang="fr-FR" sz="2800" dirty="0" smtClean="0"/>
              <a:t>Hélice 2 précoce : coupes centrées sur les 2 seins 1min30 après injection de produit de contraste iodé à 2,5 – 3cc/sec.</a:t>
            </a:r>
          </a:p>
          <a:p>
            <a:pPr>
              <a:buNone/>
            </a:pPr>
            <a:endParaRPr lang="fr-FR" sz="2800" dirty="0" smtClean="0"/>
          </a:p>
          <a:p>
            <a:r>
              <a:rPr lang="fr-FR" sz="2800" dirty="0" smtClean="0"/>
              <a:t>Hélice 3 tardive : coupes centrées sur les 2 seins, 4 minutes après l’injection.</a:t>
            </a:r>
            <a:endParaRPr lang="fr-F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572140"/>
            <a:ext cx="7572428" cy="928686"/>
          </a:xfrm>
        </p:spPr>
        <p:txBody>
          <a:bodyPr/>
          <a:lstStyle/>
          <a:p>
            <a:pPr algn="ctr"/>
            <a:r>
              <a:rPr lang="fr-FR" dirty="0" smtClean="0"/>
              <a:t>Coupes axiales  - c et + c</a:t>
            </a:r>
            <a:endParaRPr lang="fr-FR" dirty="0"/>
          </a:p>
        </p:txBody>
      </p:sp>
      <p:pic>
        <p:nvPicPr>
          <p:cNvPr id="3074" name="Picture 2"/>
          <p:cNvPicPr>
            <a:picLocks noGrp="1" noChangeAspect="1" noChangeArrowheads="1"/>
          </p:cNvPicPr>
          <p:nvPr>
            <p:ph idx="1"/>
          </p:nvPr>
        </p:nvPicPr>
        <p:blipFill>
          <a:blip r:embed="rId2"/>
          <a:srcRect/>
          <a:stretch>
            <a:fillRect/>
          </a:stretch>
        </p:blipFill>
        <p:spPr bwMode="auto">
          <a:xfrm>
            <a:off x="285720" y="1071546"/>
            <a:ext cx="3714776" cy="4114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000496" y="1071546"/>
            <a:ext cx="3857652"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Imagerie interventionnelle</a:t>
            </a:r>
            <a:endParaRPr lang="fr-FR" dirty="0"/>
          </a:p>
        </p:txBody>
      </p:sp>
      <p:sp>
        <p:nvSpPr>
          <p:cNvPr id="3" name="Espace réservé du contenu 2"/>
          <p:cNvSpPr>
            <a:spLocks noGrp="1"/>
          </p:cNvSpPr>
          <p:nvPr>
            <p:ph idx="1"/>
          </p:nvPr>
        </p:nvSpPr>
        <p:spPr>
          <a:xfrm>
            <a:off x="457200" y="1609416"/>
            <a:ext cx="7543824" cy="4846320"/>
          </a:xfrm>
        </p:spPr>
        <p:txBody>
          <a:bodyPr/>
          <a:lstStyle/>
          <a:p>
            <a:r>
              <a:rPr lang="fr-FR" sz="2800" dirty="0" err="1" smtClean="0">
                <a:cs typeface="Times New Roman" pitchFamily="18" charset="0"/>
              </a:rPr>
              <a:t>Cytoponction</a:t>
            </a:r>
            <a:r>
              <a:rPr lang="fr-FR" sz="2800" dirty="0" smtClean="0">
                <a:cs typeface="Times New Roman" pitchFamily="18" charset="0"/>
              </a:rPr>
              <a:t> </a:t>
            </a:r>
            <a:r>
              <a:rPr lang="fr-FR" sz="2800" dirty="0" err="1" smtClean="0">
                <a:cs typeface="Times New Roman" pitchFamily="18" charset="0"/>
              </a:rPr>
              <a:t>échoguidée</a:t>
            </a:r>
            <a:endParaRPr lang="fr-FR" sz="2800" dirty="0" smtClean="0">
              <a:cs typeface="Times New Roman" pitchFamily="18" charset="0"/>
            </a:endParaRPr>
          </a:p>
          <a:p>
            <a:pPr>
              <a:buNone/>
            </a:pPr>
            <a:endParaRPr lang="fr-FR" sz="2800" dirty="0" smtClean="0">
              <a:cs typeface="Times New Roman" pitchFamily="18" charset="0"/>
            </a:endParaRPr>
          </a:p>
          <a:p>
            <a:pPr algn="just"/>
            <a:r>
              <a:rPr lang="fr-FR" sz="2800" dirty="0" smtClean="0">
                <a:cs typeface="Times New Roman" pitchFamily="18" charset="0"/>
              </a:rPr>
              <a:t>Micro biopsies au pistolet automatique</a:t>
            </a:r>
          </a:p>
          <a:p>
            <a:pPr algn="just">
              <a:buNone/>
            </a:pPr>
            <a:endParaRPr lang="fr-FR" sz="2800" dirty="0" smtClean="0">
              <a:cs typeface="Times New Roman" pitchFamily="18" charset="0"/>
            </a:endParaRPr>
          </a:p>
          <a:p>
            <a:pPr algn="just"/>
            <a:r>
              <a:rPr lang="fr-FR" sz="2800" dirty="0" smtClean="0">
                <a:cs typeface="Times New Roman" pitchFamily="18" charset="0"/>
              </a:rPr>
              <a:t>Biopsies per cutanées stéréotaxiques</a:t>
            </a:r>
          </a:p>
          <a:p>
            <a:pPr algn="just">
              <a:buNone/>
            </a:pPr>
            <a:endParaRPr lang="fr-FR" sz="2800" dirty="0" smtClean="0">
              <a:cs typeface="Times New Roman" pitchFamily="18" charset="0"/>
            </a:endParaRPr>
          </a:p>
          <a:p>
            <a:r>
              <a:rPr lang="fr-FR" sz="2800" dirty="0" smtClean="0">
                <a:cs typeface="Times New Roman" pitchFamily="18" charset="0"/>
              </a:rPr>
              <a:t>Biopsies assistées par aspiration grâce au mammotome</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Biopsie mammaire</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4071934" y="1928802"/>
            <a:ext cx="4000528" cy="44291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1928802"/>
            <a:ext cx="411477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7239000" cy="785834"/>
          </a:xfrm>
        </p:spPr>
        <p:txBody>
          <a:bodyPr/>
          <a:lstStyle/>
          <a:p>
            <a:pPr algn="ctr"/>
            <a:r>
              <a:rPr lang="fr-FR" dirty="0" smtClean="0"/>
              <a:t>conclusion</a:t>
            </a:r>
            <a:endParaRPr lang="fr-FR" dirty="0"/>
          </a:p>
        </p:txBody>
      </p:sp>
      <p:sp>
        <p:nvSpPr>
          <p:cNvPr id="3" name="Espace réservé du contenu 2"/>
          <p:cNvSpPr>
            <a:spLocks noGrp="1"/>
          </p:cNvSpPr>
          <p:nvPr>
            <p:ph idx="1"/>
          </p:nvPr>
        </p:nvSpPr>
        <p:spPr>
          <a:xfrm>
            <a:off x="0" y="1357298"/>
            <a:ext cx="8072462" cy="5286412"/>
          </a:xfrm>
        </p:spPr>
        <p:txBody>
          <a:bodyPr>
            <a:normAutofit lnSpcReduction="10000"/>
          </a:bodyPr>
          <a:lstStyle/>
          <a:p>
            <a:pPr algn="just"/>
            <a:r>
              <a:rPr lang="fr-FR" sz="2800" dirty="0" smtClean="0">
                <a:ea typeface="Arial Unicode MS" pitchFamily="34" charset="-128"/>
                <a:cs typeface="Arial Unicode MS" pitchFamily="34" charset="-128"/>
              </a:rPr>
              <a:t>La clinique, la mammographie et l’échographie restent l'exploration fondamentale en sénologie (la détection des lésions)</a:t>
            </a:r>
          </a:p>
          <a:p>
            <a:pPr algn="just"/>
            <a:r>
              <a:rPr lang="fr-FR" sz="2800" dirty="0" smtClean="0">
                <a:ea typeface="Arial Unicode MS" pitchFamily="34" charset="-128"/>
                <a:cs typeface="Arial Unicode MS" pitchFamily="34" charset="-128"/>
              </a:rPr>
              <a:t>L'échographie occupe une place de choix dans les limites de la mammographie.</a:t>
            </a:r>
          </a:p>
          <a:p>
            <a:pPr algn="just"/>
            <a:r>
              <a:rPr lang="fr-FR" sz="2800" dirty="0" smtClean="0">
                <a:ea typeface="Arial Unicode MS" pitchFamily="34" charset="-128"/>
                <a:cs typeface="Arial Unicode MS" pitchFamily="34" charset="-128"/>
              </a:rPr>
              <a:t>IRM  est réservée pour les cas douteux</a:t>
            </a:r>
          </a:p>
          <a:p>
            <a:pPr algn="just"/>
            <a:r>
              <a:rPr lang="fr-FR" sz="2800" dirty="0" smtClean="0">
                <a:ea typeface="Arial Unicode MS" pitchFamily="34" charset="-128"/>
                <a:cs typeface="Arial Unicode MS" pitchFamily="34" charset="-128"/>
              </a:rPr>
              <a:t>La ponction cytologique ou par </a:t>
            </a:r>
            <a:r>
              <a:rPr lang="fr-FR" sz="2800" dirty="0" err="1" smtClean="0">
                <a:ea typeface="Arial Unicode MS" pitchFamily="34" charset="-128"/>
                <a:cs typeface="Arial Unicode MS" pitchFamily="34" charset="-128"/>
              </a:rPr>
              <a:t>microbiopsie</a:t>
            </a:r>
            <a:r>
              <a:rPr lang="fr-FR" sz="2800" dirty="0" smtClean="0">
                <a:ea typeface="Arial Unicode MS" pitchFamily="34" charset="-128"/>
                <a:cs typeface="Arial Unicode MS" pitchFamily="34" charset="-128"/>
              </a:rPr>
              <a:t> doit être effectuée sous contrôle </a:t>
            </a:r>
            <a:r>
              <a:rPr lang="fr-FR" sz="2800" dirty="0" err="1" smtClean="0">
                <a:ea typeface="Arial Unicode MS" pitchFamily="34" charset="-128"/>
                <a:cs typeface="Arial Unicode MS" pitchFamily="34" charset="-128"/>
              </a:rPr>
              <a:t>échoscopique</a:t>
            </a:r>
            <a:r>
              <a:rPr lang="fr-FR" sz="2800" dirty="0" smtClean="0">
                <a:ea typeface="Arial Unicode MS" pitchFamily="34" charset="-128"/>
                <a:cs typeface="Arial Unicode MS" pitchFamily="34" charset="-128"/>
              </a:rPr>
              <a:t>. </a:t>
            </a:r>
          </a:p>
          <a:p>
            <a:pPr algn="just"/>
            <a:r>
              <a:rPr lang="fr-FR" sz="2800" dirty="0" smtClean="0">
                <a:ea typeface="Arial Unicode MS" pitchFamily="34" charset="-128"/>
                <a:cs typeface="Arial Unicode MS" pitchFamily="34" charset="-128"/>
              </a:rPr>
              <a:t>Sa réalisation sous contrôle, même en cas de lésion palpable, augmente ses chances de réussite. </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endParaRPr lang="fr-FR" dirty="0" smtClean="0"/>
          </a:p>
          <a:p>
            <a:pPr algn="ctr"/>
            <a:endParaRPr lang="fr-FR" smtClean="0"/>
          </a:p>
          <a:p>
            <a:pPr algn="ctr">
              <a:buNone/>
            </a:pPr>
            <a:r>
              <a:rPr lang="fr-FR" smtClean="0"/>
              <a:t>MERCI</a:t>
            </a: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7239000" cy="1143000"/>
          </a:xfrm>
        </p:spPr>
        <p:txBody>
          <a:bodyPr/>
          <a:lstStyle/>
          <a:p>
            <a:pPr algn="ctr"/>
            <a:r>
              <a:rPr lang="fr-FR" dirty="0" smtClean="0"/>
              <a:t>Anatomie du sein</a:t>
            </a: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428596" y="1714488"/>
            <a:ext cx="7572428"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7239000" cy="1071570"/>
          </a:xfrm>
        </p:spPr>
        <p:txBody>
          <a:bodyPr/>
          <a:lstStyle/>
          <a:p>
            <a:pPr algn="ctr"/>
            <a:r>
              <a:rPr lang="fr-FR" dirty="0" smtClean="0"/>
              <a:t>Anatomie du sein</a:t>
            </a:r>
            <a:endParaRPr lang="fr-FR" dirty="0"/>
          </a:p>
        </p:txBody>
      </p:sp>
      <p:pic>
        <p:nvPicPr>
          <p:cNvPr id="4" name="Espace réservé du contenu 3" descr="http://www.depistagesein.ca/wp-content/uploads/2012/05/poitrine_HR2.jpg"/>
          <p:cNvPicPr>
            <a:picLocks noGrp="1"/>
          </p:cNvPicPr>
          <p:nvPr>
            <p:ph idx="1"/>
          </p:nvPr>
        </p:nvPicPr>
        <p:blipFill>
          <a:blip r:embed="rId2" cstate="print"/>
          <a:srcRect/>
          <a:stretch>
            <a:fillRect/>
          </a:stretch>
        </p:blipFill>
        <p:spPr bwMode="auto">
          <a:xfrm>
            <a:off x="928662" y="1609725"/>
            <a:ext cx="6643734" cy="484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715000"/>
            <a:ext cx="7239000" cy="1143000"/>
          </a:xfrm>
        </p:spPr>
        <p:txBody>
          <a:bodyPr/>
          <a:lstStyle/>
          <a:p>
            <a:pPr algn="ctr"/>
            <a:r>
              <a:rPr lang="fr-FR" dirty="0" smtClean="0"/>
              <a:t>Lecture en miroir</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2143108" y="1571612"/>
            <a:ext cx="1962150" cy="43577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1571612"/>
            <a:ext cx="2133600" cy="435771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071934" y="1571612"/>
            <a:ext cx="2124075" cy="435771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143636" y="1571612"/>
            <a:ext cx="2066925"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GENERALITES</a:t>
            </a:r>
            <a:endParaRPr lang="fr-FR" dirty="0"/>
          </a:p>
        </p:txBody>
      </p:sp>
      <p:sp>
        <p:nvSpPr>
          <p:cNvPr id="3" name="Espace réservé du contenu 2"/>
          <p:cNvSpPr>
            <a:spLocks noGrp="1"/>
          </p:cNvSpPr>
          <p:nvPr>
            <p:ph idx="1"/>
          </p:nvPr>
        </p:nvSpPr>
        <p:spPr/>
        <p:txBody>
          <a:bodyPr/>
          <a:lstStyle/>
          <a:p>
            <a:r>
              <a:rPr lang="fr-FR" dirty="0" smtClean="0"/>
              <a:t>RAPPELS CLINIQUES.</a:t>
            </a:r>
          </a:p>
          <a:p>
            <a:pPr>
              <a:buNone/>
            </a:pPr>
            <a:r>
              <a:rPr lang="fr-FR" dirty="0" smtClean="0"/>
              <a:t> masse palpable </a:t>
            </a:r>
          </a:p>
          <a:p>
            <a:pPr>
              <a:buNone/>
            </a:pPr>
            <a:r>
              <a:rPr lang="fr-FR" dirty="0" err="1" smtClean="0"/>
              <a:t>Mastodynie</a:t>
            </a:r>
            <a:endParaRPr lang="fr-FR" dirty="0" smtClean="0"/>
          </a:p>
          <a:p>
            <a:pPr>
              <a:buNone/>
            </a:pPr>
            <a:r>
              <a:rPr lang="fr-FR" dirty="0" err="1" smtClean="0"/>
              <a:t>Retraction</a:t>
            </a:r>
            <a:r>
              <a:rPr lang="fr-FR" dirty="0" smtClean="0"/>
              <a:t> du mamelon </a:t>
            </a:r>
          </a:p>
          <a:p>
            <a:pPr>
              <a:buNone/>
            </a:pPr>
            <a:r>
              <a:rPr lang="fr-FR" dirty="0" err="1" smtClean="0"/>
              <a:t>Depistage</a:t>
            </a:r>
            <a:r>
              <a:rPr lang="fr-FR" dirty="0" smtClean="0"/>
              <a:t>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57166"/>
            <a:ext cx="8072462" cy="785818"/>
          </a:xfrm>
        </p:spPr>
        <p:txBody>
          <a:bodyPr>
            <a:normAutofit fontScale="90000"/>
          </a:bodyPr>
          <a:lstStyle/>
          <a:p>
            <a:r>
              <a:rPr lang="fr-FR" dirty="0" smtClean="0"/>
              <a:t>Moyens techniques d’exploration</a:t>
            </a:r>
            <a:endParaRPr lang="fr-FR" dirty="0"/>
          </a:p>
        </p:txBody>
      </p:sp>
      <p:sp>
        <p:nvSpPr>
          <p:cNvPr id="3" name="Espace réservé du contenu 2"/>
          <p:cNvSpPr>
            <a:spLocks noGrp="1"/>
          </p:cNvSpPr>
          <p:nvPr>
            <p:ph idx="1"/>
          </p:nvPr>
        </p:nvSpPr>
        <p:spPr/>
        <p:txBody>
          <a:bodyPr/>
          <a:lstStyle/>
          <a:p>
            <a:r>
              <a:rPr lang="fr-FR" dirty="0" smtClean="0"/>
              <a:t>1- la mammographie</a:t>
            </a:r>
          </a:p>
          <a:p>
            <a:endParaRPr lang="fr-FR" dirty="0" smtClean="0"/>
          </a:p>
          <a:p>
            <a:r>
              <a:rPr lang="fr-FR" dirty="0" smtClean="0"/>
              <a:t>2- l’échographie </a:t>
            </a:r>
          </a:p>
          <a:p>
            <a:endParaRPr lang="fr-FR" dirty="0" smtClean="0"/>
          </a:p>
          <a:p>
            <a:r>
              <a:rPr lang="fr-FR" dirty="0" smtClean="0"/>
              <a:t>3- Imagerie par Résonnance Magnétique.</a:t>
            </a:r>
          </a:p>
          <a:p>
            <a:endParaRPr lang="fr-FR" dirty="0" smtClean="0"/>
          </a:p>
          <a:p>
            <a:r>
              <a:rPr lang="fr-FR" dirty="0" smtClean="0"/>
              <a:t>4- le scanner médical (TDM).</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415</TotalTime>
  <Words>1170</Words>
  <Application>Microsoft Office PowerPoint</Application>
  <PresentationFormat>Affichage à l'écran (4:3)</PresentationFormat>
  <Paragraphs>186</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Opulent</vt:lpstr>
      <vt:lpstr>L’EXPLORATION IMAGERIQUE DU SEIN</vt:lpstr>
      <vt:lpstr>PLAN</vt:lpstr>
      <vt:lpstr>INTRODUCTION</vt:lpstr>
      <vt:lpstr>GENERALITES  </vt:lpstr>
      <vt:lpstr>Anatomie du sein</vt:lpstr>
      <vt:lpstr>Anatomie du sein</vt:lpstr>
      <vt:lpstr>Lecture en miroir</vt:lpstr>
      <vt:lpstr>GENERALITES</vt:lpstr>
      <vt:lpstr>Moyens techniques d’exploration</vt:lpstr>
      <vt:lpstr>1- La mammographie </vt:lpstr>
      <vt:lpstr>1- La mammographie </vt:lpstr>
      <vt:lpstr>Diapositive 12</vt:lpstr>
      <vt:lpstr>Incidence de face</vt:lpstr>
      <vt:lpstr>mammographie</vt:lpstr>
      <vt:lpstr>Classification mammographique   des types de sein</vt:lpstr>
      <vt:lpstr>DIAGNOSTIC MAMMOGRAPHIE des calcifications</vt:lpstr>
      <vt:lpstr>Acr 1,2,3  4 et 5</vt:lpstr>
      <vt:lpstr>Diapositive 18</vt:lpstr>
      <vt:lpstr>Diapositive 19</vt:lpstr>
      <vt:lpstr>Diapositive 20</vt:lpstr>
      <vt:lpstr>Diapositive 21</vt:lpstr>
      <vt:lpstr>Diapositive 22</vt:lpstr>
      <vt:lpstr>La galactographie</vt:lpstr>
      <vt:lpstr>Détection  assistée par l’ordinateur (CAD)</vt:lpstr>
      <vt:lpstr>CAD</vt:lpstr>
      <vt:lpstr>LA TOMOSYNTHESE (MAMMOGRAPHIE 3D) </vt:lpstr>
      <vt:lpstr>échographie mammaire</vt:lpstr>
      <vt:lpstr> échographie mammaire </vt:lpstr>
      <vt:lpstr>DIAGNOSTIC ECHOGRAPHIE</vt:lpstr>
      <vt:lpstr>DIAGNOSTIC  ECHOGRAPHIE</vt:lpstr>
      <vt:lpstr>Diapositive 31</vt:lpstr>
      <vt:lpstr>Diapositive 32</vt:lpstr>
      <vt:lpstr>ELASTOGRAPHIE MAMMAIRE </vt:lpstr>
      <vt:lpstr>ELASTOGRAPHIE MAMMAIRE</vt:lpstr>
      <vt:lpstr>ELASTOGRAPHIE MAMMAIRE </vt:lpstr>
      <vt:lpstr>Diapositive 36</vt:lpstr>
      <vt:lpstr>IRM MAMMAIRE </vt:lpstr>
      <vt:lpstr>PROCOTOLE IRM</vt:lpstr>
      <vt:lpstr>IRM MAMMAIRE</vt:lpstr>
      <vt:lpstr>Diapositive 40</vt:lpstr>
      <vt:lpstr>IRM :courbe de contraste</vt:lpstr>
      <vt:lpstr>IRM: courbe de contraste</vt:lpstr>
      <vt:lpstr>Diapositive 43</vt:lpstr>
      <vt:lpstr>TDM mammaire</vt:lpstr>
      <vt:lpstr>Coupes axiales  - c et + c</vt:lpstr>
      <vt:lpstr>Imagerie interventionnelle</vt:lpstr>
      <vt:lpstr>Biopsie mammaire</vt:lpstr>
      <vt:lpstr>conclusion</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IMAGERIE MAMMAIRE</dc:title>
  <dc:creator>MODY</dc:creator>
  <cp:lastModifiedBy>MODY</cp:lastModifiedBy>
  <cp:revision>42</cp:revision>
  <dcterms:created xsi:type="dcterms:W3CDTF">2015-06-11T22:22:48Z</dcterms:created>
  <dcterms:modified xsi:type="dcterms:W3CDTF">2019-06-24T11:23:20Z</dcterms:modified>
</cp:coreProperties>
</file>