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83" r:id="rId5"/>
    <p:sldId id="286" r:id="rId6"/>
    <p:sldId id="262" r:id="rId7"/>
    <p:sldId id="290" r:id="rId8"/>
    <p:sldId id="287" r:id="rId9"/>
    <p:sldId id="288" r:id="rId10"/>
    <p:sldId id="291" r:id="rId11"/>
    <p:sldId id="282" r:id="rId12"/>
    <p:sldId id="29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6" r:id="rId25"/>
    <p:sldId id="277" r:id="rId26"/>
    <p:sldId id="278" r:id="rId27"/>
    <p:sldId id="279" r:id="rId28"/>
    <p:sldId id="281" r:id="rId29"/>
    <p:sldId id="274" r:id="rId3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3" autoAdjust="0"/>
    <p:restoredTop sz="94706" autoAdjust="0"/>
  </p:normalViewPr>
  <p:slideViewPr>
    <p:cSldViewPr snapToGrid="0" showGuides="1">
      <p:cViewPr varScale="1">
        <p:scale>
          <a:sx n="82" d="100"/>
          <a:sy n="82" d="100"/>
        </p:scale>
        <p:origin x="18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67F6-1998-4FFB-8EBB-A28E781727A2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A70E-2843-4A61-B074-E99B1A303D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143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67F6-1998-4FFB-8EBB-A28E781727A2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A70E-2843-4A61-B074-E99B1A303D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198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67F6-1998-4FFB-8EBB-A28E781727A2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A70E-2843-4A61-B074-E99B1A303D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838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67F6-1998-4FFB-8EBB-A28E781727A2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A70E-2843-4A61-B074-E99B1A303D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40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67F6-1998-4FFB-8EBB-A28E781727A2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A70E-2843-4A61-B074-E99B1A303D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56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67F6-1998-4FFB-8EBB-A28E781727A2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A70E-2843-4A61-B074-E99B1A303D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4472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67F6-1998-4FFB-8EBB-A28E781727A2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A70E-2843-4A61-B074-E99B1A303D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7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67F6-1998-4FFB-8EBB-A28E781727A2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A70E-2843-4A61-B074-E99B1A303D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5330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67F6-1998-4FFB-8EBB-A28E781727A2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A70E-2843-4A61-B074-E99B1A303D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188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67F6-1998-4FFB-8EBB-A28E781727A2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A70E-2843-4A61-B074-E99B1A303D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406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67F6-1998-4FFB-8EBB-A28E781727A2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A70E-2843-4A61-B074-E99B1A303D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13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067F6-1998-4FFB-8EBB-A28E781727A2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CA70E-2843-4A61-B074-E99B1A303D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900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8185"/>
            <a:ext cx="10668000" cy="2501778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SURVEILLANCE DES PORTEURS DE PROTHÈSE CARDIAQUE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 smtClean="0"/>
              <a:t>Pr COULIBALY </a:t>
            </a:r>
            <a:r>
              <a:rPr lang="fr-FR" b="1" dirty="0" err="1" smtClean="0"/>
              <a:t>Brehima</a:t>
            </a:r>
            <a:r>
              <a:rPr lang="fr-FR" b="1" dirty="0" smtClean="0"/>
              <a:t> Chirurgien Cardio-vasculaire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540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90688"/>
            <a:ext cx="11353800" cy="4486275"/>
          </a:xfrm>
        </p:spPr>
        <p:txBody>
          <a:bodyPr/>
          <a:lstStyle/>
          <a:p>
            <a:pPr marL="0" indent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AVANTAGES 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une excellente durabilité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profil hémodynamique excellent</a:t>
            </a:r>
          </a:p>
          <a:p>
            <a:pPr marL="0" indent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INCONVÉNIENTS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B0F0"/>
                </a:solidFill>
              </a:rPr>
              <a:t>traitement anticoagulant </a:t>
            </a:r>
            <a:r>
              <a:rPr lang="fr-FR" dirty="0" smtClean="0"/>
              <a:t>à vie,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un risque + élevé de complications, notamment </a:t>
            </a:r>
            <a:r>
              <a:rPr lang="fr-FR" dirty="0" err="1" smtClean="0">
                <a:solidFill>
                  <a:srgbClr val="00B0F0"/>
                </a:solidFill>
              </a:rPr>
              <a:t>thrombo-emboliques</a:t>
            </a:r>
            <a:r>
              <a:rPr lang="fr-FR" dirty="0" smtClean="0"/>
              <a:t>, que les  prothèses biologiques.</a:t>
            </a: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10222524" cy="7971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0070C0"/>
                </a:solidFill>
              </a:rPr>
              <a:t>2</a:t>
            </a:r>
            <a:r>
              <a:rPr lang="fr-FR" b="1" dirty="0" smtClean="0">
                <a:solidFill>
                  <a:srgbClr val="0070C0"/>
                </a:solidFill>
              </a:rPr>
              <a:t>. </a:t>
            </a:r>
            <a:r>
              <a:rPr lang="fr-FR" sz="4000" b="1" dirty="0" smtClean="0">
                <a:solidFill>
                  <a:srgbClr val="0070C0"/>
                </a:solidFill>
              </a:rPr>
              <a:t>PROTHÈSES MÉCANIQUES 3</a:t>
            </a:r>
            <a:endParaRPr lang="fr-FR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95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0146323" cy="830629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7030A0"/>
                </a:solidFill>
              </a:rPr>
              <a:t/>
            </a:r>
            <a:br>
              <a:rPr lang="fr-FR" b="1" dirty="0" smtClean="0">
                <a:solidFill>
                  <a:srgbClr val="7030A0"/>
                </a:solidFill>
              </a:rPr>
            </a:br>
            <a:r>
              <a:rPr lang="fr-FR" b="1" dirty="0" smtClean="0">
                <a:solidFill>
                  <a:srgbClr val="7030A0"/>
                </a:solidFill>
              </a:rPr>
              <a:t>III. PHYSIOPATHOLOGIE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062" y="973016"/>
            <a:ext cx="11976588" cy="5884984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Les </a:t>
            </a:r>
            <a:r>
              <a:rPr lang="fr-FR" b="1" dirty="0">
                <a:solidFill>
                  <a:srgbClr val="00B0F0"/>
                </a:solidFill>
              </a:rPr>
              <a:t>prothèses valvulaires fonctionnent comme des valves natives : le jeu de l’élément </a:t>
            </a:r>
            <a:r>
              <a:rPr lang="fr-FR" b="1" dirty="0" smtClean="0">
                <a:solidFill>
                  <a:srgbClr val="00B0F0"/>
                </a:solidFill>
              </a:rPr>
              <a:t>mobile (bille </a:t>
            </a:r>
            <a:r>
              <a:rPr lang="fr-FR" b="1" dirty="0">
                <a:solidFill>
                  <a:srgbClr val="00B0F0"/>
                </a:solidFill>
              </a:rPr>
              <a:t>autrefois, disque basculant ou double ailette de nos jours) se </a:t>
            </a:r>
            <a:r>
              <a:rPr lang="fr-FR" b="1" dirty="0" smtClean="0">
                <a:solidFill>
                  <a:srgbClr val="00B0F0"/>
                </a:solidFill>
              </a:rPr>
              <a:t>fait </a:t>
            </a:r>
            <a:r>
              <a:rPr lang="fr-FR" b="1" dirty="0">
                <a:solidFill>
                  <a:srgbClr val="00B0F0"/>
                </a:solidFill>
              </a:rPr>
              <a:t>sous l’effet des </a:t>
            </a:r>
            <a:r>
              <a:rPr lang="fr-FR" b="1" dirty="0" smtClean="0">
                <a:solidFill>
                  <a:srgbClr val="00B0F0"/>
                </a:solidFill>
              </a:rPr>
              <a:t>variations de </a:t>
            </a:r>
            <a:r>
              <a:rPr lang="fr-FR" b="1" dirty="0">
                <a:solidFill>
                  <a:srgbClr val="00B0F0"/>
                </a:solidFill>
              </a:rPr>
              <a:t>pression dans les cavités cardiaques en amont et en aval de la </a:t>
            </a:r>
            <a:r>
              <a:rPr lang="fr-FR" b="1" dirty="0" smtClean="0">
                <a:solidFill>
                  <a:srgbClr val="00B0F0"/>
                </a:solidFill>
              </a:rPr>
              <a:t>prothèse.</a:t>
            </a:r>
          </a:p>
          <a:p>
            <a:endParaRPr lang="fr-FR" b="1" dirty="0">
              <a:solidFill>
                <a:srgbClr val="00B0F0"/>
              </a:solidFill>
            </a:endParaRPr>
          </a:p>
          <a:p>
            <a:endParaRPr lang="fr-FR" b="1" dirty="0" smtClean="0">
              <a:solidFill>
                <a:srgbClr val="00B0F0"/>
              </a:solidFill>
            </a:endParaRPr>
          </a:p>
          <a:p>
            <a:r>
              <a:rPr lang="fr-FR" b="1" dirty="0" smtClean="0">
                <a:solidFill>
                  <a:srgbClr val="00B0F0"/>
                </a:solidFill>
              </a:rPr>
              <a:t>Les </a:t>
            </a:r>
            <a:r>
              <a:rPr lang="fr-FR" b="1" dirty="0">
                <a:solidFill>
                  <a:srgbClr val="00B0F0"/>
                </a:solidFill>
              </a:rPr>
              <a:t>valves mécaniques comportent un risque de thrombose si elles sont </a:t>
            </a:r>
            <a:r>
              <a:rPr lang="fr-FR" b="1" dirty="0" smtClean="0">
                <a:solidFill>
                  <a:srgbClr val="00B0F0"/>
                </a:solidFill>
              </a:rPr>
              <a:t>imparfaitement </a:t>
            </a:r>
            <a:r>
              <a:rPr lang="fr-FR" b="1" dirty="0" err="1" smtClean="0">
                <a:solidFill>
                  <a:srgbClr val="00B0F0"/>
                </a:solidFill>
              </a:rPr>
              <a:t>anticoagulées</a:t>
            </a:r>
            <a:r>
              <a:rPr lang="fr-FR" b="1" dirty="0">
                <a:solidFill>
                  <a:srgbClr val="00B0F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218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3769" y="259617"/>
            <a:ext cx="10515600" cy="1325563"/>
          </a:xfrm>
        </p:spPr>
        <p:txBody>
          <a:bodyPr/>
          <a:lstStyle/>
          <a:p>
            <a:r>
              <a:rPr lang="fr-FR" b="1" dirty="0" smtClean="0">
                <a:solidFill>
                  <a:srgbClr val="7030A0"/>
                </a:solidFill>
              </a:rPr>
              <a:t>IV COMPLICATIONS DES VALVES CARDIAQUES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3769" y="1477108"/>
            <a:ext cx="11090031" cy="4699855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fr-FR" b="1" dirty="0" smtClean="0">
                <a:solidFill>
                  <a:srgbClr val="00B0F0"/>
                </a:solidFill>
              </a:rPr>
              <a:t>COMPLICATIONS THROMBO-EMBOLIQUES;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fr-FR" b="1" dirty="0" smtClean="0">
                <a:solidFill>
                  <a:srgbClr val="00B0F0"/>
                </a:solidFill>
              </a:rPr>
              <a:t>DÉSINSERTION DE PROTHÈSE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fr-FR" b="1" dirty="0" smtClean="0">
                <a:solidFill>
                  <a:srgbClr val="00B0F0"/>
                </a:solidFill>
              </a:rPr>
              <a:t>COMPLICATIONS INFECTIEUSES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fr-FR" b="1" dirty="0" smtClean="0">
                <a:solidFill>
                  <a:srgbClr val="00B0F0"/>
                </a:solidFill>
              </a:rPr>
              <a:t>COMPLICATIONS DU TRAITEMENT ANTICOAGULANT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fr-FR" b="1" dirty="0" smtClean="0">
                <a:solidFill>
                  <a:srgbClr val="00B0F0"/>
                </a:solidFill>
              </a:rPr>
              <a:t>DÉGÉNÉRESCENCE DES BIOPROTHÈSES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310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25095"/>
            <a:ext cx="9688830" cy="514985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>
                <a:solidFill>
                  <a:srgbClr val="0070C0"/>
                </a:solidFill>
              </a:rPr>
              <a:t>1. COMPLICATIONS THROMBO-EMBOLIQUES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51534"/>
            <a:ext cx="12192000" cy="60064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la </a:t>
            </a:r>
            <a:r>
              <a:rPr lang="fr-FR" dirty="0"/>
              <a:t>plus </a:t>
            </a:r>
            <a:r>
              <a:rPr lang="fr-FR" dirty="0" smtClean="0"/>
              <a:t>fréquente </a:t>
            </a:r>
            <a:r>
              <a:rPr lang="fr-FR" dirty="0"/>
              <a:t>des </a:t>
            </a:r>
            <a:r>
              <a:rPr lang="fr-FR" dirty="0" smtClean="0"/>
              <a:t>complications</a:t>
            </a: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 Beaucoup + avec </a:t>
            </a:r>
            <a:r>
              <a:rPr lang="fr-FR" dirty="0"/>
              <a:t>les </a:t>
            </a:r>
            <a:r>
              <a:rPr lang="fr-FR" dirty="0" smtClean="0">
                <a:solidFill>
                  <a:srgbClr val="00B0F0"/>
                </a:solidFill>
              </a:rPr>
              <a:t>prothèses mécaniques</a:t>
            </a:r>
            <a:r>
              <a:rPr lang="fr-FR" dirty="0" smtClean="0"/>
              <a:t>/les prothèses biologiques,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smtClean="0"/>
              <a:t>+ dans </a:t>
            </a:r>
            <a:r>
              <a:rPr lang="fr-FR" dirty="0"/>
              <a:t>la </a:t>
            </a:r>
            <a:r>
              <a:rPr lang="fr-FR" dirty="0" smtClean="0">
                <a:solidFill>
                  <a:srgbClr val="00B0F0"/>
                </a:solidFill>
              </a:rPr>
              <a:t>1</a:t>
            </a:r>
            <a:r>
              <a:rPr lang="fr-FR" baseline="30000" dirty="0" smtClean="0">
                <a:solidFill>
                  <a:srgbClr val="00B0F0"/>
                </a:solidFill>
              </a:rPr>
              <a:t>ère</a:t>
            </a:r>
            <a:r>
              <a:rPr lang="fr-FR" dirty="0" smtClean="0">
                <a:solidFill>
                  <a:srgbClr val="00B0F0"/>
                </a:solidFill>
              </a:rPr>
              <a:t>  </a:t>
            </a:r>
            <a:r>
              <a:rPr lang="fr-FR" dirty="0">
                <a:solidFill>
                  <a:srgbClr val="00B0F0"/>
                </a:solidFill>
              </a:rPr>
              <a:t>année </a:t>
            </a:r>
            <a:r>
              <a:rPr lang="fr-FR" dirty="0" smtClean="0"/>
              <a:t>: l’</a:t>
            </a:r>
            <a:r>
              <a:rPr lang="fr-FR" dirty="0" err="1" smtClean="0"/>
              <a:t>endothélialisation</a:t>
            </a: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smtClean="0"/>
              <a:t>+ pour </a:t>
            </a:r>
            <a:r>
              <a:rPr lang="fr-FR" dirty="0"/>
              <a:t>les </a:t>
            </a:r>
            <a:r>
              <a:rPr lang="fr-FR" dirty="0">
                <a:solidFill>
                  <a:srgbClr val="00B0F0"/>
                </a:solidFill>
              </a:rPr>
              <a:t>prothèses mitrales </a:t>
            </a:r>
            <a:r>
              <a:rPr lang="fr-FR" dirty="0" smtClean="0"/>
              <a:t>(faible pression) que </a:t>
            </a:r>
            <a:r>
              <a:rPr lang="fr-FR" dirty="0"/>
              <a:t>pour les prothèses </a:t>
            </a:r>
            <a:r>
              <a:rPr lang="fr-FR" dirty="0" smtClean="0"/>
              <a:t>aortiques.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 Pour les valves mécaniques :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l’incidence varie  </a:t>
            </a:r>
            <a:r>
              <a:rPr lang="fr-FR" dirty="0"/>
              <a:t>également en fonction du </a:t>
            </a:r>
            <a:r>
              <a:rPr lang="fr-FR" dirty="0">
                <a:solidFill>
                  <a:srgbClr val="00B0F0"/>
                </a:solidFill>
              </a:rPr>
              <a:t>type de prothèse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+ </a:t>
            </a:r>
            <a:r>
              <a:rPr lang="fr-FR" dirty="0"/>
              <a:t>les </a:t>
            </a:r>
            <a:r>
              <a:rPr lang="fr-FR" dirty="0" smtClean="0"/>
              <a:t>double </a:t>
            </a:r>
            <a:r>
              <a:rPr lang="fr-FR" dirty="0">
                <a:solidFill>
                  <a:srgbClr val="00B0F0"/>
                </a:solidFill>
              </a:rPr>
              <a:t>ailette</a:t>
            </a:r>
            <a:r>
              <a:rPr lang="fr-FR" dirty="0"/>
              <a:t> que pour les modèles plus anciens.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 Favorisées </a:t>
            </a:r>
            <a:r>
              <a:rPr lang="fr-FR" dirty="0"/>
              <a:t>par un traitement anticoagulant insuffisant </a:t>
            </a:r>
            <a:r>
              <a:rPr lang="fr-FR" dirty="0" smtClean="0"/>
              <a:t>++.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 Deux types </a:t>
            </a:r>
            <a:r>
              <a:rPr lang="fr-FR" dirty="0"/>
              <a:t>: </a:t>
            </a:r>
            <a:r>
              <a:rPr lang="fr-FR" dirty="0">
                <a:solidFill>
                  <a:srgbClr val="FF0000"/>
                </a:solidFill>
              </a:rPr>
              <a:t>embolies systémiques </a:t>
            </a:r>
            <a:r>
              <a:rPr lang="fr-FR" dirty="0"/>
              <a:t>et </a:t>
            </a:r>
            <a:r>
              <a:rPr lang="fr-FR" dirty="0">
                <a:solidFill>
                  <a:srgbClr val="FF0000"/>
                </a:solidFill>
              </a:rPr>
              <a:t>thromboses de prothèse mécanique</a:t>
            </a:r>
          </a:p>
        </p:txBody>
      </p:sp>
    </p:spTree>
    <p:extLst>
      <p:ext uri="{BB962C8B-B14F-4D97-AF65-F5344CB8AC3E}">
        <p14:creationId xmlns:p14="http://schemas.microsoft.com/office/powerpoint/2010/main" val="248198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590" y="140677"/>
            <a:ext cx="11597933" cy="6717323"/>
          </a:xfrm>
        </p:spPr>
        <p:txBody>
          <a:bodyPr>
            <a:normAutofit/>
          </a:bodyPr>
          <a:lstStyle/>
          <a:p>
            <a:pPr marL="514350" indent="-514350">
              <a:buAutoNum type="alphaLcPeriod"/>
            </a:pPr>
            <a:r>
              <a:rPr lang="fr-FR" sz="3200" b="1" dirty="0" smtClean="0">
                <a:solidFill>
                  <a:srgbClr val="0070C0"/>
                </a:solidFill>
              </a:rPr>
              <a:t>EMBOLIES SYSTÉMIQUES</a:t>
            </a:r>
          </a:p>
          <a:p>
            <a:pPr marL="0" indent="0">
              <a:buNone/>
            </a:pPr>
            <a:endParaRPr lang="fr-FR" sz="3200" b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dirty="0" smtClean="0">
                <a:solidFill>
                  <a:srgbClr val="00B0F0"/>
                </a:solidFill>
              </a:rPr>
              <a:t>migration</a:t>
            </a:r>
            <a:r>
              <a:rPr lang="fr-FR" dirty="0" smtClean="0"/>
              <a:t> </a:t>
            </a:r>
            <a:r>
              <a:rPr lang="fr-FR" dirty="0"/>
              <a:t>d’un thrombus à partir de la </a:t>
            </a:r>
            <a:r>
              <a:rPr lang="fr-FR" dirty="0" smtClean="0"/>
              <a:t>prothèse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dirty="0" smtClean="0"/>
              <a:t>le plus souvent </a:t>
            </a:r>
            <a:r>
              <a:rPr lang="fr-FR" dirty="0" smtClean="0">
                <a:solidFill>
                  <a:srgbClr val="00B0F0"/>
                </a:solidFill>
              </a:rPr>
              <a:t>cérébrale</a:t>
            </a:r>
            <a:r>
              <a:rPr lang="fr-FR" dirty="0" smtClean="0"/>
              <a:t> = AVC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dirty="0" smtClean="0"/>
              <a:t>Plus rarement: ischémie aiguë d’un membre, d’infarctus </a:t>
            </a:r>
            <a:r>
              <a:rPr lang="fr-FR" dirty="0"/>
              <a:t>du myocarde par embolie coronaire, </a:t>
            </a:r>
            <a:r>
              <a:rPr lang="fr-FR" dirty="0" smtClean="0"/>
              <a:t>d’infarctus </a:t>
            </a:r>
            <a:r>
              <a:rPr lang="fr-FR" dirty="0"/>
              <a:t>rénal </a:t>
            </a:r>
            <a:r>
              <a:rPr lang="fr-FR" dirty="0" smtClean="0"/>
              <a:t>ou splénique…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dirty="0" smtClean="0"/>
              <a:t>Il </a:t>
            </a:r>
            <a:r>
              <a:rPr lang="fr-FR" dirty="0"/>
              <a:t>s’agit dans ce cas de </a:t>
            </a:r>
            <a:r>
              <a:rPr lang="fr-FR" dirty="0">
                <a:solidFill>
                  <a:srgbClr val="0070C0"/>
                </a:solidFill>
              </a:rPr>
              <a:t>thromboses non obstructives</a:t>
            </a:r>
            <a:r>
              <a:rPr lang="fr-FR" dirty="0"/>
              <a:t>, n’empêchant pas </a:t>
            </a:r>
            <a:r>
              <a:rPr lang="fr-FR" dirty="0" smtClean="0"/>
              <a:t>la mobilité des ailettes, </a:t>
            </a:r>
            <a:r>
              <a:rPr lang="fr-FR" dirty="0"/>
              <a:t>et survenant surtout sur </a:t>
            </a:r>
            <a:r>
              <a:rPr lang="fr-FR" dirty="0" smtClean="0"/>
              <a:t>les </a:t>
            </a:r>
            <a:r>
              <a:rPr lang="fr-FR" dirty="0" smtClean="0">
                <a:solidFill>
                  <a:srgbClr val="00B0F0"/>
                </a:solidFill>
              </a:rPr>
              <a:t>prothèses mitrales</a:t>
            </a:r>
            <a:r>
              <a:rPr lang="fr-FR" dirty="0" smtClean="0"/>
              <a:t>, </a:t>
            </a:r>
            <a:r>
              <a:rPr lang="fr-FR" dirty="0"/>
              <a:t>avec thrombus sur la </a:t>
            </a:r>
            <a:r>
              <a:rPr lang="fr-FR" dirty="0" smtClean="0"/>
              <a:t>face atriale.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635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3786"/>
            <a:ext cx="12192000" cy="66727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b. Thromboses </a:t>
            </a:r>
            <a:r>
              <a:rPr lang="fr-FR" b="1" dirty="0"/>
              <a:t>de prothèse </a:t>
            </a:r>
            <a:r>
              <a:rPr lang="fr-FR" b="1" dirty="0" smtClean="0"/>
              <a:t>mécanique:</a:t>
            </a:r>
          </a:p>
          <a:p>
            <a:pPr marL="0" indent="0">
              <a:buNone/>
            </a:pPr>
            <a:endParaRPr lang="fr-FR" sz="1000" b="1" dirty="0" smtClean="0"/>
          </a:p>
          <a:p>
            <a:r>
              <a:rPr lang="fr-FR" b="1" dirty="0" smtClean="0">
                <a:solidFill>
                  <a:srgbClr val="0070C0"/>
                </a:solidFill>
              </a:rPr>
              <a:t>début brutal</a:t>
            </a:r>
            <a:r>
              <a:rPr lang="fr-FR" b="1" dirty="0" smtClean="0"/>
              <a:t>: OAP  </a:t>
            </a:r>
            <a:r>
              <a:rPr lang="fr-FR" dirty="0" smtClean="0"/>
              <a:t>ou </a:t>
            </a:r>
            <a:r>
              <a:rPr lang="fr-FR" dirty="0"/>
              <a:t>syncope, ou </a:t>
            </a:r>
            <a:r>
              <a:rPr lang="fr-FR" dirty="0" smtClean="0"/>
              <a:t>état de </a:t>
            </a:r>
            <a:r>
              <a:rPr lang="fr-FR" dirty="0"/>
              <a:t>choc, voire mort subite ou très rapide. </a:t>
            </a:r>
            <a:endParaRPr lang="fr-FR" dirty="0" smtClean="0"/>
          </a:p>
          <a:p>
            <a:r>
              <a:rPr lang="fr-FR" i="1" dirty="0" smtClean="0"/>
              <a:t>thrombose </a:t>
            </a:r>
            <a:r>
              <a:rPr lang="fr-FR" i="1" dirty="0"/>
              <a:t>obstructive </a:t>
            </a:r>
            <a:r>
              <a:rPr lang="fr-FR" dirty="0" smtClean="0"/>
              <a:t>gênant la mobilité des ailettes.</a:t>
            </a:r>
            <a:endParaRPr lang="fr-FR" dirty="0"/>
          </a:p>
          <a:p>
            <a:r>
              <a:rPr lang="fr-FR" b="1" dirty="0">
                <a:solidFill>
                  <a:srgbClr val="0070C0"/>
                </a:solidFill>
              </a:rPr>
              <a:t>Le diagnostic </a:t>
            </a:r>
            <a:r>
              <a:rPr lang="fr-FR" b="1" dirty="0" smtClean="0">
                <a:solidFill>
                  <a:srgbClr val="0070C0"/>
                </a:solidFill>
              </a:rPr>
              <a:t>difficile </a:t>
            </a:r>
            <a:r>
              <a:rPr lang="fr-FR" dirty="0"/>
              <a:t>: </a:t>
            </a:r>
            <a:endParaRPr lang="fr-FR" dirty="0" smtClean="0"/>
          </a:p>
          <a:p>
            <a:pPr lvl="1"/>
            <a:r>
              <a:rPr lang="fr-FR" dirty="0" smtClean="0"/>
              <a:t>diminution de l’amplitude des bruits de prothèse </a:t>
            </a:r>
          </a:p>
          <a:p>
            <a:pPr lvl="1"/>
            <a:r>
              <a:rPr lang="fr-FR" dirty="0" smtClean="0"/>
              <a:t>un souffle systolique pour une prothèse aortique ou d’un roulement diastolique pour une prothèse mitrale). </a:t>
            </a:r>
          </a:p>
          <a:p>
            <a:pPr lvl="1"/>
            <a:r>
              <a:rPr lang="fr-FR" dirty="0" smtClean="0"/>
              <a:t>Confirmé: </a:t>
            </a:r>
            <a:r>
              <a:rPr lang="fr-FR" dirty="0" smtClean="0">
                <a:solidFill>
                  <a:srgbClr val="00B0F0"/>
                </a:solidFill>
              </a:rPr>
              <a:t>ETT  et ETO</a:t>
            </a:r>
            <a:endParaRPr lang="fr-FR" dirty="0" smtClean="0"/>
          </a:p>
          <a:p>
            <a:r>
              <a:rPr lang="fr-FR" b="1" dirty="0" smtClean="0">
                <a:solidFill>
                  <a:srgbClr val="00B0F0"/>
                </a:solidFill>
              </a:rPr>
              <a:t>Cause: </a:t>
            </a:r>
            <a:r>
              <a:rPr lang="fr-FR" dirty="0" smtClean="0">
                <a:solidFill>
                  <a:srgbClr val="FF0000"/>
                </a:solidFill>
              </a:rPr>
              <a:t>insuffisance du TTT anticoagulant</a:t>
            </a:r>
          </a:p>
          <a:p>
            <a:r>
              <a:rPr lang="fr-FR" b="1" dirty="0" smtClean="0">
                <a:solidFill>
                  <a:srgbClr val="00B0F0"/>
                </a:solidFill>
              </a:rPr>
              <a:t>TTT: </a:t>
            </a:r>
          </a:p>
          <a:p>
            <a:pPr lvl="1"/>
            <a:r>
              <a:rPr lang="fr-FR" dirty="0" smtClean="0"/>
              <a:t>En urgence vérifier INR</a:t>
            </a:r>
          </a:p>
          <a:p>
            <a:pPr lvl="1"/>
            <a:r>
              <a:rPr lang="fr-FR" dirty="0" smtClean="0"/>
              <a:t>Renforcement du TTT anticoagulant : l’héparine si nécessaire </a:t>
            </a:r>
          </a:p>
          <a:p>
            <a:pPr lvl="1"/>
            <a:r>
              <a:rPr lang="fr-FR" dirty="0" smtClean="0"/>
              <a:t>ré intervention </a:t>
            </a:r>
            <a:r>
              <a:rPr lang="fr-FR" dirty="0"/>
              <a:t>d’urgence </a:t>
            </a:r>
            <a:r>
              <a:rPr lang="fr-FR" dirty="0" smtClean="0"/>
              <a:t>(</a:t>
            </a:r>
            <a:r>
              <a:rPr lang="fr-FR" dirty="0"/>
              <a:t>mortalité 30 </a:t>
            </a:r>
            <a:r>
              <a:rPr lang="fr-FR" dirty="0" smtClean="0"/>
              <a:t>%)..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844061" y="6353908"/>
            <a:ext cx="9378461" cy="5861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rgbClr val="FFFF00"/>
                </a:solidFill>
              </a:rPr>
              <a:t>INR</a:t>
            </a:r>
            <a:r>
              <a:rPr lang="fr-FR" sz="2400" dirty="0" smtClean="0"/>
              <a:t> = l’</a:t>
            </a:r>
            <a:r>
              <a:rPr lang="fr-FR" sz="2400" dirty="0" smtClean="0">
                <a:solidFill>
                  <a:srgbClr val="FFFF00"/>
                </a:solidFill>
              </a:rPr>
              <a:t>I</a:t>
            </a:r>
            <a:r>
              <a:rPr lang="fr-FR" sz="2400" dirty="0" smtClean="0"/>
              <a:t>nternational </a:t>
            </a:r>
            <a:r>
              <a:rPr lang="fr-FR" sz="2400" dirty="0" err="1" smtClean="0">
                <a:solidFill>
                  <a:srgbClr val="FFFF00"/>
                </a:solidFill>
              </a:rPr>
              <a:t>N</a:t>
            </a:r>
            <a:r>
              <a:rPr lang="fr-FR" sz="2400" dirty="0" err="1" smtClean="0"/>
              <a:t>ormalized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FFFF00"/>
                </a:solidFill>
              </a:rPr>
              <a:t>R</a:t>
            </a:r>
            <a:r>
              <a:rPr lang="fr-FR" sz="2400" dirty="0" smtClean="0"/>
              <a:t>atio (</a:t>
            </a:r>
            <a:r>
              <a:rPr lang="fr-FR" sz="2400" dirty="0" smtClean="0">
                <a:solidFill>
                  <a:srgbClr val="FFFF00"/>
                </a:solidFill>
              </a:rPr>
              <a:t>r</a:t>
            </a:r>
            <a:r>
              <a:rPr lang="fr-FR" sz="2400" dirty="0" smtClean="0"/>
              <a:t>apport international </a:t>
            </a:r>
            <a:r>
              <a:rPr lang="fr-FR" sz="2400" dirty="0" smtClean="0">
                <a:solidFill>
                  <a:srgbClr val="FFFF00"/>
                </a:solidFill>
              </a:rPr>
              <a:t>n</a:t>
            </a:r>
            <a:r>
              <a:rPr lang="fr-FR" sz="2400" dirty="0" smtClean="0"/>
              <a:t>ormalisé).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76465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56492"/>
            <a:ext cx="12092940" cy="60725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+</a:t>
            </a:r>
            <a:r>
              <a:rPr lang="fr-FR" dirty="0" smtClean="0"/>
              <a:t> fréquente dans les 1</a:t>
            </a:r>
            <a:r>
              <a:rPr lang="fr-FR" baseline="30000" dirty="0" smtClean="0"/>
              <a:t>er</a:t>
            </a:r>
            <a:r>
              <a:rPr lang="fr-FR" dirty="0" smtClean="0"/>
              <a:t> mois </a:t>
            </a:r>
            <a:r>
              <a:rPr lang="fr-FR" dirty="0"/>
              <a:t>postopératoires.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B0F0"/>
                </a:solidFill>
              </a:rPr>
              <a:t> Causes: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800" b="1" dirty="0" smtClean="0">
                <a:solidFill>
                  <a:srgbClr val="00B0F0"/>
                </a:solidFill>
              </a:rPr>
              <a:t>spontanées</a:t>
            </a:r>
            <a:r>
              <a:rPr lang="fr-FR" sz="2800" dirty="0"/>
              <a:t>, par lâchage de sutures sur des tissus </a:t>
            </a:r>
            <a:r>
              <a:rPr lang="fr-FR" sz="2800" dirty="0" smtClean="0"/>
              <a:t>fragilisés: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2800" b="1" dirty="0" smtClean="0">
                <a:solidFill>
                  <a:srgbClr val="00B0F0"/>
                </a:solidFill>
              </a:rPr>
              <a:t>Secondaire</a:t>
            </a:r>
            <a:r>
              <a:rPr lang="fr-FR" sz="2800" dirty="0" smtClean="0"/>
              <a:t> : endocardite </a:t>
            </a:r>
            <a:r>
              <a:rPr lang="fr-FR" sz="2800" dirty="0"/>
              <a:t>infectieuse (EI</a:t>
            </a:r>
            <a:r>
              <a:rPr lang="fr-FR" sz="2800" dirty="0" smtClean="0"/>
              <a:t>).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B0F0"/>
                </a:solidFill>
              </a:rPr>
              <a:t>Clinique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800" b="1" dirty="0" smtClean="0">
                <a:solidFill>
                  <a:srgbClr val="00B0F0"/>
                </a:solidFill>
              </a:rPr>
              <a:t>asymptomatique</a:t>
            </a:r>
            <a:r>
              <a:rPr lang="fr-FR" sz="2800" dirty="0" smtClean="0"/>
              <a:t>: découverte  </a:t>
            </a:r>
            <a:r>
              <a:rPr lang="fr-FR" sz="2800" dirty="0" smtClean="0">
                <a:solidFill>
                  <a:srgbClr val="FF0000"/>
                </a:solidFill>
              </a:rPr>
              <a:t>fortuite</a:t>
            </a:r>
            <a:r>
              <a:rPr lang="fr-FR" sz="2800" dirty="0" smtClean="0"/>
              <a:t> ECHO (suspectée devant un </a:t>
            </a:r>
            <a:r>
              <a:rPr lang="fr-FR" sz="2800" dirty="0" smtClean="0">
                <a:solidFill>
                  <a:srgbClr val="FF0000"/>
                </a:solidFill>
              </a:rPr>
              <a:t>souffle</a:t>
            </a:r>
            <a:r>
              <a:rPr lang="fr-FR" sz="2800" dirty="0"/>
              <a:t>, diastolique pour une prothèse aortique, systolique pour une prothèse </a:t>
            </a:r>
            <a:r>
              <a:rPr lang="fr-FR" sz="2800" dirty="0" smtClean="0"/>
              <a:t>mitrale).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800" b="1" dirty="0" smtClean="0">
                <a:solidFill>
                  <a:srgbClr val="00B0F0"/>
                </a:solidFill>
              </a:rPr>
              <a:t>Symptomatique</a:t>
            </a:r>
            <a:r>
              <a:rPr lang="fr-FR" sz="2800" dirty="0" smtClean="0"/>
              <a:t>: une </a:t>
            </a:r>
            <a:r>
              <a:rPr lang="fr-FR" sz="2800" dirty="0"/>
              <a:t>insuffisance </a:t>
            </a:r>
            <a:r>
              <a:rPr lang="fr-FR" sz="2800" dirty="0" smtClean="0"/>
              <a:t>cardiaque; anémie hémolytique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B0F0"/>
                </a:solidFill>
              </a:rPr>
              <a:t>Diagnostic: </a:t>
            </a:r>
            <a:r>
              <a:rPr lang="fr-FR" dirty="0" smtClean="0"/>
              <a:t>l’ETT </a:t>
            </a:r>
            <a:r>
              <a:rPr lang="fr-FR" dirty="0"/>
              <a:t>et </a:t>
            </a:r>
            <a:r>
              <a:rPr lang="fr-FR" dirty="0" smtClean="0"/>
              <a:t>l’ETO </a:t>
            </a:r>
            <a:r>
              <a:rPr lang="fr-FR" dirty="0"/>
              <a:t>: fuite </a:t>
            </a:r>
            <a:r>
              <a:rPr lang="fr-FR" dirty="0" err="1"/>
              <a:t>paraprothétique</a:t>
            </a:r>
            <a:r>
              <a:rPr lang="fr-FR" dirty="0"/>
              <a:t> ± </a:t>
            </a:r>
            <a:r>
              <a:rPr lang="fr-FR" dirty="0" smtClean="0"/>
              <a:t>importante.</a:t>
            </a:r>
          </a:p>
          <a:p>
            <a:pPr marL="0" indent="0">
              <a:buNone/>
            </a:pPr>
            <a:endParaRPr lang="fr-FR" sz="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B0F0"/>
                </a:solidFill>
              </a:rPr>
              <a:t>TTT:  </a:t>
            </a:r>
            <a:r>
              <a:rPr lang="fr-FR" dirty="0" smtClean="0"/>
              <a:t>ré intervention </a:t>
            </a:r>
            <a:r>
              <a:rPr lang="fr-FR" dirty="0"/>
              <a:t>peut </a:t>
            </a:r>
            <a:r>
              <a:rPr lang="fr-FR" dirty="0" smtClean="0"/>
              <a:t>être nécessaire</a:t>
            </a:r>
            <a:r>
              <a:rPr lang="fr-FR" dirty="0"/>
              <a:t>.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7865"/>
            <a:ext cx="9688830" cy="514985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2. DÉSINSERTIONS DE PROTHÈSE</a:t>
            </a:r>
            <a:br>
              <a:rPr lang="fr-FR" b="1" dirty="0" smtClean="0"/>
            </a:br>
            <a:endParaRPr lang="fr-F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46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65506"/>
            <a:ext cx="12192000" cy="5592494"/>
          </a:xfrm>
        </p:spPr>
        <p:txBody>
          <a:bodyPr/>
          <a:lstStyle/>
          <a:p>
            <a:pPr marL="0" indent="0">
              <a:buNone/>
            </a:pPr>
            <a:r>
              <a:rPr lang="fr-FR" b="1" dirty="0" err="1" smtClean="0"/>
              <a:t>Médiastinite</a:t>
            </a:r>
            <a:r>
              <a:rPr lang="fr-FR" b="1" dirty="0" smtClean="0"/>
              <a:t> </a:t>
            </a:r>
            <a:r>
              <a:rPr lang="fr-FR" b="1" dirty="0"/>
              <a:t>postopératoire</a:t>
            </a:r>
          </a:p>
          <a:p>
            <a:r>
              <a:rPr lang="fr-FR" dirty="0" smtClean="0"/>
              <a:t> </a:t>
            </a:r>
            <a:r>
              <a:rPr lang="fr-FR" dirty="0"/>
              <a:t>1 % </a:t>
            </a:r>
            <a:r>
              <a:rPr lang="fr-FR" dirty="0" smtClean="0"/>
              <a:t>principale cause </a:t>
            </a:r>
            <a:r>
              <a:rPr lang="fr-FR" dirty="0"/>
              <a:t>de </a:t>
            </a:r>
            <a:r>
              <a:rPr lang="fr-FR" dirty="0" smtClean="0"/>
              <a:t>mortalité précoce.</a:t>
            </a:r>
          </a:p>
          <a:p>
            <a:endParaRPr lang="fr-FR" b="1" dirty="0" smtClean="0"/>
          </a:p>
          <a:p>
            <a:r>
              <a:rPr lang="fr-FR" b="1" dirty="0"/>
              <a:t>Endocardite infectieuse</a:t>
            </a:r>
          </a:p>
          <a:p>
            <a:r>
              <a:rPr lang="fr-FR" dirty="0"/>
              <a:t>C’est une complication redoutable chez les porteurs de prothèse. </a:t>
            </a:r>
            <a:endParaRPr lang="fr-FR" dirty="0" smtClean="0"/>
          </a:p>
          <a:p>
            <a:r>
              <a:rPr lang="fr-FR" i="1" dirty="0" smtClean="0"/>
              <a:t>Les porteurs de valve sont </a:t>
            </a:r>
            <a:r>
              <a:rPr lang="fr-FR" i="1" dirty="0"/>
              <a:t>à </a:t>
            </a:r>
            <a:r>
              <a:rPr lang="fr-FR" i="1" dirty="0" smtClean="0"/>
              <a:t>risque majeur </a:t>
            </a:r>
            <a:r>
              <a:rPr lang="fr-FR" i="1" dirty="0"/>
              <a:t>d’endocardite </a:t>
            </a:r>
            <a:r>
              <a:rPr lang="fr-FR" dirty="0"/>
              <a:t>et doivent bénéficier d’une prophylaxie draconienne, et ceci leur </a:t>
            </a:r>
            <a:r>
              <a:rPr lang="fr-FR" dirty="0" smtClean="0"/>
              <a:t>vie</a:t>
            </a:r>
          </a:p>
          <a:p>
            <a:r>
              <a:rPr lang="fr-FR" dirty="0" smtClean="0"/>
              <a:t>Le risque plus élevé sur </a:t>
            </a:r>
            <a:r>
              <a:rPr lang="fr-FR" dirty="0" err="1" smtClean="0"/>
              <a:t>bioprothèse</a:t>
            </a:r>
            <a:r>
              <a:rPr lang="fr-FR" dirty="0" smtClean="0"/>
              <a:t> que sur prothèse mécanique. </a:t>
            </a:r>
          </a:p>
          <a:p>
            <a:r>
              <a:rPr lang="fr-FR" dirty="0" smtClean="0"/>
              <a:t>deux formes précoces et des formes tardives  pronostic différent.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125095"/>
            <a:ext cx="9688830" cy="514985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>
                <a:solidFill>
                  <a:srgbClr val="0070C0"/>
                </a:solidFill>
              </a:rPr>
              <a:t/>
            </a:r>
            <a:br>
              <a:rPr lang="fr-FR" b="1" dirty="0">
                <a:solidFill>
                  <a:srgbClr val="0070C0"/>
                </a:solidFill>
              </a:rPr>
            </a:br>
            <a:r>
              <a:rPr lang="fr-FR" b="1" dirty="0" smtClean="0">
                <a:solidFill>
                  <a:srgbClr val="0070C0"/>
                </a:solidFill>
              </a:rPr>
              <a:t>3. </a:t>
            </a:r>
            <a:r>
              <a:rPr lang="fr-FR" b="1" dirty="0" smtClean="0"/>
              <a:t>COMPLICATIONS INFECTIEUSES</a:t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endParaRPr lang="fr-F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38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29493"/>
            <a:ext cx="12027877" cy="57057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B0F0"/>
                </a:solidFill>
              </a:rPr>
              <a:t>L’endocardite précoce : </a:t>
            </a:r>
            <a:r>
              <a:rPr lang="fr-FR" dirty="0" smtClean="0"/>
              <a:t>contamination </a:t>
            </a:r>
            <a:r>
              <a:rPr lang="fr-FR" dirty="0"/>
              <a:t>peropératoire par </a:t>
            </a:r>
            <a:r>
              <a:rPr lang="fr-FR" dirty="0" smtClean="0"/>
              <a:t>des </a:t>
            </a:r>
            <a:r>
              <a:rPr lang="fr-FR" dirty="0" smtClean="0">
                <a:solidFill>
                  <a:srgbClr val="FF0000"/>
                </a:solidFill>
              </a:rPr>
              <a:t>germes </a:t>
            </a:r>
            <a:r>
              <a:rPr lang="fr-FR" dirty="0">
                <a:solidFill>
                  <a:srgbClr val="FF0000"/>
                </a:solidFill>
              </a:rPr>
              <a:t>hospitaliers </a:t>
            </a:r>
            <a:r>
              <a:rPr lang="fr-FR" dirty="0" smtClean="0"/>
              <a:t>multi-résistants</a:t>
            </a:r>
            <a:r>
              <a:rPr lang="fr-FR" dirty="0"/>
              <a:t>, le plus souvent staphylocoques blanc ou </a:t>
            </a:r>
            <a:r>
              <a:rPr lang="fr-FR" dirty="0" smtClean="0"/>
              <a:t>doré. Le </a:t>
            </a:r>
            <a:r>
              <a:rPr lang="fr-FR" dirty="0"/>
              <a:t>pronostic </a:t>
            </a:r>
            <a:r>
              <a:rPr lang="fr-FR" dirty="0" smtClean="0"/>
              <a:t>très </a:t>
            </a:r>
            <a:r>
              <a:rPr lang="fr-FR" dirty="0"/>
              <a:t>sévère </a:t>
            </a:r>
            <a:r>
              <a:rPr lang="fr-FR" dirty="0" smtClean="0"/>
              <a:t>( 50 % de mortalité)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B0F0"/>
                </a:solidFill>
              </a:rPr>
              <a:t>L’endocardite </a:t>
            </a:r>
            <a:r>
              <a:rPr lang="fr-FR" b="1" dirty="0">
                <a:solidFill>
                  <a:srgbClr val="00B0F0"/>
                </a:solidFill>
              </a:rPr>
              <a:t>tardive (au-delà de 2 </a:t>
            </a:r>
            <a:r>
              <a:rPr lang="fr-FR" b="1" dirty="0" smtClean="0">
                <a:solidFill>
                  <a:srgbClr val="00B0F0"/>
                </a:solidFill>
              </a:rPr>
              <a:t>mois) </a:t>
            </a:r>
            <a:r>
              <a:rPr lang="fr-FR" dirty="0"/>
              <a:t>est plus proche </a:t>
            </a:r>
            <a:r>
              <a:rPr lang="fr-FR" dirty="0" smtClean="0"/>
              <a:t>de l’endocardite </a:t>
            </a:r>
            <a:r>
              <a:rPr lang="fr-FR" dirty="0"/>
              <a:t>sur valve native avec des germes comparables, mais le staphylocoque </a:t>
            </a:r>
            <a:r>
              <a:rPr lang="fr-FR" dirty="0" smtClean="0"/>
              <a:t>est néanmoins </a:t>
            </a:r>
            <a:r>
              <a:rPr lang="fr-FR" dirty="0"/>
              <a:t>en cause dans 50 % des cas. Le pronostic est meilleur que celui de l’EI </a:t>
            </a:r>
            <a:r>
              <a:rPr lang="fr-FR" dirty="0" smtClean="0"/>
              <a:t>précoce.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B0F0"/>
                </a:solidFill>
              </a:rPr>
              <a:t>Le diagnostic </a:t>
            </a:r>
            <a:r>
              <a:rPr lang="fr-FR" dirty="0" smtClean="0"/>
              <a:t>=  </a:t>
            </a:r>
            <a:r>
              <a:rPr lang="fr-FR" dirty="0" smtClean="0">
                <a:solidFill>
                  <a:srgbClr val="00B0F0"/>
                </a:solidFill>
              </a:rPr>
              <a:t>l’hémocultures</a:t>
            </a:r>
            <a:r>
              <a:rPr lang="fr-FR" dirty="0">
                <a:solidFill>
                  <a:srgbClr val="00B0F0"/>
                </a:solidFill>
              </a:rPr>
              <a:t>, de l’ETT et de l’ETO </a:t>
            </a:r>
            <a:r>
              <a:rPr lang="fr-FR" dirty="0"/>
              <a:t>++ </a:t>
            </a:r>
            <a:r>
              <a:rPr lang="fr-FR" dirty="0" smtClean="0"/>
              <a:t>(végétations) Il </a:t>
            </a:r>
            <a:r>
              <a:rPr lang="fr-FR" dirty="0"/>
              <a:t>faut insister sur la </a:t>
            </a:r>
            <a:r>
              <a:rPr lang="fr-FR" dirty="0">
                <a:solidFill>
                  <a:srgbClr val="00B0F0"/>
                </a:solidFill>
              </a:rPr>
              <a:t>prévention et le traitement indispensable de tout foyer </a:t>
            </a:r>
            <a:r>
              <a:rPr lang="fr-FR" dirty="0" smtClean="0">
                <a:solidFill>
                  <a:srgbClr val="00B0F0"/>
                </a:solidFill>
              </a:rPr>
              <a:t>infectieux</a:t>
            </a:r>
            <a:r>
              <a:rPr lang="fr-FR" dirty="0" smtClean="0"/>
              <a:t>, notamment </a:t>
            </a:r>
            <a:r>
              <a:rPr lang="fr-FR" dirty="0"/>
              <a:t>Oto-Rhino-Laryngologique et dentaire, chez les porteurs de prothèses ++. </a:t>
            </a:r>
            <a:r>
              <a:rPr lang="fr-FR" b="1" dirty="0" smtClean="0"/>
              <a:t>hémocultures systématiques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b="1" dirty="0" smtClean="0">
                <a:solidFill>
                  <a:srgbClr val="FF0000"/>
                </a:solidFill>
              </a:rPr>
              <a:t>fièvre inexpliquée </a:t>
            </a:r>
            <a:r>
              <a:rPr lang="fr-FR" b="1" dirty="0" smtClean="0">
                <a:solidFill>
                  <a:srgbClr val="00B0F0"/>
                </a:solidFill>
              </a:rPr>
              <a:t>=,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B0F0"/>
                </a:solidFill>
              </a:rPr>
              <a:t>TTT: </a:t>
            </a:r>
            <a:r>
              <a:rPr lang="fr-FR" dirty="0" smtClean="0"/>
              <a:t>La ré intervention reste assez souvent nécessaire.</a:t>
            </a:r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2062" y="82062"/>
            <a:ext cx="9688830" cy="514985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>
                <a:solidFill>
                  <a:srgbClr val="0070C0"/>
                </a:solidFill>
              </a:rPr>
              <a:t/>
            </a:r>
            <a:br>
              <a:rPr lang="fr-FR" b="1" dirty="0">
                <a:solidFill>
                  <a:srgbClr val="0070C0"/>
                </a:solidFill>
              </a:rPr>
            </a:br>
            <a:r>
              <a:rPr lang="fr-FR" b="1" dirty="0" smtClean="0">
                <a:solidFill>
                  <a:srgbClr val="0070C0"/>
                </a:solidFill>
              </a:rPr>
              <a:t/>
            </a:r>
            <a:br>
              <a:rPr lang="fr-FR" b="1" dirty="0" smtClean="0">
                <a:solidFill>
                  <a:srgbClr val="0070C0"/>
                </a:solidFill>
              </a:rPr>
            </a:br>
            <a:r>
              <a:rPr lang="fr-FR" b="1" dirty="0" smtClean="0">
                <a:solidFill>
                  <a:srgbClr val="0070C0"/>
                </a:solidFill>
              </a:rPr>
              <a:t>Endocardite infectieuse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endParaRPr lang="fr-F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32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40030"/>
            <a:ext cx="12192000" cy="6617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4. COMPLICATIONS </a:t>
            </a:r>
            <a:r>
              <a:rPr lang="fr-FR" b="1" dirty="0"/>
              <a:t>DU TRAITEMENT ANTICOAGULANT</a:t>
            </a:r>
          </a:p>
          <a:p>
            <a:pPr marL="0" indent="0">
              <a:buNone/>
            </a:pPr>
            <a:r>
              <a:rPr lang="fr-FR" dirty="0" smtClean="0"/>
              <a:t>Le </a:t>
            </a:r>
            <a:r>
              <a:rPr lang="fr-FR" dirty="0"/>
              <a:t>risque </a:t>
            </a:r>
            <a:r>
              <a:rPr lang="fr-FR" dirty="0" smtClean="0"/>
              <a:t> </a:t>
            </a:r>
            <a:r>
              <a:rPr lang="fr-FR" dirty="0"/>
              <a:t>1,2 </a:t>
            </a:r>
            <a:r>
              <a:rPr lang="fr-FR" dirty="0" smtClean="0"/>
              <a:t>%</a:t>
            </a:r>
          </a:p>
          <a:p>
            <a:pPr marL="0" indent="0">
              <a:buNone/>
            </a:pPr>
            <a:r>
              <a:rPr lang="fr-FR" dirty="0" smtClean="0"/>
              <a:t>Gravité  variable: risque de DC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B0F0"/>
                </a:solidFill>
              </a:rPr>
              <a:t>Clinique: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hémorragie </a:t>
            </a:r>
            <a:r>
              <a:rPr lang="fr-FR" dirty="0"/>
              <a:t>cérébrale, </a:t>
            </a:r>
            <a:endParaRPr lang="fr-FR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digestive ou  hématurie,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err="1" smtClean="0"/>
              <a:t>ménométrorragies</a:t>
            </a:r>
            <a:r>
              <a:rPr lang="fr-FR" dirty="0" smtClean="0"/>
              <a:t>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hématome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B0F0"/>
                </a:solidFill>
              </a:rPr>
              <a:t>TTT: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FF0000"/>
                </a:solidFill>
              </a:rPr>
              <a:t>Arrêt du TTT AVK relais par héparine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FF0000"/>
                </a:solidFill>
              </a:rPr>
              <a:t>grossesse</a:t>
            </a:r>
            <a:r>
              <a:rPr lang="fr-FR" dirty="0"/>
              <a:t>, la problématique est de gérer les AVK, </a:t>
            </a:r>
            <a:endParaRPr lang="fr-FR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le </a:t>
            </a:r>
            <a:r>
              <a:rPr lang="fr-FR" dirty="0"/>
              <a:t>risque d’accident </a:t>
            </a:r>
            <a:r>
              <a:rPr lang="fr-FR" dirty="0" smtClean="0"/>
              <a:t>thromboembolique est </a:t>
            </a:r>
            <a:r>
              <a:rPr lang="fr-FR" dirty="0"/>
              <a:t>multiplié par dix. </a:t>
            </a:r>
            <a:endParaRPr lang="fr-FR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FF0000"/>
                </a:solidFill>
              </a:rPr>
              <a:t>Les </a:t>
            </a:r>
            <a:r>
              <a:rPr lang="fr-FR" dirty="0">
                <a:solidFill>
                  <a:srgbClr val="FF0000"/>
                </a:solidFill>
              </a:rPr>
              <a:t>complications </a:t>
            </a:r>
            <a:r>
              <a:rPr lang="fr-FR" dirty="0" err="1">
                <a:solidFill>
                  <a:srgbClr val="FF0000"/>
                </a:solidFill>
              </a:rPr>
              <a:t>thrombo-emboliques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/>
              <a:t>sont </a:t>
            </a:r>
            <a:r>
              <a:rPr lang="fr-FR" dirty="0" smtClean="0"/>
              <a:t>plus fréquentes </a:t>
            </a:r>
            <a:r>
              <a:rPr lang="fr-FR" dirty="0"/>
              <a:t>sous héparine que sous AVK chez les femmes enceintes. </a:t>
            </a:r>
            <a:endParaRPr lang="fr-FR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FF0000"/>
                </a:solidFill>
              </a:rPr>
              <a:t>Les </a:t>
            </a:r>
            <a:r>
              <a:rPr lang="fr-FR" dirty="0">
                <a:solidFill>
                  <a:srgbClr val="FF0000"/>
                </a:solidFill>
              </a:rPr>
              <a:t>AVK exposent </a:t>
            </a:r>
            <a:r>
              <a:rPr lang="fr-FR" dirty="0" smtClean="0">
                <a:solidFill>
                  <a:srgbClr val="FF0000"/>
                </a:solidFill>
              </a:rPr>
              <a:t>au risque </a:t>
            </a:r>
            <a:r>
              <a:rPr lang="fr-FR" dirty="0">
                <a:solidFill>
                  <a:srgbClr val="FF0000"/>
                </a:solidFill>
              </a:rPr>
              <a:t>de </a:t>
            </a:r>
            <a:r>
              <a:rPr lang="fr-FR" dirty="0" smtClean="0">
                <a:solidFill>
                  <a:srgbClr val="FF0000"/>
                </a:solidFill>
              </a:rPr>
              <a:t>fœtopathie</a:t>
            </a:r>
            <a:r>
              <a:rPr lang="fr-FR" dirty="0" smtClean="0"/>
              <a:t>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549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0056" y="980047"/>
            <a:ext cx="12041944" cy="61710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FR" b="1" dirty="0" smtClean="0"/>
              <a:t>Citer </a:t>
            </a:r>
            <a:r>
              <a:rPr lang="fr-FR" b="1" dirty="0"/>
              <a:t>les </a:t>
            </a:r>
            <a:r>
              <a:rPr lang="fr-FR" b="1" dirty="0">
                <a:solidFill>
                  <a:srgbClr val="0070C0"/>
                </a:solidFill>
              </a:rPr>
              <a:t>différents types de prothèses valvulaires</a:t>
            </a:r>
            <a:r>
              <a:rPr lang="fr-FR" b="1" dirty="0"/>
              <a:t>, </a:t>
            </a:r>
            <a:endParaRPr lang="fr-FR" b="1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FR" b="1" dirty="0" smtClean="0"/>
              <a:t>Citer </a:t>
            </a:r>
            <a:r>
              <a:rPr lang="fr-FR" b="1" dirty="0" smtClean="0">
                <a:solidFill>
                  <a:srgbClr val="0070C0"/>
                </a:solidFill>
              </a:rPr>
              <a:t>4 différences </a:t>
            </a:r>
            <a:r>
              <a:rPr lang="fr-FR" b="1" dirty="0"/>
              <a:t>entre </a:t>
            </a:r>
            <a:r>
              <a:rPr lang="fr-FR" b="1" dirty="0" smtClean="0"/>
              <a:t>valves </a:t>
            </a:r>
            <a:r>
              <a:rPr lang="fr-FR" b="1" dirty="0" smtClean="0">
                <a:solidFill>
                  <a:srgbClr val="0070C0"/>
                </a:solidFill>
              </a:rPr>
              <a:t>mécaniques</a:t>
            </a:r>
            <a:r>
              <a:rPr lang="fr-FR" b="1" dirty="0" smtClean="0"/>
              <a:t> </a:t>
            </a:r>
            <a:r>
              <a:rPr lang="fr-FR" b="1" dirty="0"/>
              <a:t>et </a:t>
            </a:r>
            <a:r>
              <a:rPr lang="fr-FR" b="1" dirty="0">
                <a:solidFill>
                  <a:srgbClr val="0070C0"/>
                </a:solidFill>
              </a:rPr>
              <a:t>biologiques</a:t>
            </a:r>
            <a:r>
              <a:rPr lang="fr-FR" b="1" dirty="0"/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FR" b="1" dirty="0" smtClean="0"/>
              <a:t>Citer 4  </a:t>
            </a:r>
            <a:r>
              <a:rPr lang="fr-FR" b="1" dirty="0" smtClean="0">
                <a:solidFill>
                  <a:srgbClr val="0070C0"/>
                </a:solidFill>
              </a:rPr>
              <a:t>complications </a:t>
            </a:r>
            <a:r>
              <a:rPr lang="fr-FR" b="1" dirty="0">
                <a:solidFill>
                  <a:srgbClr val="0070C0"/>
                </a:solidFill>
              </a:rPr>
              <a:t>des prothèses valvulaires </a:t>
            </a:r>
            <a:r>
              <a:rPr lang="fr-FR" b="1" dirty="0"/>
              <a:t>: </a:t>
            </a:r>
            <a:endParaRPr lang="fr-FR" b="1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FR" b="1" dirty="0" smtClean="0"/>
              <a:t>Connaître </a:t>
            </a:r>
            <a:r>
              <a:rPr lang="fr-FR" b="1" dirty="0"/>
              <a:t>les risques et les complications du traitement anticoagulant</a:t>
            </a:r>
            <a:r>
              <a:rPr lang="fr-FR" b="1" dirty="0" smtClean="0"/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FR" b="1" dirty="0"/>
              <a:t>Connaître les objectifs du traitement anticoagulant en fonction du type de valve, </a:t>
            </a:r>
            <a:r>
              <a:rPr lang="fr-FR" b="1" dirty="0" smtClean="0"/>
              <a:t>du contexte</a:t>
            </a:r>
            <a:r>
              <a:rPr lang="fr-FR" b="1" dirty="0"/>
              <a:t>, et des pathologies associées.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FR" b="1" dirty="0" smtClean="0"/>
              <a:t>Citer </a:t>
            </a:r>
            <a:r>
              <a:rPr lang="fr-FR" b="1" dirty="0" smtClean="0">
                <a:solidFill>
                  <a:srgbClr val="0070C0"/>
                </a:solidFill>
              </a:rPr>
              <a:t>3 éléments de surveillance </a:t>
            </a:r>
            <a:r>
              <a:rPr lang="fr-FR" b="1" dirty="0" smtClean="0"/>
              <a:t>d’une prothèse valvulaire</a:t>
            </a:r>
            <a:endParaRPr lang="fr-FR" b="1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0E004D3B-675C-4348-A2E8-9DCCA4C4F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749040" cy="776288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OBJECTIFS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DFB69A-C572-4716-B354-5EA263F83A08}"/>
              </a:ext>
            </a:extLst>
          </p:cNvPr>
          <p:cNvSpPr/>
          <p:nvPr/>
        </p:nvSpPr>
        <p:spPr>
          <a:xfrm>
            <a:off x="2644049" y="5844448"/>
            <a:ext cx="5860973" cy="1013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/>
              <a:t>PRE REQUIS : </a:t>
            </a:r>
            <a:r>
              <a:rPr lang="fr-FR" b="1" dirty="0">
                <a:solidFill>
                  <a:srgbClr val="FFFF00"/>
                </a:solidFill>
              </a:rPr>
              <a:t>4</a:t>
            </a:r>
            <a:r>
              <a:rPr lang="fr-FR" b="1" baseline="30000" dirty="0">
                <a:solidFill>
                  <a:srgbClr val="FFFF00"/>
                </a:solidFill>
              </a:rPr>
              <a:t>ème</a:t>
            </a:r>
            <a:r>
              <a:rPr lang="fr-FR" b="1" dirty="0"/>
              <a:t> </a:t>
            </a:r>
            <a:r>
              <a:rPr lang="fr-FR" b="1" dirty="0">
                <a:solidFill>
                  <a:srgbClr val="FFFF00"/>
                </a:solidFill>
              </a:rPr>
              <a:t>FMOS  USTTB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dirty="0"/>
              <a:t>L’anatomie du cœur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dirty="0"/>
              <a:t>La sémiologie et la pathologie cardiaque 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072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8590"/>
            <a:ext cx="11353800" cy="6028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5. DÉGÉNÉRESCENCE </a:t>
            </a:r>
            <a:r>
              <a:rPr lang="fr-FR" b="1" dirty="0"/>
              <a:t>DES BIOPROTHÈSES</a:t>
            </a:r>
          </a:p>
          <a:p>
            <a:r>
              <a:rPr lang="fr-FR" dirty="0"/>
              <a:t>La détérioration tissulaire des </a:t>
            </a:r>
            <a:r>
              <a:rPr lang="fr-FR" dirty="0" err="1"/>
              <a:t>bioprothèses</a:t>
            </a:r>
            <a:r>
              <a:rPr lang="fr-FR" dirty="0"/>
              <a:t> est inexorable avec les années, avec </a:t>
            </a:r>
            <a:r>
              <a:rPr lang="fr-FR" dirty="0" smtClean="0"/>
              <a:t>apparition de </a:t>
            </a:r>
            <a:r>
              <a:rPr lang="fr-FR" dirty="0"/>
              <a:t>calcifications ou de déchirure, responsables de sténoses et/ou de fuites </a:t>
            </a:r>
            <a:r>
              <a:rPr lang="fr-FR" dirty="0" smtClean="0"/>
              <a:t>valvulaires imposant </a:t>
            </a:r>
            <a:r>
              <a:rPr lang="fr-FR" dirty="0"/>
              <a:t>une </a:t>
            </a:r>
            <a:r>
              <a:rPr lang="fr-FR" dirty="0" err="1"/>
              <a:t>réintervention</a:t>
            </a:r>
            <a:r>
              <a:rPr lang="fr-FR" dirty="0"/>
              <a:t>.</a:t>
            </a:r>
          </a:p>
          <a:p>
            <a:r>
              <a:rPr lang="fr-FR" dirty="0"/>
              <a:t>Dix ans après l’intervention, 70 à 80 % des </a:t>
            </a:r>
            <a:r>
              <a:rPr lang="fr-FR" dirty="0" err="1"/>
              <a:t>bioprothèses</a:t>
            </a:r>
            <a:r>
              <a:rPr lang="fr-FR" dirty="0"/>
              <a:t> demeurent fonctionnelles, </a:t>
            </a:r>
            <a:r>
              <a:rPr lang="fr-FR" dirty="0" smtClean="0"/>
              <a:t>mais elles </a:t>
            </a:r>
            <a:r>
              <a:rPr lang="fr-FR" dirty="0"/>
              <a:t>ne sont plus que 40 % après 15 ans</a:t>
            </a:r>
            <a:r>
              <a:rPr lang="fr-FR" dirty="0" smtClean="0"/>
              <a:t>.</a:t>
            </a:r>
          </a:p>
          <a:p>
            <a:r>
              <a:rPr lang="fr-FR" dirty="0" smtClean="0"/>
              <a:t>Facteurs de dégénérescence rapide </a:t>
            </a:r>
            <a:endParaRPr lang="fr-FR" dirty="0"/>
          </a:p>
          <a:p>
            <a:r>
              <a:rPr lang="fr-FR" dirty="0" smtClean="0"/>
              <a:t>le </a:t>
            </a:r>
            <a:r>
              <a:rPr lang="fr-FR" dirty="0"/>
              <a:t>jeune âge</a:t>
            </a:r>
            <a:r>
              <a:rPr lang="fr-FR" dirty="0" smtClean="0"/>
              <a:t>, ++++</a:t>
            </a:r>
            <a:endParaRPr lang="fr-FR" dirty="0"/>
          </a:p>
          <a:p>
            <a:r>
              <a:rPr lang="fr-FR" dirty="0"/>
              <a:t>la </a:t>
            </a:r>
            <a:r>
              <a:rPr lang="fr-FR" dirty="0" smtClean="0"/>
              <a:t>grossesse;  </a:t>
            </a:r>
            <a:r>
              <a:rPr lang="fr-FR" dirty="0"/>
              <a:t>et l’insuffisance </a:t>
            </a:r>
            <a:r>
              <a:rPr lang="fr-FR" dirty="0" smtClean="0"/>
              <a:t>rénale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498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192" y="2385352"/>
            <a:ext cx="11075670" cy="822959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rgbClr val="002060"/>
                </a:solidFill>
              </a:rPr>
              <a:t>SURVEILLANCE DES PORTEURS DE VALVE CARDIAQUE</a:t>
            </a:r>
            <a:endParaRPr lang="fr-FR" sz="4000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419962"/>
            <a:ext cx="8212015" cy="1949206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fr-FR" b="1" dirty="0" smtClean="0">
                <a:solidFill>
                  <a:srgbClr val="00B0F0"/>
                </a:solidFill>
              </a:rPr>
              <a:t>Surveillance à 1 mois = période peropératoire</a:t>
            </a:r>
          </a:p>
          <a:p>
            <a:pPr marL="514350" indent="-514350">
              <a:buAutoNum type="arabicPeriod"/>
            </a:pPr>
            <a:r>
              <a:rPr lang="fr-FR" b="1" dirty="0" smtClean="0">
                <a:solidFill>
                  <a:srgbClr val="00B0F0"/>
                </a:solidFill>
              </a:rPr>
              <a:t>Surveillance après un mois </a:t>
            </a:r>
            <a:endParaRPr lang="fr-FR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5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62890"/>
            <a:ext cx="12058650" cy="65951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EN POSTOPÉRATOIRE IMMÉDIAT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dirty="0"/>
              <a:t>Un relais </a:t>
            </a:r>
            <a:r>
              <a:rPr lang="fr-FR" b="1" dirty="0" smtClean="0">
                <a:solidFill>
                  <a:srgbClr val="00B0F0"/>
                </a:solidFill>
              </a:rPr>
              <a:t>Héparine/AVK</a:t>
            </a:r>
            <a:r>
              <a:rPr lang="fr-FR" dirty="0" smtClean="0"/>
              <a:t>  </a:t>
            </a:r>
            <a:r>
              <a:rPr lang="fr-FR" dirty="0"/>
              <a:t>est entrepris précocement, </a:t>
            </a:r>
            <a:endParaRPr lang="fr-FR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dirty="0"/>
              <a:t>A</a:t>
            </a:r>
            <a:r>
              <a:rPr lang="fr-FR" dirty="0" smtClean="0"/>
              <a:t>VK à vie si de </a:t>
            </a:r>
            <a:r>
              <a:rPr lang="fr-FR" dirty="0"/>
              <a:t>prothèse mécanique, 3 mois en cas </a:t>
            </a:r>
            <a:r>
              <a:rPr lang="fr-FR" dirty="0" smtClean="0"/>
              <a:t>de bio prothèse.</a:t>
            </a:r>
            <a:endParaRPr lang="fr-FR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dirty="0" smtClean="0"/>
              <a:t>réadaptation fonctionnelle cardiorespiratoire de </a:t>
            </a:r>
            <a:r>
              <a:rPr lang="fr-FR" dirty="0"/>
              <a:t>3 à 4 semaines.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dirty="0" smtClean="0"/>
              <a:t>L’ETT: précoce </a:t>
            </a:r>
            <a:r>
              <a:rPr lang="fr-FR" dirty="0"/>
              <a:t>de la prothèse est </a:t>
            </a:r>
            <a:r>
              <a:rPr lang="fr-FR" dirty="0" smtClean="0"/>
              <a:t>essentiel</a:t>
            </a:r>
            <a:r>
              <a:rPr lang="fr-FR" dirty="0"/>
              <a:t> </a:t>
            </a:r>
            <a:r>
              <a:rPr lang="fr-FR" dirty="0" smtClean="0"/>
              <a:t>=  examen </a:t>
            </a:r>
            <a:r>
              <a:rPr lang="fr-FR" dirty="0"/>
              <a:t>de référence pour le </a:t>
            </a:r>
            <a:r>
              <a:rPr lang="fr-FR" dirty="0" smtClean="0"/>
              <a:t>suivi ultérieur</a:t>
            </a:r>
            <a:r>
              <a:rPr lang="fr-F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4728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SURVEILLANCE ULTÉRIEURE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" y="1055078"/>
            <a:ext cx="12039599" cy="672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Modalités</a:t>
            </a:r>
          </a:p>
          <a:p>
            <a:pPr marL="0" indent="0">
              <a:buNone/>
            </a:pPr>
            <a:r>
              <a:rPr lang="fr-FR" dirty="0" smtClean="0"/>
              <a:t>1 </a:t>
            </a:r>
            <a:r>
              <a:rPr lang="fr-FR" dirty="0"/>
              <a:t>fois par mois, puis tous les 3 mois par le médecin traitant, </a:t>
            </a: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B0F0"/>
                </a:solidFill>
              </a:rPr>
              <a:t>But : vérifier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l’état clinique: Symptôme ; fièvre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l’équilibre </a:t>
            </a:r>
            <a:r>
              <a:rPr lang="fr-FR" dirty="0"/>
              <a:t>du traitement anticoagulant par les </a:t>
            </a:r>
            <a:r>
              <a:rPr lang="fr-FR" dirty="0" smtClean="0"/>
              <a:t>AVK.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ETT: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B0F0"/>
                </a:solidFill>
              </a:rPr>
              <a:t>Le </a:t>
            </a:r>
            <a:r>
              <a:rPr lang="fr-FR" b="1" dirty="0">
                <a:solidFill>
                  <a:srgbClr val="00B0F0"/>
                </a:solidFill>
              </a:rPr>
              <a:t>porteur de valve cardiaque doit être muni d’un(e) </a:t>
            </a:r>
            <a:r>
              <a:rPr lang="fr-FR" b="1" dirty="0" smtClean="0">
                <a:solidFill>
                  <a:srgbClr val="00B0F0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carte </a:t>
            </a:r>
            <a:r>
              <a:rPr lang="fr-FR" dirty="0"/>
              <a:t>de porteur de </a:t>
            </a:r>
            <a:r>
              <a:rPr lang="fr-FR" dirty="0" smtClean="0"/>
              <a:t>prothèse: précisant </a:t>
            </a:r>
            <a:r>
              <a:rPr lang="fr-FR" dirty="0"/>
              <a:t>le type, le diamètre et le numéro de série de la prothèse </a:t>
            </a:r>
            <a:r>
              <a:rPr lang="fr-FR" dirty="0" smtClean="0"/>
              <a:t>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carnet </a:t>
            </a:r>
            <a:r>
              <a:rPr lang="fr-FR" dirty="0"/>
              <a:t>de surveillance du </a:t>
            </a:r>
            <a:r>
              <a:rPr lang="fr-FR" dirty="0" smtClean="0"/>
              <a:t>traitement AVK précisant </a:t>
            </a:r>
            <a:r>
              <a:rPr lang="fr-FR" dirty="0"/>
              <a:t>l’INR cible </a:t>
            </a:r>
            <a:r>
              <a:rPr lang="fr-FR" dirty="0" smtClean="0"/>
              <a:t>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une </a:t>
            </a:r>
            <a:r>
              <a:rPr lang="fr-FR" dirty="0"/>
              <a:t>carte </a:t>
            </a:r>
            <a:r>
              <a:rPr lang="fr-FR" dirty="0" smtClean="0"/>
              <a:t>d’antibioprophylaxie: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399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2045" y="629871"/>
            <a:ext cx="11599985" cy="59116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Surveillance radiologique</a:t>
            </a:r>
          </a:p>
          <a:p>
            <a:r>
              <a:rPr lang="fr-FR" b="1" dirty="0">
                <a:solidFill>
                  <a:srgbClr val="00B0F0"/>
                </a:solidFill>
              </a:rPr>
              <a:t>Le cliché de thorax </a:t>
            </a:r>
            <a:r>
              <a:rPr lang="fr-FR" dirty="0"/>
              <a:t>permet d’apprécier les modifications de volume de la </a:t>
            </a:r>
            <a:r>
              <a:rPr lang="fr-FR" dirty="0" smtClean="0"/>
              <a:t>silhouette cardiaque</a:t>
            </a:r>
            <a:r>
              <a:rPr lang="fr-FR" dirty="0"/>
              <a:t>, qui doit diminuer de taille après le remplacement valvulaire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b="1" dirty="0">
                <a:solidFill>
                  <a:srgbClr val="00B0F0"/>
                </a:solidFill>
              </a:rPr>
              <a:t>Le radio-cinéma </a:t>
            </a:r>
            <a:r>
              <a:rPr lang="fr-FR" dirty="0"/>
              <a:t>de prothèse est particulièrement intéressant pour apprécier le jeu </a:t>
            </a:r>
            <a:r>
              <a:rPr lang="fr-FR" dirty="0" smtClean="0"/>
              <a:t>de </a:t>
            </a:r>
            <a:r>
              <a:rPr lang="fr-FR" b="1" dirty="0" smtClean="0"/>
              <a:t>mobilité  </a:t>
            </a:r>
            <a:r>
              <a:rPr lang="fr-FR" b="1" dirty="0"/>
              <a:t>de la prothèse </a:t>
            </a:r>
            <a:r>
              <a:rPr lang="fr-FR" dirty="0"/>
              <a:t>et reste, avec </a:t>
            </a:r>
            <a:r>
              <a:rPr lang="fr-FR" b="1" dirty="0">
                <a:solidFill>
                  <a:srgbClr val="00B0F0"/>
                </a:solidFill>
              </a:rPr>
              <a:t>l’échocardiogramme-doppler</a:t>
            </a:r>
            <a:r>
              <a:rPr lang="fr-FR" dirty="0"/>
              <a:t>, l’un </a:t>
            </a:r>
            <a:r>
              <a:rPr lang="fr-FR" dirty="0" smtClean="0"/>
              <a:t>des meilleurs </a:t>
            </a:r>
            <a:r>
              <a:rPr lang="fr-FR" dirty="0"/>
              <a:t>éléments du diagnostic d’une </a:t>
            </a:r>
            <a:r>
              <a:rPr lang="fr-FR" b="1" dirty="0">
                <a:solidFill>
                  <a:srgbClr val="00B0F0"/>
                </a:solidFill>
              </a:rPr>
              <a:t>dysfonction de prothèse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003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/>
              <a:t>Surveillance ECG</a:t>
            </a:r>
          </a:p>
          <a:p>
            <a:pPr marL="0" indent="0">
              <a:buNone/>
            </a:pPr>
            <a:r>
              <a:rPr lang="fr-FR" b="1" dirty="0">
                <a:solidFill>
                  <a:srgbClr val="00B0F0"/>
                </a:solidFill>
              </a:rPr>
              <a:t>L’ECG</a:t>
            </a:r>
            <a:r>
              <a:rPr lang="fr-FR" dirty="0"/>
              <a:t> permet de surveiller le </a:t>
            </a:r>
            <a:r>
              <a:rPr lang="fr-FR" dirty="0">
                <a:solidFill>
                  <a:srgbClr val="00B0F0"/>
                </a:solidFill>
              </a:rPr>
              <a:t>rythme cardiaque </a:t>
            </a:r>
            <a:r>
              <a:rPr lang="fr-FR" dirty="0"/>
              <a:t>et de constater la régression </a:t>
            </a:r>
            <a:r>
              <a:rPr lang="fr-FR" dirty="0" smtClean="0"/>
              <a:t>éventuelle d’une </a:t>
            </a:r>
            <a:r>
              <a:rPr lang="fr-FR" b="1" dirty="0">
                <a:solidFill>
                  <a:srgbClr val="00B0F0"/>
                </a:solidFill>
              </a:rPr>
              <a:t>hypertrophie ventriculaire gauche </a:t>
            </a:r>
            <a:r>
              <a:rPr lang="fr-FR" dirty="0"/>
              <a:t>ou droite, mais il n’apporte pas </a:t>
            </a:r>
            <a:r>
              <a:rPr lang="fr-FR" dirty="0" smtClean="0"/>
              <a:t>d’élément spécifique </a:t>
            </a:r>
            <a:r>
              <a:rPr lang="fr-FR" dirty="0"/>
              <a:t>pour la surveillance de la prothèse</a:t>
            </a:r>
          </a:p>
        </p:txBody>
      </p:sp>
    </p:spTree>
    <p:extLst>
      <p:ext uri="{BB962C8B-B14F-4D97-AF65-F5344CB8AC3E}">
        <p14:creationId xmlns:p14="http://schemas.microsoft.com/office/powerpoint/2010/main" val="33790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0010" y="320040"/>
            <a:ext cx="11273790" cy="5856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>
                <a:solidFill>
                  <a:srgbClr val="00B0F0"/>
                </a:solidFill>
              </a:rPr>
              <a:t>ÉCHOCARDIOGRAPHIE-DOPPLER</a:t>
            </a:r>
          </a:p>
          <a:p>
            <a:pPr marL="0" indent="0">
              <a:buNone/>
            </a:pPr>
            <a:endParaRPr lang="fr-FR" b="1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ELLE </a:t>
            </a:r>
            <a:r>
              <a:rPr lang="fr-FR" dirty="0"/>
              <a:t>doit être </a:t>
            </a:r>
            <a:r>
              <a:rPr lang="fr-FR" dirty="0" smtClean="0"/>
              <a:t>pratiquée </a:t>
            </a:r>
            <a:r>
              <a:rPr lang="fr-FR" dirty="0"/>
              <a:t>au moins 1 fois par </a:t>
            </a:r>
            <a:r>
              <a:rPr lang="fr-FR" dirty="0" smtClean="0"/>
              <a:t>an.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L’ETT </a:t>
            </a:r>
            <a:r>
              <a:rPr lang="fr-FR" dirty="0"/>
              <a:t>et l’ETO sont les examens les plus performants pour la surveillance des </a:t>
            </a:r>
            <a:r>
              <a:rPr lang="fr-FR" dirty="0" smtClean="0"/>
              <a:t>prothèses valvulaires </a:t>
            </a:r>
            <a:r>
              <a:rPr lang="fr-FR" dirty="0"/>
              <a:t>et le diagnostic des dysfonctions de </a:t>
            </a:r>
            <a:r>
              <a:rPr lang="fr-FR" dirty="0" smtClean="0"/>
              <a:t>prothèse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permet: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800" dirty="0" smtClean="0"/>
              <a:t>d’apprécier la </a:t>
            </a:r>
            <a:r>
              <a:rPr lang="fr-FR" sz="2800" dirty="0" smtClean="0">
                <a:solidFill>
                  <a:srgbClr val="00B0F0"/>
                </a:solidFill>
              </a:rPr>
              <a:t>mobilité des ailettes</a:t>
            </a:r>
            <a:r>
              <a:rPr lang="fr-FR" sz="2800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800" dirty="0" smtClean="0"/>
              <a:t>mesure </a:t>
            </a:r>
            <a:r>
              <a:rPr lang="fr-FR" sz="2800" dirty="0"/>
              <a:t>les </a:t>
            </a:r>
            <a:r>
              <a:rPr lang="fr-FR" sz="2800" dirty="0">
                <a:solidFill>
                  <a:srgbClr val="00B0F0"/>
                </a:solidFill>
              </a:rPr>
              <a:t>gradients </a:t>
            </a:r>
            <a:r>
              <a:rPr lang="fr-FR" sz="2800" dirty="0" err="1" smtClean="0">
                <a:solidFill>
                  <a:srgbClr val="00B0F0"/>
                </a:solidFill>
              </a:rPr>
              <a:t>trans</a:t>
            </a:r>
            <a:r>
              <a:rPr lang="fr-FR" sz="2800" dirty="0" smtClean="0">
                <a:solidFill>
                  <a:srgbClr val="00B0F0"/>
                </a:solidFill>
              </a:rPr>
              <a:t>-prothétiques</a:t>
            </a:r>
            <a:r>
              <a:rPr lang="fr-FR" sz="2800" dirty="0" smtClean="0"/>
              <a:t>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800" dirty="0" smtClean="0"/>
              <a:t>De rechercher une fuite : </a:t>
            </a:r>
            <a:r>
              <a:rPr lang="fr-FR" sz="2800" dirty="0" err="1" smtClean="0"/>
              <a:t>intraprothétique</a:t>
            </a:r>
            <a:r>
              <a:rPr lang="fr-FR" sz="2800" dirty="0" smtClean="0"/>
              <a:t> </a:t>
            </a:r>
            <a:r>
              <a:rPr lang="fr-FR" sz="2800" dirty="0"/>
              <a:t>ou </a:t>
            </a:r>
            <a:r>
              <a:rPr lang="fr-FR" sz="2800" dirty="0" smtClean="0"/>
              <a:t>para prothétique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800" dirty="0" smtClean="0">
                <a:solidFill>
                  <a:srgbClr val="00B0F0"/>
                </a:solidFill>
              </a:rPr>
              <a:t>Une endocardite </a:t>
            </a:r>
            <a:endParaRPr lang="fr-FR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37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5730" y="377190"/>
            <a:ext cx="11228070" cy="5799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Surveillance biologique +++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i="1" dirty="0"/>
              <a:t>Un équilibre </a:t>
            </a:r>
            <a:r>
              <a:rPr lang="fr-FR" i="1" dirty="0" smtClean="0"/>
              <a:t>TTT AVK </a:t>
            </a:r>
            <a:r>
              <a:rPr lang="fr-FR" i="1" dirty="0"/>
              <a:t>est indispensable</a:t>
            </a:r>
            <a:r>
              <a:rPr lang="fr-FR" dirty="0"/>
              <a:t>, et ceci à vie. </a:t>
            </a: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surveillance </a:t>
            </a:r>
            <a:r>
              <a:rPr lang="fr-FR" dirty="0"/>
              <a:t>du traitement AVK </a:t>
            </a:r>
            <a:r>
              <a:rPr lang="fr-FR" dirty="0" smtClean="0"/>
              <a:t>est faite </a:t>
            </a:r>
            <a:r>
              <a:rPr lang="fr-FR" dirty="0"/>
              <a:t>par l’INR </a:t>
            </a: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B0F0"/>
                </a:solidFill>
              </a:rPr>
              <a:t>Les porteurs </a:t>
            </a:r>
            <a:r>
              <a:rPr lang="fr-FR" b="1" dirty="0">
                <a:solidFill>
                  <a:srgbClr val="00B0F0"/>
                </a:solidFill>
              </a:rPr>
              <a:t>de </a:t>
            </a:r>
            <a:r>
              <a:rPr lang="fr-FR" b="1" dirty="0" err="1">
                <a:solidFill>
                  <a:srgbClr val="00B0F0"/>
                </a:solidFill>
              </a:rPr>
              <a:t>bioprothèses</a:t>
            </a:r>
            <a:r>
              <a:rPr lang="fr-FR" b="1" dirty="0">
                <a:solidFill>
                  <a:srgbClr val="00B0F0"/>
                </a:solidFill>
              </a:rPr>
              <a:t> ne nécessitent pas de traitement anticoagulant</a:t>
            </a:r>
            <a:r>
              <a:rPr lang="fr-FR" dirty="0" smtClean="0"/>
              <a:t>,  </a:t>
            </a:r>
            <a:r>
              <a:rPr lang="fr-FR" dirty="0"/>
              <a:t>sauf </a:t>
            </a:r>
            <a:r>
              <a:rPr lang="fr-FR" dirty="0" smtClean="0"/>
              <a:t>si autre indication du TTT AVK: fibrillation </a:t>
            </a:r>
            <a:r>
              <a:rPr lang="fr-FR" dirty="0"/>
              <a:t>atriale ou maladie </a:t>
            </a:r>
            <a:r>
              <a:rPr lang="fr-FR" dirty="0" err="1"/>
              <a:t>thrombo-embolique</a:t>
            </a:r>
            <a:r>
              <a:rPr lang="fr-FR" dirty="0"/>
              <a:t> </a:t>
            </a:r>
            <a:r>
              <a:rPr lang="fr-FR" dirty="0" smtClean="0"/>
              <a:t>veineuse.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B0F0"/>
                </a:solidFill>
              </a:rPr>
              <a:t>L’INR</a:t>
            </a:r>
            <a:r>
              <a:rPr lang="fr-FR" dirty="0" smtClean="0"/>
              <a:t> </a:t>
            </a:r>
            <a:r>
              <a:rPr lang="fr-FR" dirty="0"/>
              <a:t>doit être surveillé au moins 1 fois par mois (beaucoup plus souvent en pratique ou </a:t>
            </a:r>
            <a:r>
              <a:rPr lang="fr-FR" dirty="0" smtClean="0"/>
              <a:t>si nécessaire).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B0F0"/>
                </a:solidFill>
              </a:rPr>
              <a:t>INR cible variable  </a:t>
            </a:r>
            <a:r>
              <a:rPr lang="fr-FR" dirty="0" smtClean="0"/>
              <a:t>du </a:t>
            </a:r>
            <a:r>
              <a:rPr lang="fr-FR" dirty="0"/>
              <a:t>type de prothèse et des facteurs </a:t>
            </a:r>
            <a:r>
              <a:rPr lang="fr-FR" dirty="0" smtClean="0"/>
              <a:t>de risque </a:t>
            </a:r>
            <a:r>
              <a:rPr lang="fr-FR" dirty="0"/>
              <a:t>liés au patient lui-même. </a:t>
            </a:r>
          </a:p>
        </p:txBody>
      </p:sp>
    </p:spTree>
    <p:extLst>
      <p:ext uri="{BB962C8B-B14F-4D97-AF65-F5344CB8AC3E}">
        <p14:creationId xmlns:p14="http://schemas.microsoft.com/office/powerpoint/2010/main" val="394641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-15877"/>
            <a:ext cx="10195560" cy="846455"/>
          </a:xfrm>
        </p:spPr>
        <p:txBody>
          <a:bodyPr/>
          <a:lstStyle/>
          <a:p>
            <a:r>
              <a:rPr lang="fr-FR" b="1" dirty="0" smtClean="0">
                <a:solidFill>
                  <a:srgbClr val="00B0F0"/>
                </a:solidFill>
              </a:rPr>
              <a:t>REMARQUES</a:t>
            </a:r>
            <a:endParaRPr lang="fr-FR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7231" y="679938"/>
            <a:ext cx="11236569" cy="6022805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dirty="0"/>
              <a:t>Le traitement anticoagulant ne doit </a:t>
            </a:r>
            <a:r>
              <a:rPr lang="fr-FR" b="1" dirty="0">
                <a:solidFill>
                  <a:srgbClr val="00B0F0"/>
                </a:solidFill>
              </a:rPr>
              <a:t>jamais être interrompu</a:t>
            </a:r>
            <a:r>
              <a:rPr lang="fr-FR" dirty="0"/>
              <a:t>, sauf en cas </a:t>
            </a:r>
            <a:r>
              <a:rPr lang="fr-FR" b="1" dirty="0" smtClean="0">
                <a:solidFill>
                  <a:srgbClr val="00B0F0"/>
                </a:solidFill>
              </a:rPr>
              <a:t>d’hémorragie mettant </a:t>
            </a:r>
            <a:r>
              <a:rPr lang="fr-FR" b="1" dirty="0">
                <a:solidFill>
                  <a:srgbClr val="00B0F0"/>
                </a:solidFill>
              </a:rPr>
              <a:t>en jeu le pronostic vital </a:t>
            </a:r>
            <a:r>
              <a:rPr lang="fr-FR" b="1" dirty="0" smtClean="0">
                <a:solidFill>
                  <a:srgbClr val="00B0F0"/>
                </a:solidFill>
              </a:rPr>
              <a:t>immédiat</a:t>
            </a:r>
            <a:r>
              <a:rPr lang="fr-FR" b="1" dirty="0" smtClean="0"/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FF0000"/>
                </a:solidFill>
              </a:rPr>
              <a:t>H</a:t>
            </a:r>
            <a:r>
              <a:rPr lang="fr-FR" b="1" dirty="0" smtClean="0">
                <a:solidFill>
                  <a:srgbClr val="FF0000"/>
                </a:solidFill>
              </a:rPr>
              <a:t>émorragie massive </a:t>
            </a:r>
            <a:r>
              <a:rPr lang="fr-FR" dirty="0" smtClean="0"/>
              <a:t>= Neutralisation </a:t>
            </a:r>
            <a:r>
              <a:rPr lang="fr-FR" dirty="0"/>
              <a:t>de l’AVK </a:t>
            </a:r>
            <a:r>
              <a:rPr lang="fr-FR" dirty="0" smtClean="0"/>
              <a:t>est nécessaire ,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En </a:t>
            </a:r>
            <a:r>
              <a:rPr lang="fr-FR" dirty="0"/>
              <a:t>cas </a:t>
            </a:r>
            <a:r>
              <a:rPr lang="fr-FR" b="1" dirty="0">
                <a:solidFill>
                  <a:srgbClr val="FF0000"/>
                </a:solidFill>
              </a:rPr>
              <a:t>d’extraction dentaire</a:t>
            </a:r>
            <a:r>
              <a:rPr lang="fr-FR" dirty="0"/>
              <a:t>, </a:t>
            </a:r>
            <a:r>
              <a:rPr lang="fr-FR" dirty="0" smtClean="0"/>
              <a:t>interruption </a:t>
            </a:r>
            <a:r>
              <a:rPr lang="fr-FR" dirty="0"/>
              <a:t>du traitement anticoagulant </a:t>
            </a:r>
            <a:r>
              <a:rPr lang="fr-FR" dirty="0" smtClean="0"/>
              <a:t>1-3 </a:t>
            </a:r>
            <a:r>
              <a:rPr lang="fr-FR" dirty="0"/>
              <a:t>jours avant et </a:t>
            </a:r>
            <a:r>
              <a:rPr lang="fr-FR" b="1" dirty="0">
                <a:solidFill>
                  <a:srgbClr val="FF0000"/>
                </a:solidFill>
              </a:rPr>
              <a:t>reprise </a:t>
            </a:r>
            <a:r>
              <a:rPr lang="fr-FR" dirty="0"/>
              <a:t>des AVK le jour </a:t>
            </a:r>
            <a:r>
              <a:rPr lang="fr-FR" dirty="0" smtClean="0"/>
              <a:t>de l’extraction.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En </a:t>
            </a:r>
            <a:r>
              <a:rPr lang="fr-FR" dirty="0"/>
              <a:t>cas de </a:t>
            </a:r>
            <a:r>
              <a:rPr lang="fr-FR" b="1" dirty="0">
                <a:solidFill>
                  <a:srgbClr val="FF0000"/>
                </a:solidFill>
              </a:rPr>
              <a:t>chirurgie extracardiaque</a:t>
            </a:r>
            <a:r>
              <a:rPr lang="fr-FR" dirty="0"/>
              <a:t>, on arrête les AVK </a:t>
            </a:r>
            <a:r>
              <a:rPr lang="fr-FR" dirty="0" smtClean="0"/>
              <a:t>1-5 Jours.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B0F0"/>
                </a:solidFill>
              </a:rPr>
              <a:t>Les HBPM </a:t>
            </a:r>
            <a:r>
              <a:rPr lang="fr-FR" dirty="0" smtClean="0"/>
              <a:t>sont </a:t>
            </a:r>
            <a:r>
              <a:rPr lang="fr-FR" dirty="0"/>
              <a:t>de </a:t>
            </a:r>
            <a:r>
              <a:rPr lang="fr-FR" dirty="0" smtClean="0"/>
              <a:t>+ </a:t>
            </a:r>
            <a:r>
              <a:rPr lang="fr-FR" dirty="0"/>
              <a:t>en </a:t>
            </a:r>
            <a:r>
              <a:rPr lang="fr-FR" dirty="0" smtClean="0"/>
              <a:t>+  </a:t>
            </a:r>
            <a:r>
              <a:rPr lang="fr-FR" dirty="0"/>
              <a:t>utilisées </a:t>
            </a:r>
            <a:r>
              <a:rPr lang="fr-FR" dirty="0" smtClean="0"/>
              <a:t>pour l’anticoagulation </a:t>
            </a:r>
            <a:r>
              <a:rPr lang="fr-FR" dirty="0"/>
              <a:t>des prothèses </a:t>
            </a:r>
            <a:r>
              <a:rPr lang="fr-FR" dirty="0" smtClean="0"/>
              <a:t>valvulaires à dose curative , (pas d’AMM)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FF0000"/>
                </a:solidFill>
              </a:rPr>
              <a:t>Pas d’AINS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FF0000"/>
                </a:solidFill>
              </a:rPr>
              <a:t>Pas d’IM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76243" y="5955324"/>
            <a:ext cx="8733692" cy="832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FFFF00"/>
                </a:solidFill>
              </a:rPr>
              <a:t>H.B.P.M</a:t>
            </a:r>
            <a:r>
              <a:rPr lang="fr-FR" b="1" dirty="0" smtClean="0"/>
              <a:t> = Héparine de Bas Poids Moléculaire</a:t>
            </a:r>
          </a:p>
          <a:p>
            <a:pPr algn="ctr"/>
            <a:r>
              <a:rPr lang="fr-FR" b="1" dirty="0" smtClean="0">
                <a:solidFill>
                  <a:srgbClr val="FFFF00"/>
                </a:solidFill>
              </a:rPr>
              <a:t>A.M.M.</a:t>
            </a:r>
            <a:r>
              <a:rPr lang="fr-FR" b="1" dirty="0" smtClean="0"/>
              <a:t> = </a:t>
            </a:r>
            <a:r>
              <a:rPr lang="fr-FR" dirty="0" smtClean="0"/>
              <a:t>Autorisation de Mise sur le Marché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27817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10490" y="-297815"/>
            <a:ext cx="10180320" cy="1086485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Conclusion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" y="902970"/>
            <a:ext cx="11793415" cy="5790907"/>
          </a:xfrm>
        </p:spPr>
        <p:txBody>
          <a:bodyPr/>
          <a:lstStyle/>
          <a:p>
            <a:r>
              <a:rPr lang="fr-FR" b="1" dirty="0" smtClean="0"/>
              <a:t>Bien </a:t>
            </a:r>
            <a:r>
              <a:rPr lang="fr-FR" b="1" dirty="0"/>
              <a:t>que leur </a:t>
            </a:r>
            <a:r>
              <a:rPr lang="fr-FR" b="1" dirty="0">
                <a:solidFill>
                  <a:srgbClr val="00B0F0"/>
                </a:solidFill>
              </a:rPr>
              <a:t>qualité de vie </a:t>
            </a:r>
            <a:r>
              <a:rPr lang="fr-FR" b="1" dirty="0"/>
              <a:t>soit très améliorée après le remplacement valvulaire, ces patients sont soumis à </a:t>
            </a:r>
            <a:r>
              <a:rPr lang="fr-FR" b="1" dirty="0">
                <a:solidFill>
                  <a:srgbClr val="00B0F0"/>
                </a:solidFill>
              </a:rPr>
              <a:t>certaines contraintes </a:t>
            </a:r>
            <a:r>
              <a:rPr lang="fr-FR" b="1" dirty="0"/>
              <a:t>telles </a:t>
            </a:r>
            <a:r>
              <a:rPr lang="fr-FR" b="1" dirty="0" smtClean="0"/>
              <a:t>que l'observance </a:t>
            </a:r>
            <a:r>
              <a:rPr lang="fr-FR" b="1" dirty="0"/>
              <a:t>à vie d'un </a:t>
            </a:r>
            <a:r>
              <a:rPr lang="fr-FR" b="1" dirty="0">
                <a:solidFill>
                  <a:srgbClr val="FF0000"/>
                </a:solidFill>
              </a:rPr>
              <a:t>traitement anticoagulant </a:t>
            </a:r>
            <a:r>
              <a:rPr lang="fr-FR" b="1" dirty="0" smtClean="0"/>
              <a:t>parfaitement équilibré </a:t>
            </a:r>
            <a:r>
              <a:rPr lang="fr-FR" b="1" dirty="0"/>
              <a:t>pour les porteurs de prothèses mécaniques</a:t>
            </a:r>
            <a:r>
              <a:rPr lang="fr-FR" b="1" dirty="0" smtClean="0"/>
              <a:t>. </a:t>
            </a:r>
          </a:p>
          <a:p>
            <a:r>
              <a:rPr lang="fr-FR" b="1" dirty="0" smtClean="0"/>
              <a:t>Une </a:t>
            </a:r>
            <a:r>
              <a:rPr lang="fr-FR" b="1" dirty="0">
                <a:solidFill>
                  <a:srgbClr val="FF0000"/>
                </a:solidFill>
              </a:rPr>
              <a:t>prophylaxie </a:t>
            </a:r>
            <a:r>
              <a:rPr lang="fr-FR" b="1" dirty="0" smtClean="0">
                <a:solidFill>
                  <a:srgbClr val="FF0000"/>
                </a:solidFill>
              </a:rPr>
              <a:t>rigoureuse de l'endocardite infectieuse</a:t>
            </a:r>
            <a:r>
              <a:rPr lang="fr-FR" b="1" dirty="0" smtClean="0"/>
              <a:t>. </a:t>
            </a:r>
          </a:p>
          <a:p>
            <a:endParaRPr lang="fr-FR" b="1" dirty="0"/>
          </a:p>
          <a:p>
            <a:r>
              <a:rPr lang="fr-FR" b="1" dirty="0" smtClean="0"/>
              <a:t>les </a:t>
            </a:r>
            <a:r>
              <a:rPr lang="fr-FR" b="1" dirty="0"/>
              <a:t>prothèses valvulaires sont un </a:t>
            </a:r>
            <a:r>
              <a:rPr lang="fr-FR" b="1" dirty="0">
                <a:solidFill>
                  <a:srgbClr val="FF0000"/>
                </a:solidFill>
              </a:rPr>
              <a:t>substitut </a:t>
            </a:r>
            <a:r>
              <a:rPr lang="fr-FR" b="1" dirty="0" smtClean="0">
                <a:solidFill>
                  <a:srgbClr val="FF0000"/>
                </a:solidFill>
              </a:rPr>
              <a:t>imparfait </a:t>
            </a:r>
            <a:r>
              <a:rPr lang="fr-FR" b="1" dirty="0" smtClean="0"/>
              <a:t>l’orientation </a:t>
            </a:r>
            <a:r>
              <a:rPr lang="fr-FR" b="1" dirty="0"/>
              <a:t>de plus en plus de nos jours </a:t>
            </a:r>
            <a:r>
              <a:rPr lang="fr-FR" b="1" dirty="0" smtClean="0"/>
              <a:t>doit se faire vers </a:t>
            </a:r>
            <a:r>
              <a:rPr lang="fr-FR" b="1" dirty="0"/>
              <a:t>le traitement conservateur des valvulopathies chaque fois qu’il est </a:t>
            </a:r>
            <a:r>
              <a:rPr lang="fr-FR" b="1" dirty="0" smtClean="0"/>
              <a:t>possible. Et la prévention du RAA</a:t>
            </a:r>
            <a:br>
              <a:rPr lang="fr-FR" b="1" dirty="0" smtClean="0"/>
            </a:b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51630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0805"/>
            <a:ext cx="10149840" cy="1017905"/>
          </a:xfrm>
        </p:spPr>
        <p:txBody>
          <a:bodyPr/>
          <a:lstStyle/>
          <a:p>
            <a:r>
              <a:rPr lang="fr-FR" b="1" dirty="0" smtClean="0">
                <a:solidFill>
                  <a:srgbClr val="002060"/>
                </a:solidFill>
              </a:rPr>
              <a:t>PLAN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lnSpc>
                <a:spcPct val="150000"/>
              </a:lnSpc>
              <a:buAutoNum type="romanUcPeriod"/>
            </a:pPr>
            <a:r>
              <a:rPr lang="fr-FR" b="1" dirty="0" smtClean="0">
                <a:solidFill>
                  <a:srgbClr val="0070C0"/>
                </a:solidFill>
              </a:rPr>
              <a:t>INTRODUCTION</a:t>
            </a:r>
          </a:p>
          <a:p>
            <a:pPr marL="571500" indent="-571500">
              <a:lnSpc>
                <a:spcPct val="150000"/>
              </a:lnSpc>
              <a:buAutoNum type="romanUcPeriod"/>
            </a:pPr>
            <a:r>
              <a:rPr lang="fr-FR" b="1" dirty="0" smtClean="0">
                <a:solidFill>
                  <a:srgbClr val="0070C0"/>
                </a:solidFill>
              </a:rPr>
              <a:t>Différents </a:t>
            </a:r>
            <a:r>
              <a:rPr lang="fr-FR" b="1" dirty="0">
                <a:solidFill>
                  <a:srgbClr val="0070C0"/>
                </a:solidFill>
              </a:rPr>
              <a:t>types de prothèses </a:t>
            </a:r>
            <a:r>
              <a:rPr lang="fr-FR" b="1" dirty="0" smtClean="0">
                <a:solidFill>
                  <a:srgbClr val="0070C0"/>
                </a:solidFill>
              </a:rPr>
              <a:t>valvulaires</a:t>
            </a:r>
          </a:p>
          <a:p>
            <a:pPr marL="571500" indent="-571500">
              <a:lnSpc>
                <a:spcPct val="150000"/>
              </a:lnSpc>
              <a:buAutoNum type="romanUcPeriod"/>
            </a:pPr>
            <a:r>
              <a:rPr lang="fr-FR" b="1" dirty="0" smtClean="0">
                <a:solidFill>
                  <a:srgbClr val="0070C0"/>
                </a:solidFill>
              </a:rPr>
              <a:t>Physiopathologie</a:t>
            </a:r>
          </a:p>
          <a:p>
            <a:pPr marL="571500" indent="-571500">
              <a:lnSpc>
                <a:spcPct val="150000"/>
              </a:lnSpc>
              <a:buAutoNum type="romanUcPeriod"/>
            </a:pPr>
            <a:r>
              <a:rPr lang="fr-FR" b="1" dirty="0" smtClean="0">
                <a:solidFill>
                  <a:srgbClr val="0070C0"/>
                </a:solidFill>
              </a:rPr>
              <a:t>Complications </a:t>
            </a:r>
            <a:r>
              <a:rPr lang="fr-FR" b="1" dirty="0">
                <a:solidFill>
                  <a:srgbClr val="0070C0"/>
                </a:solidFill>
              </a:rPr>
              <a:t>des valves </a:t>
            </a:r>
            <a:r>
              <a:rPr lang="fr-FR" b="1" dirty="0" smtClean="0">
                <a:solidFill>
                  <a:srgbClr val="0070C0"/>
                </a:solidFill>
              </a:rPr>
              <a:t>cardiaques</a:t>
            </a:r>
          </a:p>
          <a:p>
            <a:pPr marL="571500" indent="-571500">
              <a:lnSpc>
                <a:spcPct val="150000"/>
              </a:lnSpc>
              <a:buAutoNum type="romanUcPeriod"/>
            </a:pPr>
            <a:r>
              <a:rPr lang="fr-FR" b="1" dirty="0" smtClean="0">
                <a:solidFill>
                  <a:srgbClr val="0070C0"/>
                </a:solidFill>
              </a:rPr>
              <a:t>Surveillance </a:t>
            </a:r>
            <a:r>
              <a:rPr lang="fr-FR" b="1" dirty="0">
                <a:solidFill>
                  <a:srgbClr val="0070C0"/>
                </a:solidFill>
              </a:rPr>
              <a:t>des porteurs de valve cardiaque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55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"/>
            <a:ext cx="11605846" cy="867507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/>
            </a:r>
            <a:br>
              <a:rPr lang="fr-FR" b="1" dirty="0" smtClean="0">
                <a:solidFill>
                  <a:srgbClr val="0070C0"/>
                </a:solidFill>
              </a:rPr>
            </a:br>
            <a:r>
              <a:rPr lang="fr-FR" b="1" dirty="0" smtClean="0">
                <a:solidFill>
                  <a:srgbClr val="0070C0"/>
                </a:solidFill>
              </a:rPr>
              <a:t>I. INTRODUCTION</a:t>
            </a:r>
            <a:br>
              <a:rPr lang="fr-FR" b="1" dirty="0" smtClean="0">
                <a:solidFill>
                  <a:srgbClr val="0070C0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7231" y="996463"/>
            <a:ext cx="11810999" cy="5696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Depuis le premier remplacement valvulaire effectué par Starr </a:t>
            </a:r>
            <a:r>
              <a:rPr lang="fr-FR" dirty="0" smtClean="0"/>
              <a:t>par prothèse </a:t>
            </a:r>
            <a:r>
              <a:rPr lang="fr-FR" dirty="0"/>
              <a:t>à bille en 1960, de nombreux progrès ont été </a:t>
            </a:r>
            <a:r>
              <a:rPr lang="fr-FR" dirty="0" smtClean="0"/>
              <a:t>réalisés, même </a:t>
            </a:r>
            <a:r>
              <a:rPr lang="fr-FR" dirty="0"/>
              <a:t>si la prothèse idéale n’existe toujours pas en termes </a:t>
            </a:r>
            <a:r>
              <a:rPr lang="fr-FR" dirty="0" smtClean="0"/>
              <a:t>de biocompatibilité </a:t>
            </a:r>
            <a:r>
              <a:rPr lang="fr-FR" dirty="0"/>
              <a:t>et de </a:t>
            </a:r>
            <a:r>
              <a:rPr lang="fr-FR" dirty="0" err="1"/>
              <a:t>thrombogénicité</a:t>
            </a:r>
            <a:r>
              <a:rPr lang="fr-FR" dirty="0" smtClean="0"/>
              <a:t>.</a:t>
            </a:r>
          </a:p>
          <a:p>
            <a:r>
              <a:rPr lang="fr-FR" dirty="0"/>
              <a:t>Le remplacement d'une valve </a:t>
            </a:r>
            <a:r>
              <a:rPr lang="fr-FR" dirty="0" err="1"/>
              <a:t>sténosée</a:t>
            </a:r>
            <a:r>
              <a:rPr lang="fr-FR" dirty="0"/>
              <a:t> ou fuyante par une prothèse est </a:t>
            </a:r>
            <a:r>
              <a:rPr lang="fr-FR" dirty="0" smtClean="0"/>
              <a:t>une chirurgie </a:t>
            </a:r>
            <a:r>
              <a:rPr lang="fr-FR" dirty="0"/>
              <a:t>courante</a:t>
            </a:r>
            <a:r>
              <a:rPr lang="fr-FR" dirty="0" smtClean="0"/>
              <a:t>.</a:t>
            </a:r>
          </a:p>
          <a:p>
            <a:r>
              <a:rPr lang="fr-FR" dirty="0" smtClean="0"/>
              <a:t>Dans le Monde</a:t>
            </a:r>
          </a:p>
          <a:p>
            <a:r>
              <a:rPr lang="fr-FR" dirty="0" smtClean="0"/>
              <a:t>Au MALI</a:t>
            </a:r>
          </a:p>
          <a:p>
            <a:endParaRPr lang="fr-FR" dirty="0"/>
          </a:p>
          <a:p>
            <a:r>
              <a:rPr lang="fr-FR" dirty="0"/>
              <a:t>En effet, le porteur de prothèses valvulaires est exposé à des complications, </a:t>
            </a:r>
            <a:r>
              <a:rPr lang="fr-FR" dirty="0" smtClean="0"/>
              <a:t>au premier </a:t>
            </a:r>
            <a:r>
              <a:rPr lang="fr-FR" dirty="0"/>
              <a:t>rang desquelles les complications </a:t>
            </a:r>
            <a:r>
              <a:rPr lang="fr-FR" dirty="0" err="1"/>
              <a:t>thrombo-emboliques</a:t>
            </a:r>
            <a:r>
              <a:rPr lang="fr-FR" dirty="0"/>
              <a:t> et </a:t>
            </a:r>
            <a:r>
              <a:rPr lang="fr-FR" dirty="0" smtClean="0"/>
              <a:t>l'endocardite infectieuse</a:t>
            </a:r>
            <a:r>
              <a:rPr lang="fr-FR" dirty="0"/>
              <a:t>, particulièrement grave dans ce </a:t>
            </a:r>
            <a:r>
              <a:rPr lang="fr-FR" dirty="0" smtClean="0"/>
              <a:t>contexte</a:t>
            </a:r>
          </a:p>
          <a:p>
            <a:r>
              <a:rPr lang="fr-FR" dirty="0" smtClean="0"/>
              <a:t>Surveillance ++++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733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062" y="1"/>
            <a:ext cx="10796953" cy="644768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II. PRINCIPAUX </a:t>
            </a:r>
            <a:r>
              <a:rPr lang="fr-FR" b="1" dirty="0">
                <a:solidFill>
                  <a:srgbClr val="002060"/>
                </a:solidFill>
              </a:rPr>
              <a:t>TYPES DE PROTHESES VALVULAIRES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061" y="1430215"/>
            <a:ext cx="11875477" cy="2708032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dirty="0"/>
              <a:t>Il existe </a:t>
            </a:r>
            <a:r>
              <a:rPr lang="fr-FR" b="1" dirty="0">
                <a:solidFill>
                  <a:srgbClr val="00B0F0"/>
                </a:solidFill>
              </a:rPr>
              <a:t>deux grands types </a:t>
            </a:r>
            <a:r>
              <a:rPr lang="fr-FR" dirty="0"/>
              <a:t>de prothèses valvulaires : </a:t>
            </a:r>
            <a:r>
              <a:rPr lang="fr-FR" b="1" dirty="0">
                <a:solidFill>
                  <a:srgbClr val="00B0F0"/>
                </a:solidFill>
              </a:rPr>
              <a:t>les prothèses </a:t>
            </a:r>
            <a:r>
              <a:rPr lang="fr-FR" b="1" dirty="0" smtClean="0">
                <a:solidFill>
                  <a:srgbClr val="00B0F0"/>
                </a:solidFill>
              </a:rPr>
              <a:t>mécaniques faites </a:t>
            </a:r>
            <a:r>
              <a:rPr lang="fr-FR" b="1" dirty="0">
                <a:solidFill>
                  <a:srgbClr val="00B0F0"/>
                </a:solidFill>
              </a:rPr>
              <a:t>de matériaux inertes et les prothèses biologiques </a:t>
            </a:r>
            <a:r>
              <a:rPr lang="fr-FR" dirty="0"/>
              <a:t>ou </a:t>
            </a:r>
            <a:r>
              <a:rPr lang="fr-FR" dirty="0" smtClean="0"/>
              <a:t>bio prothèses, </a:t>
            </a:r>
            <a:r>
              <a:rPr lang="fr-FR" dirty="0"/>
              <a:t>le </a:t>
            </a:r>
            <a:r>
              <a:rPr lang="fr-FR" dirty="0" smtClean="0"/>
              <a:t>plus souvent </a:t>
            </a:r>
            <a:r>
              <a:rPr lang="fr-FR" dirty="0"/>
              <a:t>d'origine animale.</a:t>
            </a:r>
          </a:p>
        </p:txBody>
      </p:sp>
    </p:spTree>
    <p:extLst>
      <p:ext uri="{BB962C8B-B14F-4D97-AF65-F5344CB8AC3E}">
        <p14:creationId xmlns:p14="http://schemas.microsoft.com/office/powerpoint/2010/main" val="102426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" y="1277815"/>
            <a:ext cx="12051323" cy="55801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Constituée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800" b="1" dirty="0" smtClean="0">
                <a:solidFill>
                  <a:srgbClr val="00B0F0"/>
                </a:solidFill>
              </a:rPr>
              <a:t>une </a:t>
            </a:r>
            <a:r>
              <a:rPr lang="fr-FR" sz="2800" b="1" dirty="0">
                <a:solidFill>
                  <a:srgbClr val="00B0F0"/>
                </a:solidFill>
              </a:rPr>
              <a:t>armature </a:t>
            </a:r>
            <a:r>
              <a:rPr lang="fr-FR" sz="2800" b="1" dirty="0" smtClean="0">
                <a:solidFill>
                  <a:srgbClr val="00B0F0"/>
                </a:solidFill>
              </a:rPr>
              <a:t>métallique</a:t>
            </a:r>
            <a:r>
              <a:rPr lang="fr-FR" sz="2800" b="1" dirty="0" smtClean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800" b="1" dirty="0" smtClean="0">
                <a:solidFill>
                  <a:srgbClr val="00B0F0"/>
                </a:solidFill>
              </a:rPr>
              <a:t>3 valvules biologiques </a:t>
            </a:r>
            <a:r>
              <a:rPr lang="fr-FR" sz="2800" b="1" dirty="0" smtClean="0"/>
              <a:t>qui  s'insèrent sur l’armature, (porc ou péricarde bovin)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En fonction de l’origine on parle de: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800" b="1" i="1" dirty="0" smtClean="0"/>
              <a:t>xénogreffes</a:t>
            </a:r>
            <a:r>
              <a:rPr lang="fr-FR" sz="2800" b="1" dirty="0" smtClean="0"/>
              <a:t>,= origine </a:t>
            </a:r>
            <a:r>
              <a:rPr lang="fr-FR" sz="2800" b="1" dirty="0"/>
              <a:t>animale : </a:t>
            </a:r>
            <a:endParaRPr lang="fr-FR" sz="2800" b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800" b="1" i="1" dirty="0" smtClean="0"/>
              <a:t>Homogreffes = d</a:t>
            </a:r>
            <a:r>
              <a:rPr lang="fr-FR" sz="2800" b="1" dirty="0" smtClean="0"/>
              <a:t>’origine </a:t>
            </a:r>
            <a:r>
              <a:rPr lang="fr-FR" sz="2800" b="1" dirty="0"/>
              <a:t>humaine ;  : meilleure durabilité, peu </a:t>
            </a:r>
            <a:r>
              <a:rPr lang="fr-FR" sz="2800" b="1" dirty="0" smtClean="0"/>
              <a:t>disponibles</a:t>
            </a:r>
            <a:endParaRPr lang="fr-FR" sz="28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Certaines </a:t>
            </a:r>
            <a:r>
              <a:rPr lang="fr-FR" b="1" dirty="0"/>
              <a:t>prothèses plus récentes </a:t>
            </a:r>
            <a:r>
              <a:rPr lang="fr-FR" b="1" dirty="0" smtClean="0"/>
              <a:t>ne  comportent </a:t>
            </a:r>
            <a:r>
              <a:rPr lang="fr-FR" b="1" dirty="0"/>
              <a:t>pas d'armature </a:t>
            </a:r>
            <a:r>
              <a:rPr lang="fr-FR" b="1" dirty="0" smtClean="0"/>
              <a:t>:</a:t>
            </a:r>
            <a:r>
              <a:rPr lang="fr-FR" b="1" dirty="0" smtClean="0">
                <a:solidFill>
                  <a:srgbClr val="00B0F0"/>
                </a:solidFill>
              </a:rPr>
              <a:t>valves </a:t>
            </a:r>
            <a:r>
              <a:rPr lang="fr-FR" b="1" dirty="0">
                <a:solidFill>
                  <a:srgbClr val="00B0F0"/>
                </a:solidFill>
              </a:rPr>
              <a:t>"</a:t>
            </a:r>
            <a:r>
              <a:rPr lang="fr-FR" b="1" dirty="0" err="1">
                <a:solidFill>
                  <a:srgbClr val="00B0F0"/>
                </a:solidFill>
              </a:rPr>
              <a:t>stentless</a:t>
            </a:r>
            <a:r>
              <a:rPr lang="fr-FR" b="1" dirty="0" smtClean="0">
                <a:solidFill>
                  <a:srgbClr val="00B0F0"/>
                </a:solidFill>
              </a:rPr>
              <a:t>".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-46892" y="0"/>
            <a:ext cx="10222524" cy="797169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1. </a:t>
            </a:r>
            <a:r>
              <a:rPr lang="fr-FR" sz="4000" b="1" dirty="0" smtClean="0">
                <a:solidFill>
                  <a:srgbClr val="0070C0"/>
                </a:solidFill>
              </a:rPr>
              <a:t>PROTHÈSES BIOLOGIQUES 1</a:t>
            </a:r>
            <a:endParaRPr lang="fr-FR" sz="40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https://www.cardiologie-pratique.com/sites/www.cardiologie-pratique.com/files/styles/complet_282_188/public/legacy/article/une/capture_decran_2012-04-05_a_10.26.21.jpg?itok=HEw0xr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298" y="4903543"/>
            <a:ext cx="2376610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Valve biologique">
            <a:extLst>
              <a:ext uri="{FF2B5EF4-FFF2-40B4-BE49-F238E27FC236}">
                <a16:creationId xmlns:a16="http://schemas.microsoft.com/office/drawing/2014/main" id="{6EFF76BE-5913-4E6C-83EB-8C5C2A3C9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295" y="-124736"/>
            <a:ext cx="2653629" cy="228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89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46892" y="0"/>
            <a:ext cx="10222524" cy="797169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1. </a:t>
            </a:r>
            <a:r>
              <a:rPr lang="fr-FR" sz="4000" b="1" dirty="0" smtClean="0">
                <a:solidFill>
                  <a:srgbClr val="0070C0"/>
                </a:solidFill>
              </a:rPr>
              <a:t>PROTHÈSES BIOLOGIQUES 2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" y="1078522"/>
            <a:ext cx="11980985" cy="577947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B0F0"/>
                </a:solidFill>
              </a:rPr>
              <a:t>L'avantage</a:t>
            </a:r>
            <a:r>
              <a:rPr lang="fr-FR" dirty="0" smtClean="0"/>
              <a:t> essentiel des prothèses biologiques: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800" dirty="0" smtClean="0"/>
              <a:t>Pas de </a:t>
            </a:r>
            <a:r>
              <a:rPr lang="fr-FR" sz="2800" b="1" dirty="0" smtClean="0">
                <a:solidFill>
                  <a:srgbClr val="00B0F0"/>
                </a:solidFill>
              </a:rPr>
              <a:t>traitement anticoagulant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800" dirty="0" smtClean="0"/>
              <a:t>un moindre risque de complications, notamment </a:t>
            </a:r>
            <a:r>
              <a:rPr lang="fr-FR" sz="2800" b="1" dirty="0" err="1" smtClean="0">
                <a:solidFill>
                  <a:srgbClr val="00B0F0"/>
                </a:solidFill>
              </a:rPr>
              <a:t>thrombo-emboliques</a:t>
            </a:r>
            <a:r>
              <a:rPr lang="fr-FR" sz="2800" dirty="0" smtClean="0"/>
              <a:t>, que les  prothèses mécaniques.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Leur </a:t>
            </a:r>
            <a:r>
              <a:rPr lang="fr-FR" b="1" dirty="0" smtClean="0">
                <a:solidFill>
                  <a:srgbClr val="00B0F0"/>
                </a:solidFill>
              </a:rPr>
              <a:t>inconvénient</a:t>
            </a:r>
            <a:r>
              <a:rPr lang="fr-FR" b="1" dirty="0" smtClean="0"/>
              <a:t> </a:t>
            </a:r>
            <a:r>
              <a:rPr lang="fr-FR" dirty="0" smtClean="0"/>
              <a:t>majeur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800" b="1" dirty="0" smtClean="0">
                <a:solidFill>
                  <a:srgbClr val="00B0F0"/>
                </a:solidFill>
              </a:rPr>
              <a:t>durabilité médiocre</a:t>
            </a:r>
            <a:r>
              <a:rPr lang="fr-FR" sz="2800" dirty="0" smtClean="0"/>
              <a:t>, 7 – 15 ans.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800" b="1" dirty="0" smtClean="0">
                <a:solidFill>
                  <a:srgbClr val="00B0F0"/>
                </a:solidFill>
              </a:rPr>
              <a:t>Leur dégénérescence </a:t>
            </a:r>
            <a:r>
              <a:rPr lang="fr-FR" sz="2800" dirty="0" smtClean="0"/>
              <a:t>est d'autant plus rapide que le patient est plus jeune.</a:t>
            </a:r>
          </a:p>
          <a:p>
            <a:pPr marL="457200" lvl="1" indent="0">
              <a:buNone/>
            </a:pPr>
            <a:r>
              <a:rPr lang="fr-FR" sz="2800" i="1" dirty="0" smtClean="0">
                <a:solidFill>
                  <a:schemeClr val="accent1">
                    <a:lumMod val="50000"/>
                  </a:schemeClr>
                </a:solidFill>
              </a:rPr>
              <a:t>De nos jours, et sauf cas particuliers (contre-indication au traitement anticoagulant...), elles ne sont guère implantées en dessous de l'âge de 65 ans</a:t>
            </a:r>
            <a:endParaRPr lang="fr-FR" sz="2800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36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77814"/>
            <a:ext cx="12192000" cy="53211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constituée </a:t>
            </a:r>
            <a:r>
              <a:rPr lang="fr-FR" dirty="0"/>
              <a:t>de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B0F0"/>
                </a:solidFill>
              </a:rPr>
              <a:t>un </a:t>
            </a:r>
            <a:r>
              <a:rPr lang="fr-FR" dirty="0">
                <a:solidFill>
                  <a:srgbClr val="00B0F0"/>
                </a:solidFill>
              </a:rPr>
              <a:t>anneau d'insertion</a:t>
            </a:r>
            <a:r>
              <a:rPr lang="fr-FR" dirty="0"/>
              <a:t>, </a:t>
            </a:r>
            <a:r>
              <a:rPr lang="fr-FR" dirty="0">
                <a:solidFill>
                  <a:srgbClr val="00B0F0"/>
                </a:solidFill>
              </a:rPr>
              <a:t>métallique</a:t>
            </a:r>
            <a:r>
              <a:rPr lang="fr-FR" dirty="0"/>
              <a:t>, qui sert à fixer la prothèse sur </a:t>
            </a:r>
            <a:r>
              <a:rPr lang="fr-FR" dirty="0" smtClean="0"/>
              <a:t>l'anneau de la valve.</a:t>
            </a:r>
          </a:p>
          <a:p>
            <a:pPr marL="0" indent="0">
              <a:buNone/>
            </a:pPr>
            <a:endParaRPr lang="fr-FR" sz="1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B0F0"/>
                </a:solidFill>
              </a:rPr>
              <a:t>un </a:t>
            </a:r>
            <a:r>
              <a:rPr lang="fr-FR" dirty="0">
                <a:solidFill>
                  <a:srgbClr val="00B0F0"/>
                </a:solidFill>
              </a:rPr>
              <a:t>élément mobile</a:t>
            </a:r>
            <a:r>
              <a:rPr lang="fr-FR" dirty="0"/>
              <a:t>, de constitution variable et dont les mouvements, sous </a:t>
            </a:r>
            <a:r>
              <a:rPr lang="fr-FR" dirty="0" smtClean="0"/>
              <a:t>l'effet des </a:t>
            </a:r>
            <a:r>
              <a:rPr lang="fr-FR" b="1" dirty="0">
                <a:solidFill>
                  <a:srgbClr val="00B0F0"/>
                </a:solidFill>
              </a:rPr>
              <a:t>variations de pression dans les cavités situées de part et d'autre de </a:t>
            </a:r>
            <a:r>
              <a:rPr lang="fr-FR" b="1" dirty="0" smtClean="0">
                <a:solidFill>
                  <a:srgbClr val="00B0F0"/>
                </a:solidFill>
              </a:rPr>
              <a:t>la prothèse</a:t>
            </a:r>
            <a:r>
              <a:rPr lang="fr-FR" b="1" dirty="0">
                <a:solidFill>
                  <a:srgbClr val="00B0F0"/>
                </a:solidFill>
              </a:rPr>
              <a:t>, vont ouvrir et fermer alternativement la prothèse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10222524" cy="7971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0070C0"/>
                </a:solidFill>
              </a:rPr>
              <a:t>2</a:t>
            </a:r>
            <a:r>
              <a:rPr lang="fr-FR" b="1" dirty="0" smtClean="0">
                <a:solidFill>
                  <a:srgbClr val="0070C0"/>
                </a:solidFill>
              </a:rPr>
              <a:t>. </a:t>
            </a:r>
            <a:r>
              <a:rPr lang="fr-FR" sz="4000" b="1" dirty="0" smtClean="0">
                <a:solidFill>
                  <a:srgbClr val="0070C0"/>
                </a:solidFill>
              </a:rPr>
              <a:t>PROTHÈSES MÉCANIQUES 1</a:t>
            </a:r>
            <a:endParaRPr lang="fr-FR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52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7231" y="1523997"/>
            <a:ext cx="11863753" cy="5486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3 TYPES DE PROTHÈSE MÉCANIQUE</a:t>
            </a:r>
            <a:r>
              <a:rPr lang="fr-FR" dirty="0" smtClean="0"/>
              <a:t>: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2600" dirty="0" smtClean="0"/>
              <a:t> les + anciennes: l'élément mobile est une </a:t>
            </a:r>
            <a:r>
              <a:rPr lang="fr-FR" sz="2600" b="1" dirty="0" smtClean="0">
                <a:solidFill>
                  <a:srgbClr val="00B0F0"/>
                </a:solidFill>
              </a:rPr>
              <a:t>bille en </a:t>
            </a:r>
            <a:r>
              <a:rPr lang="fr-FR" sz="2600" b="1" dirty="0" err="1" smtClean="0">
                <a:solidFill>
                  <a:srgbClr val="00B0F0"/>
                </a:solidFill>
              </a:rPr>
              <a:t>silastic</a:t>
            </a:r>
            <a:r>
              <a:rPr lang="fr-FR" sz="2600" b="1" dirty="0" smtClean="0">
                <a:solidFill>
                  <a:srgbClr val="00B0F0"/>
                </a:solidFill>
              </a:rPr>
              <a:t> </a:t>
            </a:r>
            <a:r>
              <a:rPr lang="fr-FR" sz="2600" dirty="0" smtClean="0"/>
              <a:t>se déplaçant entre l'anneau d'insertion recouvert de dacron et une cage en titane.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2600" dirty="0" smtClean="0"/>
              <a:t> Secondairement des prothèses à </a:t>
            </a:r>
            <a:r>
              <a:rPr lang="fr-FR" sz="2600" b="1" dirty="0">
                <a:solidFill>
                  <a:srgbClr val="00B0F0"/>
                </a:solidFill>
              </a:rPr>
              <a:t>disque basculant </a:t>
            </a:r>
            <a:r>
              <a:rPr lang="fr-FR" sz="2600" dirty="0"/>
              <a:t>s’ouvrant à </a:t>
            </a:r>
            <a:r>
              <a:rPr lang="fr-FR" sz="2600" dirty="0" smtClean="0"/>
              <a:t>environ 60°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2600" dirty="0" smtClean="0"/>
              <a:t> Actuellement des </a:t>
            </a:r>
            <a:r>
              <a:rPr lang="fr-FR" sz="2600" dirty="0"/>
              <a:t>prothèses dont l'élément mobile est fait de deux </a:t>
            </a:r>
            <a:r>
              <a:rPr lang="fr-FR" sz="2600" b="1" dirty="0">
                <a:solidFill>
                  <a:srgbClr val="00B0F0"/>
                </a:solidFill>
              </a:rPr>
              <a:t>hémi </a:t>
            </a:r>
            <a:r>
              <a:rPr lang="fr-FR" sz="2600" b="1" dirty="0" smtClean="0">
                <a:solidFill>
                  <a:srgbClr val="00B0F0"/>
                </a:solidFill>
              </a:rPr>
              <a:t>disques ou </a:t>
            </a:r>
            <a:r>
              <a:rPr lang="fr-FR" sz="2600" b="1" dirty="0">
                <a:solidFill>
                  <a:srgbClr val="00B0F0"/>
                </a:solidFill>
              </a:rPr>
              <a:t>ailettes en carbone </a:t>
            </a:r>
            <a:r>
              <a:rPr lang="fr-FR" sz="2600" b="1" dirty="0" smtClean="0">
                <a:solidFill>
                  <a:srgbClr val="00B0F0"/>
                </a:solidFill>
              </a:rPr>
              <a:t>pyrolytique.</a:t>
            </a:r>
          </a:p>
          <a:p>
            <a:endParaRPr lang="fr-FR" sz="900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10222524" cy="7971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0070C0"/>
                </a:solidFill>
              </a:rPr>
              <a:t>2</a:t>
            </a:r>
            <a:r>
              <a:rPr lang="fr-FR" b="1" dirty="0" smtClean="0">
                <a:solidFill>
                  <a:srgbClr val="0070C0"/>
                </a:solidFill>
              </a:rPr>
              <a:t>. </a:t>
            </a:r>
            <a:r>
              <a:rPr lang="fr-FR" sz="4000" b="1" dirty="0" smtClean="0">
                <a:solidFill>
                  <a:srgbClr val="0070C0"/>
                </a:solidFill>
              </a:rPr>
              <a:t>PROTHÈSES MÉCANIQUES 2</a:t>
            </a:r>
            <a:endParaRPr lang="fr-FR" sz="40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28125D-BD28-40FF-89CB-DFDBDC8006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906" y="180874"/>
            <a:ext cx="2146553" cy="1897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1C7DAB-1BA9-4827-9F8E-4BABE32E43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9235" y="159086"/>
            <a:ext cx="1793630" cy="192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4">
            <a:extLst>
              <a:ext uri="{FF2B5EF4-FFF2-40B4-BE49-F238E27FC236}">
                <a16:creationId xmlns:a16="http://schemas.microsoft.com/office/drawing/2014/main" id="{3B8FB310-F4DD-493D-B74A-25539F99C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11" y="4935416"/>
            <a:ext cx="4812122" cy="1957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F049BE7E-5F15-4684-B42F-9768321EF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5414" y="4528715"/>
            <a:ext cx="2316463" cy="2054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>
            <a:extLst>
              <a:ext uri="{FF2B5EF4-FFF2-40B4-BE49-F238E27FC236}">
                <a16:creationId xmlns:a16="http://schemas.microsoft.com/office/drawing/2014/main" id="{F0437747-CE8F-48C7-B2E2-E6F836F322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641" y="180875"/>
            <a:ext cx="1558343" cy="1897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16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3770</TotalTime>
  <Words>1933</Words>
  <Application>Microsoft Office PowerPoint</Application>
  <PresentationFormat>Grand écran</PresentationFormat>
  <Paragraphs>205</Paragraphs>
  <Slides>29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Wingdings</vt:lpstr>
      <vt:lpstr>Thème Office</vt:lpstr>
      <vt:lpstr>SURVEILLANCE DES PORTEURS DE PROTHÈSE CARDIAQUE</vt:lpstr>
      <vt:lpstr>OBJECTIFS</vt:lpstr>
      <vt:lpstr>PLAN</vt:lpstr>
      <vt:lpstr> I. INTRODUCTION </vt:lpstr>
      <vt:lpstr>II. PRINCIPAUX TYPES DE PROTHESES VALVULAIRES</vt:lpstr>
      <vt:lpstr>1. PROTHÈSES BIOLOGIQUES 1</vt:lpstr>
      <vt:lpstr>1. PROTHÈSES BIOLOGIQUES 2</vt:lpstr>
      <vt:lpstr>Présentation PowerPoint</vt:lpstr>
      <vt:lpstr>Présentation PowerPoint</vt:lpstr>
      <vt:lpstr>Présentation PowerPoint</vt:lpstr>
      <vt:lpstr> III. PHYSIOPATHOLOGIE </vt:lpstr>
      <vt:lpstr>IV COMPLICATIONS DES VALVES CARDIAQUES 1</vt:lpstr>
      <vt:lpstr> 1. COMPLICATIONS THROMBO-EMBOLIQUES </vt:lpstr>
      <vt:lpstr>Présentation PowerPoint</vt:lpstr>
      <vt:lpstr>Présentation PowerPoint</vt:lpstr>
      <vt:lpstr> 2. DÉSINSERTIONS DE PROTHÈSE </vt:lpstr>
      <vt:lpstr>  3. COMPLICATIONS INFECTIEUSES  </vt:lpstr>
      <vt:lpstr>   Endocardite infectieuse   </vt:lpstr>
      <vt:lpstr>Présentation PowerPoint</vt:lpstr>
      <vt:lpstr>Présentation PowerPoint</vt:lpstr>
      <vt:lpstr>SURVEILLANCE DES PORTEURS DE VALVE CARDIAQUE</vt:lpstr>
      <vt:lpstr>Présentation PowerPoint</vt:lpstr>
      <vt:lpstr>SURVEILLANCE ULTÉRIEURE</vt:lpstr>
      <vt:lpstr>Présentation PowerPoint</vt:lpstr>
      <vt:lpstr>Présentation PowerPoint</vt:lpstr>
      <vt:lpstr>Présentation PowerPoint</vt:lpstr>
      <vt:lpstr>Présentation PowerPoint</vt:lpstr>
      <vt:lpstr>REMARQUES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PLANET USA</dc:creator>
  <cp:lastModifiedBy>PLANET USA</cp:lastModifiedBy>
  <cp:revision>91</cp:revision>
  <dcterms:created xsi:type="dcterms:W3CDTF">2020-09-23T06:43:24Z</dcterms:created>
  <dcterms:modified xsi:type="dcterms:W3CDTF">2020-09-26T03:38:13Z</dcterms:modified>
</cp:coreProperties>
</file>