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59" r:id="rId3"/>
    <p:sldId id="260" r:id="rId4"/>
    <p:sldId id="261" r:id="rId5"/>
    <p:sldId id="264" r:id="rId6"/>
    <p:sldId id="307" r:id="rId7"/>
    <p:sldId id="306" r:id="rId8"/>
    <p:sldId id="301" r:id="rId9"/>
    <p:sldId id="262" r:id="rId10"/>
    <p:sldId id="302" r:id="rId11"/>
    <p:sldId id="267" r:id="rId12"/>
    <p:sldId id="300" r:id="rId13"/>
    <p:sldId id="266" r:id="rId14"/>
    <p:sldId id="305" r:id="rId15"/>
    <p:sldId id="268" r:id="rId16"/>
    <p:sldId id="276" r:id="rId17"/>
    <p:sldId id="309" r:id="rId18"/>
    <p:sldId id="280" r:id="rId19"/>
    <p:sldId id="277" r:id="rId20"/>
    <p:sldId id="278" r:id="rId21"/>
    <p:sldId id="308" r:id="rId22"/>
    <p:sldId id="310" r:id="rId23"/>
    <p:sldId id="311" r:id="rId24"/>
    <p:sldId id="312" r:id="rId25"/>
    <p:sldId id="269" r:id="rId26"/>
    <p:sldId id="281" r:id="rId27"/>
    <p:sldId id="282" r:id="rId28"/>
    <p:sldId id="283" r:id="rId29"/>
    <p:sldId id="284" r:id="rId30"/>
    <p:sldId id="303" r:id="rId31"/>
    <p:sldId id="304" r:id="rId32"/>
    <p:sldId id="270" r:id="rId33"/>
    <p:sldId id="285" r:id="rId34"/>
    <p:sldId id="286" r:id="rId35"/>
    <p:sldId id="289" r:id="rId36"/>
    <p:sldId id="290" r:id="rId37"/>
    <p:sldId id="288" r:id="rId38"/>
    <p:sldId id="313" r:id="rId39"/>
    <p:sldId id="271" r:id="rId40"/>
    <p:sldId id="272" r:id="rId41"/>
    <p:sldId id="314" r:id="rId42"/>
    <p:sldId id="291" r:id="rId43"/>
    <p:sldId id="294" r:id="rId44"/>
    <p:sldId id="316" r:id="rId45"/>
    <p:sldId id="292" r:id="rId46"/>
    <p:sldId id="296" r:id="rId47"/>
    <p:sldId id="293" r:id="rId48"/>
    <p:sldId id="297" r:id="rId49"/>
    <p:sldId id="315" r:id="rId50"/>
    <p:sldId id="274" r:id="rId51"/>
    <p:sldId id="275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" y="2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Cerebrales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73724" y="4672738"/>
            <a:ext cx="6269347" cy="1879525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dama Mahamadou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Neurochirurgien</a:t>
            </a: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HOPITAL DU MALI</a:t>
            </a: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7987AC0-DFFC-4077-BD6E-BA4E21FB7669}"/>
              </a:ext>
            </a:extLst>
          </p:cNvPr>
          <p:cNvSpPr txBox="1"/>
          <p:nvPr/>
        </p:nvSpPr>
        <p:spPr>
          <a:xfrm>
            <a:off x="5347916" y="6335800"/>
            <a:ext cx="5795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Mail: damasmaha@yahoo.fr</a:t>
            </a: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Données Fondamentales: Rappel Anatomique: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AB35230-CDBD-4E5F-8779-9DDD63A1F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6830" y="3151837"/>
            <a:ext cx="3681420" cy="259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3409433-8A18-4637-A451-477D20B13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84925" y="2554572"/>
            <a:ext cx="2615055" cy="396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AB6A49-90AA-40A1-9AF3-0E68FEC4E7D3}"/>
              </a:ext>
            </a:extLst>
          </p:cNvPr>
          <p:cNvSpPr txBox="1"/>
          <p:nvPr/>
        </p:nvSpPr>
        <p:spPr>
          <a:xfrm>
            <a:off x="2599112" y="3803980"/>
            <a:ext cx="2333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Archeocerebelum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D18C52-F51D-4174-A884-0E5DCCB44CF6}"/>
              </a:ext>
            </a:extLst>
          </p:cNvPr>
          <p:cNvSpPr txBox="1"/>
          <p:nvPr/>
        </p:nvSpPr>
        <p:spPr>
          <a:xfrm>
            <a:off x="3311286" y="4114179"/>
            <a:ext cx="3325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Paleocerebelum</a:t>
            </a:r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AC2711-EADA-4852-A8B4-6DB016364154}"/>
              </a:ext>
            </a:extLst>
          </p:cNvPr>
          <p:cNvSpPr txBox="1"/>
          <p:nvPr/>
        </p:nvSpPr>
        <p:spPr>
          <a:xfrm>
            <a:off x="3765665" y="4265351"/>
            <a:ext cx="1651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Neocerebelum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8675D2-3175-4363-A5A0-9C9C79D04703}"/>
              </a:ext>
            </a:extLst>
          </p:cNvPr>
          <p:cNvSpPr txBox="1"/>
          <p:nvPr/>
        </p:nvSpPr>
        <p:spPr>
          <a:xfrm>
            <a:off x="8384771" y="3491345"/>
            <a:ext cx="1651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Mesencephale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468161-9BE9-411B-A4EE-DA0CFDB58C6C}"/>
              </a:ext>
            </a:extLst>
          </p:cNvPr>
          <p:cNvSpPr txBox="1"/>
          <p:nvPr/>
        </p:nvSpPr>
        <p:spPr>
          <a:xfrm>
            <a:off x="8814993" y="4353521"/>
            <a:ext cx="942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50128E-F46B-45F7-A242-4C2EFFE4DD34}"/>
              </a:ext>
            </a:extLst>
          </p:cNvPr>
          <p:cNvSpPr txBox="1"/>
          <p:nvPr/>
        </p:nvSpPr>
        <p:spPr>
          <a:xfrm>
            <a:off x="8922327" y="5277378"/>
            <a:ext cx="1274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Moelle</a:t>
            </a:r>
            <a:r>
              <a:rPr lang="en-US" dirty="0"/>
              <a:t> </a:t>
            </a:r>
            <a:r>
              <a:rPr lang="en-US" dirty="0" err="1"/>
              <a:t>allongee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5C901E-FF2E-48AF-8C56-560A6FDE0DF2}"/>
              </a:ext>
            </a:extLst>
          </p:cNvPr>
          <p:cNvSpPr txBox="1"/>
          <p:nvPr/>
        </p:nvSpPr>
        <p:spPr>
          <a:xfrm>
            <a:off x="5440121" y="3491345"/>
            <a:ext cx="21183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Mouvement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Posture </a:t>
            </a:r>
          </a:p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Equilibre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55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Données Fondamentales 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:Physiopathologie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65ABFB-2C37-42A5-8DB4-5EBB2A954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623" y="2883809"/>
            <a:ext cx="3902405" cy="33561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DE63FA-E797-4983-9F77-8BF76F512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651" y="2791824"/>
            <a:ext cx="4375656" cy="423426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6309EA-6C54-4EE2-9A86-93C82D3DB524}"/>
              </a:ext>
            </a:extLst>
          </p:cNvPr>
          <p:cNvSpPr/>
          <p:nvPr/>
        </p:nvSpPr>
        <p:spPr>
          <a:xfrm>
            <a:off x="5361926" y="3134294"/>
            <a:ext cx="1627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Cavité crânienne a un volume restreint.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89A846-8000-4AD0-B21C-2023D155013A}"/>
              </a:ext>
            </a:extLst>
          </p:cNvPr>
          <p:cNvSpPr/>
          <p:nvPr/>
        </p:nvSpPr>
        <p:spPr>
          <a:xfrm>
            <a:off x="2652905" y="3693119"/>
            <a:ext cx="1781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Times-Roman"/>
              </a:rPr>
              <a:t>1200 to 1400 mL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7C3673-DE36-4035-ACBA-346D9D8D6A7A}"/>
              </a:ext>
            </a:extLst>
          </p:cNvPr>
          <p:cNvSpPr/>
          <p:nvPr/>
        </p:nvSpPr>
        <p:spPr>
          <a:xfrm>
            <a:off x="2745532" y="4063960"/>
            <a:ext cx="1435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B0F0"/>
                </a:solidFill>
                <a:latin typeface="Times-Roman"/>
              </a:rPr>
              <a:t>70 to 140 mL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A5B806-ACFE-4D47-BD9A-B7365E8C8866}"/>
              </a:ext>
            </a:extLst>
          </p:cNvPr>
          <p:cNvSpPr/>
          <p:nvPr/>
        </p:nvSpPr>
        <p:spPr>
          <a:xfrm>
            <a:off x="2926769" y="4434801"/>
            <a:ext cx="909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-Roman"/>
              </a:rPr>
              <a:t>150 mL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4DD9AB-6FC3-4918-9079-AD2C9F280DBD}"/>
              </a:ext>
            </a:extLst>
          </p:cNvPr>
          <p:cNvSpPr txBox="1"/>
          <p:nvPr/>
        </p:nvSpPr>
        <p:spPr>
          <a:xfrm>
            <a:off x="5629265" y="4561871"/>
            <a:ext cx="1746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Relativement incompressible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surtout le cerveau</a:t>
            </a:r>
          </a:p>
        </p:txBody>
      </p:sp>
    </p:spTree>
    <p:extLst>
      <p:ext uri="{BB962C8B-B14F-4D97-AF65-F5344CB8AC3E}">
        <p14:creationId xmlns:p14="http://schemas.microsoft.com/office/powerpoint/2010/main" val="1123904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Données Fondamentales 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:Physiopathologie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9CC694-F547-471A-B588-E37599263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959" y="3486486"/>
            <a:ext cx="2847676" cy="32774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5B8419-55A5-4F14-8B19-335E1D297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528" y="3286849"/>
            <a:ext cx="2847676" cy="34771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695CA2-B15F-4027-A01B-B1698EAC7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3111" y="3612795"/>
            <a:ext cx="2530377" cy="31511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CA484C-3CA1-4F28-B2CB-9F8FEA349BC0}"/>
              </a:ext>
            </a:extLst>
          </p:cNvPr>
          <p:cNvSpPr txBox="1"/>
          <p:nvPr/>
        </p:nvSpPr>
        <p:spPr>
          <a:xfrm>
            <a:off x="4634269" y="2592842"/>
            <a:ext cx="1492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Monroe-Kellie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66D26D-6D63-420A-8908-D3B8BCFC5805}"/>
              </a:ext>
            </a:extLst>
          </p:cNvPr>
          <p:cNvSpPr txBox="1"/>
          <p:nvPr/>
        </p:nvSpPr>
        <p:spPr>
          <a:xfrm>
            <a:off x="5794941" y="2731341"/>
            <a:ext cx="2270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3 vol= constante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35D370-96DB-4EC4-B535-041CCA7F5DE9}"/>
              </a:ext>
            </a:extLst>
          </p:cNvPr>
          <p:cNvSpPr/>
          <p:nvPr/>
        </p:nvSpPr>
        <p:spPr>
          <a:xfrm>
            <a:off x="10162590" y="3088763"/>
            <a:ext cx="17582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</a:rPr>
              <a:t>Mécanismes "amortisseurs".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55E301-9A57-45F8-850C-6EE5C3CFDDB3}"/>
              </a:ext>
            </a:extLst>
          </p:cNvPr>
          <p:cNvSpPr txBox="1"/>
          <p:nvPr/>
        </p:nvSpPr>
        <p:spPr>
          <a:xfrm>
            <a:off x="10280395" y="3878763"/>
            <a:ext cx="11464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 de sac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Veines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LCS</a:t>
            </a:r>
          </a:p>
        </p:txBody>
      </p:sp>
    </p:spTree>
    <p:extLst>
      <p:ext uri="{BB962C8B-B14F-4D97-AF65-F5344CB8AC3E}">
        <p14:creationId xmlns:p14="http://schemas.microsoft.com/office/powerpoint/2010/main" val="3405244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Données Fondamentales 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Étiopathogénie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1878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Cohnheim a postulé que la source des tumeurs était </a:t>
            </a:r>
          </a:p>
          <a:p>
            <a:pPr marL="749808" lvl="4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une anomalie embryonnaire.</a:t>
            </a:r>
          </a:p>
          <a:p>
            <a:pPr marL="749808" lvl="4" indent="0"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Ribbert en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1918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élargi l’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hypothese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ajoutant le potentiel </a:t>
            </a:r>
          </a:p>
          <a:p>
            <a:pPr marL="749808" lvl="4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de différenciation des cellules souches.</a:t>
            </a:r>
          </a:p>
          <a:p>
            <a:pPr marL="749808" lvl="4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Cette théorie applicable a certaines tumeurs comme le craniopharyngiome, tératome ou lipome.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623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498" y="2108201"/>
            <a:ext cx="10185182" cy="376089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Données Fondamentales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Étiopathogénie.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1926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théorie histogenetique de Bailey-Cushing: </a:t>
            </a: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populaire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fr-FR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théorie la plus acceptée est celle qui dit que la plupart </a:t>
            </a:r>
          </a:p>
          <a:p>
            <a:pPr marL="0" indent="0">
              <a:buNone/>
            </a:pPr>
            <a:r>
              <a:rPr lang="fr-FR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des tumeurs  proviennent de la transformation néoplasique </a:t>
            </a:r>
          </a:p>
          <a:p>
            <a:pPr marL="0" indent="0">
              <a:buNone/>
            </a:pPr>
            <a:r>
              <a:rPr lang="fr-FR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cellules matures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dédifférenciation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625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 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 lnSpcReduction="10000"/>
          </a:bodyPr>
          <a:lstStyle/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signes d'appel des tumeurs cérébrales sont, de manière didactique, regroupés en trois grands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syndromes 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Syndrome d’hypertension intracrânienne</a:t>
            </a:r>
          </a:p>
          <a:p>
            <a:pPr marL="514350" indent="-514350">
              <a:buFont typeface="+mj-lt"/>
              <a:buAutoNum type="alphaLcPeriod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Syndrome déficitaire</a:t>
            </a:r>
          </a:p>
          <a:p>
            <a:pPr marL="514350" indent="-514350">
              <a:buFont typeface="+mj-lt"/>
              <a:buAutoNum type="alphaLcPeriod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Syndrome irritatif.</a:t>
            </a:r>
          </a:p>
        </p:txBody>
      </p:sp>
    </p:spTree>
    <p:extLst>
      <p:ext uri="{BB962C8B-B14F-4D97-AF65-F5344CB8AC3E}">
        <p14:creationId xmlns:p14="http://schemas.microsoft.com/office/powerpoint/2010/main" val="3225080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syndromes peuvent être associes mais l'âge du patient, le siège de </a:t>
            </a:r>
          </a:p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tumeur et la vitesse de croissance vont pondérer sur le tableau.</a:t>
            </a:r>
          </a:p>
          <a:p>
            <a:pPr marL="514350" indent="-514350">
              <a:buFont typeface="+mj-lt"/>
              <a:buAutoNum type="alphaLcPeriod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Syndrome d’hypertension intracrânienne:</a:t>
            </a: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L’hypertension intracrânienne est l’augmentation de pression     intracrânienne au delà de chiffres considérés normaux.</a:t>
            </a:r>
          </a:p>
        </p:txBody>
      </p:sp>
    </p:spTree>
    <p:extLst>
      <p:ext uri="{BB962C8B-B14F-4D97-AF65-F5344CB8AC3E}">
        <p14:creationId xmlns:p14="http://schemas.microsoft.com/office/powerpoint/2010/main" val="9116197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Syndrome déficitaire:</a:t>
            </a:r>
          </a:p>
          <a:p>
            <a:r>
              <a:rPr lang="en-US" dirty="0"/>
              <a:t>-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deficit moteur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deficit sensitif</a:t>
            </a:r>
          </a:p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déficit sensoriel (trouble de la vue, surdité isolée)</a:t>
            </a:r>
          </a:p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déficit des fonctions supérieures : aphasie, acalculie, syndrome frontal, etc…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syndrome cérébelleux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atteinte des nerfs crâniens :</a:t>
            </a:r>
            <a:endParaRPr lang="fr-FR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400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Syndrome Irritatif: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i="1" dirty="0"/>
              <a:t>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Crises épileptiques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Tous les types de crises peuvent s’observer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Anomalies endocriniennes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Syndromes d’hypersecretion hormonale  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Syndromes d´hyposecretion  hormonale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34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TDD: Tumeur Thalamique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fr-F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 Fonctionnelles :</a:t>
            </a:r>
          </a:p>
          <a:p>
            <a:pPr marL="0" indent="0">
              <a:buNone/>
            </a:pPr>
            <a:r>
              <a:rPr lang="fr-F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Céphalée: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Récente, inhabituelle, tenace, matinale ou a      recrudescence nocturne souvent aggravée par la manœuvre de Valsalva.</a:t>
            </a:r>
          </a:p>
          <a:p>
            <a:r>
              <a:rPr lang="fr-F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Troubles digestifs: 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Ils se manifestent par des nausées ou sous la forme de vomissements survenant classiquement au maximum du pic douloureux et soulageant la céphalée</a:t>
            </a:r>
            <a:r>
              <a:rPr lang="fr-FR" dirty="0"/>
              <a:t>.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305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12D23-8592-4659-B4A4-C1693D94B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Objectifs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01AB9-A134-47A7-80D3-69574544F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Citer 3 signes Fonctionnels d’une tumeur cerebrale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Enumerer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signes Physiques d’une tumeur cerebrale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Decrire 2 signes radiologiques d’hypertension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intracranienne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Citer 3 tumeurs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intracraniennes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l’adulte et 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l’enfant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Identifier les situations d´urgence et planifier la prise en charge.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891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TDD: Tumeur Thalamique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fr-F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 Fonctionnelles :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Douleurs hemicorporelles: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Brulures ou des sensations </a:t>
            </a: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thermiques pénibles, permanentes.</a:t>
            </a: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Paresthésies.</a:t>
            </a: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409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TDD: Tumeur Thalamique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fr-F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 Physiques :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Hypoesthésie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Hyperpathie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Dystonie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/>
              <a:t>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Troubles </a:t>
            </a:r>
            <a:r>
              <a:rPr lang="en-US" sz="2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mnesiques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anterogrades</a:t>
            </a:r>
            <a:endParaRPr lang="fr-FR" sz="2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Aphasie thalamique: 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Paraphasies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B00A53F-BBD7-4E01-AFC0-E855B7493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360" y="2063084"/>
            <a:ext cx="6144742" cy="47949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837849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TDD: Tumeur Thalamique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fr-F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 Généraux: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Perte de poids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Anorexie</a:t>
            </a:r>
          </a:p>
        </p:txBody>
      </p:sp>
    </p:spTree>
    <p:extLst>
      <p:ext uri="{BB962C8B-B14F-4D97-AF65-F5344CB8AC3E}">
        <p14:creationId xmlns:p14="http://schemas.microsoft.com/office/powerpoint/2010/main" val="1314846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D’autres Formes Cliniques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Tumeur Frontale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Tumeur Pariétale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Tumeur Occipitale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Tumeur Epiphysaire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Tumeur hypophysaire</a:t>
            </a:r>
          </a:p>
        </p:txBody>
      </p:sp>
    </p:spTree>
    <p:extLst>
      <p:ext uri="{BB962C8B-B14F-4D97-AF65-F5344CB8AC3E}">
        <p14:creationId xmlns:p14="http://schemas.microsoft.com/office/powerpoint/2010/main" val="3686071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22C2A-B2F9-42F4-9BC4-273AAB792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2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FE7C-DFD8-4BF7-B155-CF8A08380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19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D’autres Formes Cliniques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Tumeur du tronc Cérébrale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Tumeur du Cervelet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Tumeur Intraventriculaire etc…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3961675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positif: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La céphalée, nausées et vomissement ajoutes au déficit 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hemicorporel, aux troubles de la sensibilité nous permettent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de suspecter le diagnostic qui sera confirme par 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les examens complémentaires.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diagnostic définitif est anatomopathologique.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627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positif: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Examens Radiologiques: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Radios du crâne : pas d'intérêt.</a:t>
            </a:r>
          </a:p>
          <a:p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Deux examens sont essentiels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l’examen tomodensitométrique (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TDM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cérébral ou scanographie et l’imagerie par  résonance magnétique (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IRM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782003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positif: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Examens Radiologiques: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En pratique ils fournissent deux types d'informations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celles confirmant le diagnostic de tumeur cérébrale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celles permettant d’évaluer une hypertension intracrânienne.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777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positif: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AF3D15-BB14-4CD3-8389-F7D036371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37" y="2799298"/>
            <a:ext cx="3143388" cy="3379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29BC2A-C8D8-4262-A6E3-14202B9052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161" y="2541735"/>
            <a:ext cx="3502790" cy="37608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E3E7E3B-93DF-4BC3-B5FB-129C1FF828AD}"/>
              </a:ext>
            </a:extLst>
          </p:cNvPr>
          <p:cNvSpPr txBox="1"/>
          <p:nvPr/>
        </p:nvSpPr>
        <p:spPr>
          <a:xfrm>
            <a:off x="9828398" y="3276133"/>
            <a:ext cx="1909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TDM avec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inj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037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positif: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2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9B566-0226-4F52-90C2-F7779DBE5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066" y="1904303"/>
            <a:ext cx="5116152" cy="447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5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23C6F-3074-4BDC-9BB2-45FF9620D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B627F-834A-49A6-9243-94C38429E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2"/>
            <a:ext cx="4450828" cy="2211356"/>
          </a:xfrm>
        </p:spPr>
        <p:txBody>
          <a:bodyPr>
            <a:no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Généralités.</a:t>
            </a:r>
          </a:p>
          <a:p>
            <a:pPr marL="989838" lvl="2" indent="-514350">
              <a:buFont typeface="+mj-lt"/>
              <a:buAutoNum type="arabicPeriod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Définition.</a:t>
            </a:r>
          </a:p>
          <a:p>
            <a:pPr marL="989838" lvl="2" indent="-514350">
              <a:buFont typeface="+mj-lt"/>
              <a:buAutoNum type="arabicPeriod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Intérêt.</a:t>
            </a:r>
          </a:p>
          <a:p>
            <a:pPr marL="989838" lvl="2" indent="-514350">
              <a:buFont typeface="+mj-lt"/>
              <a:buAutoNum type="arabicPeriod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Données Fondamentales</a:t>
            </a:r>
          </a:p>
          <a:p>
            <a:pPr marL="571500" indent="-571500">
              <a:buFont typeface="+mj-lt"/>
              <a:buAutoNum type="romanUcPeriod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</a:t>
            </a:r>
          </a:p>
          <a:p>
            <a:pPr marL="989838" lvl="2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 Fonctionnels</a:t>
            </a:r>
          </a:p>
          <a:p>
            <a:pPr marL="989838" lvl="2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 physiques </a:t>
            </a:r>
          </a:p>
          <a:p>
            <a:pPr marL="989838" lvl="2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Signes Generaux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E1E55A-5084-4D35-AD45-B9EBE47D164F}"/>
              </a:ext>
            </a:extLst>
          </p:cNvPr>
          <p:cNvSpPr txBox="1"/>
          <p:nvPr/>
        </p:nvSpPr>
        <p:spPr>
          <a:xfrm>
            <a:off x="5632254" y="2035273"/>
            <a:ext cx="502078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Clr>
                <a:schemeClr val="accent1"/>
              </a:buClr>
              <a:buFont typeface="+mj-lt"/>
              <a:buAutoNum type="romanUcPeriod" startAt="3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Diagnostic.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positif.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Diagnostics différentiels.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pathologique</a:t>
            </a:r>
          </a:p>
          <a:p>
            <a:pPr marL="571500" indent="-571500">
              <a:buClr>
                <a:schemeClr val="accent1"/>
              </a:buClr>
              <a:buFont typeface="+mj-lt"/>
              <a:buAutoNum type="romanUcPeriod" startAt="4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Indications.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Pronostics et Complications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Conclusion</a:t>
            </a:r>
          </a:p>
        </p:txBody>
      </p:sp>
    </p:spTree>
    <p:extLst>
      <p:ext uri="{BB962C8B-B14F-4D97-AF65-F5344CB8AC3E}">
        <p14:creationId xmlns:p14="http://schemas.microsoft.com/office/powerpoint/2010/main" val="4147347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positif: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2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3C9237-F6BE-4053-A94B-EF75BB511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563" y="2001181"/>
            <a:ext cx="7412437" cy="415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551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positif: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4048" lvl="2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7E2972-AD45-4269-AF5E-269BC5F71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047" y="1938120"/>
            <a:ext cx="4814458" cy="424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25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différentiel: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Infectieux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Inflammatoire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Vasculaire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Traumatique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Malformatif</a:t>
            </a:r>
          </a:p>
        </p:txBody>
      </p:sp>
    </p:spTree>
    <p:extLst>
      <p:ext uri="{BB962C8B-B14F-4D97-AF65-F5344CB8AC3E}">
        <p14:creationId xmlns:p14="http://schemas.microsoft.com/office/powerpoint/2010/main" val="1236618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différentiel: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Les lésions infectieuses: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distingue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La lésion pleine: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Encéphalite herpétique</a:t>
            </a:r>
          </a:p>
          <a:p>
            <a:pPr marL="0" indent="0">
              <a:buNone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Atteinte bitemporale asymétrique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Hyposignal en T1 et hypersignal T2 et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FLAIR</a:t>
            </a:r>
            <a:endParaRPr lang="fr-F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0C1002-AB0B-41D7-8608-203893297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4390" y="1905492"/>
            <a:ext cx="2860861" cy="32151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145FA8-C30D-48BC-B5DC-D746DB5CA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454" y="3102229"/>
            <a:ext cx="2981502" cy="28798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72A80A-A9BE-4B3D-9BC0-679563C6B1DE}"/>
              </a:ext>
            </a:extLst>
          </p:cNvPr>
          <p:cNvSpPr txBox="1"/>
          <p:nvPr/>
        </p:nvSpPr>
        <p:spPr>
          <a:xfrm>
            <a:off x="10499056" y="518347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CBCBFC-2661-4043-8027-CECC21294644}"/>
              </a:ext>
            </a:extLst>
          </p:cNvPr>
          <p:cNvSpPr txBox="1"/>
          <p:nvPr/>
        </p:nvSpPr>
        <p:spPr>
          <a:xfrm>
            <a:off x="7575447" y="6051342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FLAIR</a:t>
            </a:r>
          </a:p>
        </p:txBody>
      </p:sp>
    </p:spTree>
    <p:extLst>
      <p:ext uri="{BB962C8B-B14F-4D97-AF65-F5344CB8AC3E}">
        <p14:creationId xmlns:p14="http://schemas.microsoft.com/office/powerpoint/2010/main" val="40924203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différentiel: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Les lésions infectieuses: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La ou les lésions liquidiennes: </a:t>
            </a:r>
          </a:p>
          <a:p>
            <a:pPr marL="0" indent="0">
              <a:buNone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Abcès, </a:t>
            </a:r>
          </a:p>
          <a:p>
            <a:pPr marL="0" indent="0">
              <a:buNone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Granulomes infectieux, </a:t>
            </a:r>
          </a:p>
          <a:p>
            <a:pPr marL="0" indent="0">
              <a:buNone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Kystes parasitaires</a:t>
            </a:r>
            <a:endParaRPr lang="fr-F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7738F7-45E4-40FD-B2D2-EC3CE8D20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907" y="2799298"/>
            <a:ext cx="3267124" cy="31499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DCE75E-B2F8-4584-A77A-08FCFEE6E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311" y="1980119"/>
            <a:ext cx="3270146" cy="32201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EAAB8D-B601-4CBC-9179-4287A326A989}"/>
              </a:ext>
            </a:extLst>
          </p:cNvPr>
          <p:cNvSpPr txBox="1"/>
          <p:nvPr/>
        </p:nvSpPr>
        <p:spPr>
          <a:xfrm>
            <a:off x="5834209" y="5965333"/>
            <a:ext cx="1619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cerebral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DE58B8-01A7-4DB8-8AEE-86C49F0913AF}"/>
              </a:ext>
            </a:extLst>
          </p:cNvPr>
          <p:cNvSpPr txBox="1"/>
          <p:nvPr/>
        </p:nvSpPr>
        <p:spPr>
          <a:xfrm>
            <a:off x="9351564" y="5386474"/>
            <a:ext cx="1619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Abcès cérébral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149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différentiel: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Pathologies vasculaires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Lésion intraaxiale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Hémorragique: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Hematomes, Thrombophlebite, Cavernome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Non hémorragique: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ACV Ischemique, Angiopathies amyloides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Lésion extraaxiale: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Syndrome de masse Parasellaire.</a:t>
            </a:r>
            <a:endParaRPr lang="fr-F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34B426-635C-4406-B4C1-13B892179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72" y="2795775"/>
            <a:ext cx="2933133" cy="24045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77AD4F-4909-429C-9C1A-4D1F0C8C645D}"/>
              </a:ext>
            </a:extLst>
          </p:cNvPr>
          <p:cNvSpPr txBox="1"/>
          <p:nvPr/>
        </p:nvSpPr>
        <p:spPr>
          <a:xfrm>
            <a:off x="9537470" y="5309062"/>
            <a:ext cx="2007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Hematome d’HTA</a:t>
            </a:r>
          </a:p>
        </p:txBody>
      </p:sp>
    </p:spTree>
    <p:extLst>
      <p:ext uri="{BB962C8B-B14F-4D97-AF65-F5344CB8AC3E}">
        <p14:creationId xmlns:p14="http://schemas.microsoft.com/office/powerpoint/2010/main" val="18317464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différentiel:</a:t>
            </a:r>
          </a:p>
          <a:p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Lésions Traumatiques: </a:t>
            </a:r>
          </a:p>
          <a:p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Œdème diffus post-traumatique</a:t>
            </a:r>
          </a:p>
          <a:p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C45D33-CD81-4432-A8CA-EAF69376C1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611" y="1899434"/>
            <a:ext cx="3735186" cy="451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297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différentiel: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Lésions malformatives: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Kyste arachnoïdien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Kyste épendymaire</a:t>
            </a:r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3DE98C-A12C-4CED-A182-FC90FA793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7640" y="1877473"/>
            <a:ext cx="4674360" cy="392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667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BC8B1-5666-4ECF-99D4-C883A8EF9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3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A11AD-5046-4FB2-AE26-FC6D120E3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 Anatomopathologique:</a:t>
            </a:r>
          </a:p>
          <a:p>
            <a:pPr marL="0" indent="0">
              <a:buNone/>
            </a:pPr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EA5CAC-A69A-4044-A9F6-EE22C3506804}"/>
              </a:ext>
            </a:extLst>
          </p:cNvPr>
          <p:cNvSpPr txBox="1"/>
          <p:nvPr/>
        </p:nvSpPr>
        <p:spPr>
          <a:xfrm>
            <a:off x="1097280" y="2776858"/>
            <a:ext cx="41142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neuroépithéliales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astrocytaires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oligodendrogliales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Gliomes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mixtes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Oligoastrocytomes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épendymaires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des plexus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choroïdes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gliales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d’origine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incertaine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mixtes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glio-neuronales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neuroblastiques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du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parenchyme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pinéal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embryonnaires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CA5E94-D72D-4A3E-BCDA-05FDC6977B94}"/>
              </a:ext>
            </a:extLst>
          </p:cNvPr>
          <p:cNvSpPr txBox="1"/>
          <p:nvPr/>
        </p:nvSpPr>
        <p:spPr>
          <a:xfrm>
            <a:off x="6153968" y="2692712"/>
            <a:ext cx="481322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méningées primitives</a:t>
            </a:r>
          </a:p>
          <a:p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des nerfs périphériques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Lymphome primitif du système nerveux central et tumeurs hématopoïétiques </a:t>
            </a:r>
          </a:p>
          <a:p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des cellules germinales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Tumeurs de la région sellaire </a:t>
            </a:r>
          </a:p>
          <a:p>
            <a:endParaRPr lang="fr-F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Metastases intracrâniennes</a:t>
            </a:r>
          </a:p>
        </p:txBody>
      </p:sp>
    </p:spTree>
    <p:extLst>
      <p:ext uri="{BB962C8B-B14F-4D97-AF65-F5344CB8AC3E}">
        <p14:creationId xmlns:p14="http://schemas.microsoft.com/office/powerpoint/2010/main" val="2053843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Buts: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Calmer les symptômes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Confirmer l’histologie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Traiter la cause 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Prévenir les complications et les récidives</a:t>
            </a:r>
          </a:p>
          <a:p>
            <a:pPr lvl="4">
              <a:buFont typeface="Wingdings" panose="05000000000000000000" pitchFamily="2" charset="2"/>
              <a:buChar char="Ø"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97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236501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Définition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Les tumeurs cérébrales constituent un ensemble complexe et hétérogène d’entités anatomo-pathologiques dont l’expression clinique peut être comparable.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CIM10: Bénignes 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Evolution imprévisible 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Malignes.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5626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Médicaux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Chirurgicaux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Traitements complémentaires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9580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Médicaux: Antalgiques</a:t>
            </a:r>
          </a:p>
          <a:p>
            <a:pPr marL="0" indent="0">
              <a:buNone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Paracétamol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60mg/kg/jour chq 6 ou 8heures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Contre-indiqué dans les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allergies et hépatopathies.</a:t>
            </a:r>
          </a:p>
          <a:p>
            <a:pPr marL="0" indent="0">
              <a:buNone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Tramadol 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100mg chq 8 heures.</a:t>
            </a:r>
          </a:p>
          <a:p>
            <a:pPr marL="0" indent="0">
              <a:buNone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Morphine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Attention si vomissements.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1397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Médicaux: </a:t>
            </a:r>
            <a:r>
              <a:rPr lang="fr-FR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Anticonvulsivants</a:t>
            </a:r>
            <a:endParaRPr lang="fr-F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>
              <a:buFont typeface="Wingdings" panose="05000000000000000000" pitchFamily="2" charset="2"/>
              <a:buChar char="q"/>
            </a:pPr>
            <a:r>
              <a:rPr lang="fr-FR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fr-F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Diazépam</a:t>
            </a:r>
            <a:endParaRPr lang="fr-FR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>
              <a:buFont typeface="Wingdings" panose="05000000000000000000" pitchFamily="2" charset="2"/>
              <a:buChar char="q"/>
            </a:pPr>
            <a:r>
              <a:rPr lang="fr-F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Carbamazépine</a:t>
            </a:r>
          </a:p>
          <a:p>
            <a:pPr lvl="8">
              <a:buFont typeface="Wingdings" panose="05000000000000000000" pitchFamily="2" charset="2"/>
              <a:buChar char="q"/>
            </a:pPr>
            <a:r>
              <a:rPr lang="fr-F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Acide Valproïque</a:t>
            </a:r>
          </a:p>
          <a:p>
            <a:pPr lvl="8">
              <a:buFont typeface="Wingdings" panose="05000000000000000000" pitchFamily="2" charset="2"/>
              <a:buChar char="q"/>
            </a:pPr>
            <a:r>
              <a:rPr lang="fr-F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Phénytoïne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580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Médicaux:  Antiœdémateux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Dexaméthasone 4mg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Solumedrol</a:t>
            </a:r>
          </a:p>
          <a:p>
            <a:pPr marL="0" indent="0">
              <a:buNone/>
            </a:pPr>
            <a:r>
              <a:rPr lang="fr-F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Prednisone</a:t>
            </a: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Mannitol 20%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4958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Moyens:</a:t>
            </a:r>
          </a:p>
          <a:p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Médicaux: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Autres traitements symptomatiques.</a:t>
            </a:r>
          </a:p>
          <a:p>
            <a:pPr lvl="5">
              <a:buFont typeface="Wingdings" panose="05000000000000000000" pitchFamily="2" charset="2"/>
              <a:buChar char="q"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Anticoagulants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5">
              <a:buFont typeface="Wingdings" panose="05000000000000000000" pitchFamily="2" charset="2"/>
              <a:buChar char="q"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Antiémétiques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5">
              <a:buFont typeface="Wingdings" panose="05000000000000000000" pitchFamily="2" charset="2"/>
              <a:buChar char="q"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Protecteurs gastriques</a:t>
            </a:r>
            <a:r>
              <a:rPr lang="fr-FR" dirty="0"/>
              <a:t>, 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0154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Moyens: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F9E92D8-EE7C-4945-B535-894534D9B8D3}"/>
              </a:ext>
            </a:extLst>
          </p:cNvPr>
          <p:cNvSpPr/>
          <p:nvPr/>
        </p:nvSpPr>
        <p:spPr>
          <a:xfrm>
            <a:off x="4695415" y="1935387"/>
            <a:ext cx="2535637" cy="605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Chirurgicaux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79613D5-B5E2-44D5-A1E0-B8F74CDA492B}"/>
              </a:ext>
            </a:extLst>
          </p:cNvPr>
          <p:cNvSpPr/>
          <p:nvPr/>
        </p:nvSpPr>
        <p:spPr>
          <a:xfrm>
            <a:off x="816228" y="3131683"/>
            <a:ext cx="2703931" cy="3493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Craniotomie + Exerese macroscopique: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Tumeurs de la convexite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24721D8-FA9B-4F35-8D8D-D55A9938CD6F}"/>
              </a:ext>
            </a:extLst>
          </p:cNvPr>
          <p:cNvSpPr/>
          <p:nvPr/>
        </p:nvSpPr>
        <p:spPr>
          <a:xfrm>
            <a:off x="3725479" y="3281743"/>
            <a:ext cx="2401001" cy="31807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Craniotomie +Exerese microscopique: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Tumeurs de toutes localisations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44C0DA-AAE1-4ED8-99C7-D6D4D33ABF02}"/>
              </a:ext>
            </a:extLst>
          </p:cNvPr>
          <p:cNvSpPr/>
          <p:nvPr/>
        </p:nvSpPr>
        <p:spPr>
          <a:xfrm>
            <a:off x="6331800" y="3213025"/>
            <a:ext cx="2587808" cy="32494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Exerese Endoscopique: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Tumeurs hypophysaires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Tumeurs Epiphysaires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Tumeurs intraventriculaires</a:t>
            </a:r>
          </a:p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A77ECB-F452-472D-B962-D4913809C4A1}"/>
              </a:ext>
            </a:extLst>
          </p:cNvPr>
          <p:cNvSpPr/>
          <p:nvPr/>
        </p:nvSpPr>
        <p:spPr>
          <a:xfrm>
            <a:off x="9207391" y="3213025"/>
            <a:ext cx="2320781" cy="30867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Exerese Stereotaxique: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Les tumeurs profondes &lt;5mm de diametre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EE0D1B7-3604-40E9-AE7D-0486BDB47A8C}"/>
              </a:ext>
            </a:extLst>
          </p:cNvPr>
          <p:cNvCxnSpPr/>
          <p:nvPr/>
        </p:nvCxnSpPr>
        <p:spPr>
          <a:xfrm flipH="1">
            <a:off x="2900275" y="2429050"/>
            <a:ext cx="1840019" cy="852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4F0814-CB14-4A42-AD21-7D691046C1F7}"/>
              </a:ext>
            </a:extLst>
          </p:cNvPr>
          <p:cNvCxnSpPr>
            <a:endCxn id="7" idx="0"/>
          </p:cNvCxnSpPr>
          <p:nvPr/>
        </p:nvCxnSpPr>
        <p:spPr>
          <a:xfrm flipH="1">
            <a:off x="4925980" y="2541247"/>
            <a:ext cx="403345" cy="7404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873DD93-84BF-4E8A-B5C9-ED47DB68905B}"/>
              </a:ext>
            </a:extLst>
          </p:cNvPr>
          <p:cNvCxnSpPr/>
          <p:nvPr/>
        </p:nvCxnSpPr>
        <p:spPr>
          <a:xfrm>
            <a:off x="6810317" y="2541247"/>
            <a:ext cx="639519" cy="671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D0B4892-83DD-494B-A9F5-B2A19CEF67A7}"/>
              </a:ext>
            </a:extLst>
          </p:cNvPr>
          <p:cNvCxnSpPr/>
          <p:nvPr/>
        </p:nvCxnSpPr>
        <p:spPr>
          <a:xfrm>
            <a:off x="7275931" y="2339293"/>
            <a:ext cx="2468319" cy="1049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0275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Moyens: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F9E92D8-EE7C-4945-B535-894534D9B8D3}"/>
              </a:ext>
            </a:extLst>
          </p:cNvPr>
          <p:cNvSpPr/>
          <p:nvPr/>
        </p:nvSpPr>
        <p:spPr>
          <a:xfrm>
            <a:off x="4695415" y="1935387"/>
            <a:ext cx="2535637" cy="605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Chirurgicaux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79613D5-B5E2-44D5-A1E0-B8F74CDA492B}"/>
              </a:ext>
            </a:extLst>
          </p:cNvPr>
          <p:cNvSpPr/>
          <p:nvPr/>
        </p:nvSpPr>
        <p:spPr>
          <a:xfrm>
            <a:off x="816228" y="3131683"/>
            <a:ext cx="2703931" cy="3493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Craniotomie + Biopsie macroscopique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24721D8-FA9B-4F35-8D8D-D55A9938CD6F}"/>
              </a:ext>
            </a:extLst>
          </p:cNvPr>
          <p:cNvSpPr/>
          <p:nvPr/>
        </p:nvSpPr>
        <p:spPr>
          <a:xfrm>
            <a:off x="3725479" y="3281743"/>
            <a:ext cx="2401001" cy="31807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Craniotomie +Biopsie microscopique: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Tumeurs de toutes localisations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44C0DA-AAE1-4ED8-99C7-D6D4D33ABF02}"/>
              </a:ext>
            </a:extLst>
          </p:cNvPr>
          <p:cNvSpPr/>
          <p:nvPr/>
        </p:nvSpPr>
        <p:spPr>
          <a:xfrm>
            <a:off x="6331800" y="3213025"/>
            <a:ext cx="2587808" cy="32494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Biopsie Endoscopique: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Tumeurs hypophysaires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Tumeurs Epiphysaires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Tumeurs intraventriculaires</a:t>
            </a:r>
          </a:p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A77ECB-F452-472D-B962-D4913809C4A1}"/>
              </a:ext>
            </a:extLst>
          </p:cNvPr>
          <p:cNvSpPr/>
          <p:nvPr/>
        </p:nvSpPr>
        <p:spPr>
          <a:xfrm>
            <a:off x="9207391" y="3213025"/>
            <a:ext cx="2320781" cy="30867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Biopsie Stereotaxique: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Les tumeurs profondes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EE0D1B7-3604-40E9-AE7D-0486BDB47A8C}"/>
              </a:ext>
            </a:extLst>
          </p:cNvPr>
          <p:cNvCxnSpPr/>
          <p:nvPr/>
        </p:nvCxnSpPr>
        <p:spPr>
          <a:xfrm flipH="1">
            <a:off x="2900275" y="2429050"/>
            <a:ext cx="1840019" cy="852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A4F0814-CB14-4A42-AD21-7D691046C1F7}"/>
              </a:ext>
            </a:extLst>
          </p:cNvPr>
          <p:cNvCxnSpPr>
            <a:endCxn id="7" idx="0"/>
          </p:cNvCxnSpPr>
          <p:nvPr/>
        </p:nvCxnSpPr>
        <p:spPr>
          <a:xfrm flipH="1">
            <a:off x="4925980" y="2541247"/>
            <a:ext cx="403345" cy="7404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873DD93-84BF-4E8A-B5C9-ED47DB68905B}"/>
              </a:ext>
            </a:extLst>
          </p:cNvPr>
          <p:cNvCxnSpPr/>
          <p:nvPr/>
        </p:nvCxnSpPr>
        <p:spPr>
          <a:xfrm>
            <a:off x="6810317" y="2541247"/>
            <a:ext cx="639519" cy="6717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D0B4892-83DD-494B-A9F5-B2A19CEF67A7}"/>
              </a:ext>
            </a:extLst>
          </p:cNvPr>
          <p:cNvCxnSpPr/>
          <p:nvPr/>
        </p:nvCxnSpPr>
        <p:spPr>
          <a:xfrm>
            <a:off x="7275931" y="2339293"/>
            <a:ext cx="2468319" cy="1049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40414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 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Radiothérapie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r-FR" sz="2400" dirty="0"/>
              <a:t>  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Est un traitement utilisé dans la plupart des tumeurs malignes.</a:t>
            </a:r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1400" lvl="5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 modalités varient selon le type tumoral et la localisation.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0073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Moyens 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Chimiothérapie</a:t>
            </a:r>
          </a:p>
          <a:p>
            <a:pPr marL="0" indent="0">
              <a:buNone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Repose sur l’administration systémique d’un agent cytotoxique</a:t>
            </a:r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fr-F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Lymphomes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Les Germinomes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Traitements adjuvants dans les gliomes.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6251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Pronostic:</a:t>
            </a:r>
          </a:p>
          <a:p>
            <a:pPr marL="0" indent="0">
              <a:buNone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Dépend du type histologique, de l’age, localisation…..</a:t>
            </a: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70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09625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Intérêt: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Epidémiologique: </a:t>
            </a:r>
          </a:p>
          <a:p>
            <a:pPr marL="566928" lvl="3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Les tumeurs cérébrales primitives 10 causes de décès lies au cancer  (États-Unis 1,4%).  </a:t>
            </a:r>
          </a:p>
          <a:p>
            <a:pPr marL="566928" lvl="3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France l’incidence est de 20 /100,000 hbts/an, chez l’adulte, </a:t>
            </a: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alors que chez l’enfant elle est 4 fois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inférieure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L’Afrique ne dispose pas de données épidémiologiques fiables</a:t>
            </a:r>
          </a:p>
          <a:p>
            <a:pPr marL="566928" lvl="3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encore moins Le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3436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9F96-7639-4603-8986-1359BAF9A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 startAt="4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80F5F-CA5E-4B0C-BEFA-E92C370F2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Complications: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Hémorragie: Métastases des mélanome, cancer du rein…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Hydrocéphalie: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Engagement: Temporal…..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Méningite tumorale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Pathologie thromboembolique</a:t>
            </a:r>
          </a:p>
          <a:p>
            <a:pPr lvl="4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Infections.</a:t>
            </a:r>
          </a:p>
          <a:p>
            <a:pPr lvl="4">
              <a:buFont typeface="Wingdings" panose="05000000000000000000" pitchFamily="2" charset="2"/>
              <a:buChar char="q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3095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A8AB1-188B-4999-9DF4-E3A8A1B42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4F3E6-4017-45E6-AE1D-BAFC8AEFA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tumeurs cerebrales sont des pathologies tres complexes et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frequents surtout avec amelioration continue de nos moyens diagnostics.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guerison est possible dans certains cas.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prognostic depend de plusieurs facteurs.</a:t>
            </a:r>
          </a:p>
        </p:txBody>
      </p:sp>
    </p:spTree>
    <p:extLst>
      <p:ext uri="{BB962C8B-B14F-4D97-AF65-F5344CB8AC3E}">
        <p14:creationId xmlns:p14="http://schemas.microsoft.com/office/powerpoint/2010/main" val="1729717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09625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Intérêt: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Epidémiologique: </a:t>
            </a:r>
          </a:p>
          <a:p>
            <a:pPr marL="566928" lvl="3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La tumeur cérébrale la +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fqte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l’enfant est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l’astrocytome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suivie du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médulloblastome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de l’</a:t>
            </a:r>
            <a:r>
              <a:rPr lang="fr-F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ependymome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66928" lvl="3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Chez l’adulte les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métastases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sont les +fqtes et la tumeur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primaire la </a:t>
            </a:r>
            <a:r>
              <a:rPr lang="fr-F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fqte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 </a:t>
            </a: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GBM</a:t>
            </a:r>
          </a:p>
          <a:p>
            <a:pPr marL="566928" lvl="3" indent="0">
              <a:buNone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métastases les plus fréquemment rencontrées sont celles</a:t>
            </a:r>
          </a:p>
          <a:p>
            <a:pPr marL="566928" lvl="3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du sein, poumon.</a:t>
            </a: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323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Intérêt: </a:t>
            </a: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</a:p>
          <a:p>
            <a:pPr marL="566928" lvl="3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Thérapeutique</a:t>
            </a:r>
          </a:p>
          <a:p>
            <a:pPr marL="566928" lvl="3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buFont typeface="Wingdings" panose="05000000000000000000" pitchFamily="2" charset="2"/>
              <a:buChar char="q"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Pronostic</a:t>
            </a:r>
          </a:p>
        </p:txBody>
      </p:sp>
    </p:spTree>
    <p:extLst>
      <p:ext uri="{BB962C8B-B14F-4D97-AF65-F5344CB8AC3E}">
        <p14:creationId xmlns:p14="http://schemas.microsoft.com/office/powerpoint/2010/main" val="179678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Données Fondamentales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Rappel anatomique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BF1F836-FBE7-4DF4-B77C-5011944E1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2140" y="2901507"/>
            <a:ext cx="3444014" cy="321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4876AE13-8652-4BFE-B688-08AA052A5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8621" y="2863435"/>
            <a:ext cx="2673403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75551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797A6-DC9A-4E83-9A25-F531B227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28700" indent="-1028700">
              <a:buFont typeface="+mj-lt"/>
              <a:buAutoNum type="romanUcPeriod"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Généralités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AA450-B7D6-4522-86F2-80892D77E6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fr-F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Données Fondamentales </a:t>
            </a:r>
            <a:r>
              <a:rPr lang="fr-F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:Rappel Anatomique: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FF1BBAC-0687-489E-94E9-08012B22F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3727" y="2890363"/>
            <a:ext cx="401955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5B8A45D2-C726-44E7-971D-375537783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8936" y="2669928"/>
            <a:ext cx="3843335" cy="366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43E2DACF-1324-4809-A308-EF6647152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2854" y="2852263"/>
            <a:ext cx="329565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69942809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Monochrome</Template>
  <TotalTime>0</TotalTime>
  <Words>1438</Words>
  <Application>Microsoft Office PowerPoint</Application>
  <PresentationFormat>Widescreen</PresentationFormat>
  <Paragraphs>366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Bookman Old Style</vt:lpstr>
      <vt:lpstr>Calibri</vt:lpstr>
      <vt:lpstr>Franklin Gothic Book</vt:lpstr>
      <vt:lpstr>Times New Roman</vt:lpstr>
      <vt:lpstr>Times-Roman</vt:lpstr>
      <vt:lpstr>Wingdings</vt:lpstr>
      <vt:lpstr>1_RetrospectVTI</vt:lpstr>
      <vt:lpstr>Tumeurs Cerebrales</vt:lpstr>
      <vt:lpstr>Objectifs</vt:lpstr>
      <vt:lpstr>Plan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Généralités</vt:lpstr>
      <vt:lpstr>Signes  </vt:lpstr>
      <vt:lpstr>Signes</vt:lpstr>
      <vt:lpstr>Signes.</vt:lpstr>
      <vt:lpstr>Signes</vt:lpstr>
      <vt:lpstr>Signes</vt:lpstr>
      <vt:lpstr>Signes.</vt:lpstr>
      <vt:lpstr>Signes.</vt:lpstr>
      <vt:lpstr>Signes.</vt:lpstr>
      <vt:lpstr>Signes.</vt:lpstr>
      <vt:lpstr>Signes.</vt:lpstr>
      <vt:lpstr>Diagnostic</vt:lpstr>
      <vt:lpstr>Diagnostic</vt:lpstr>
      <vt:lpstr>Diagnostic</vt:lpstr>
      <vt:lpstr>Diagnostic</vt:lpstr>
      <vt:lpstr>Diagnostic</vt:lpstr>
      <vt:lpstr>Diagnostic</vt:lpstr>
      <vt:lpstr>Diagnostic</vt:lpstr>
      <vt:lpstr>Diagnostic</vt:lpstr>
      <vt:lpstr>Diagnostic</vt:lpstr>
      <vt:lpstr>Diagnostic</vt:lpstr>
      <vt:lpstr>Diagnostic</vt:lpstr>
      <vt:lpstr>Diagnostic</vt:lpstr>
      <vt:lpstr>Diagnostic</vt:lpstr>
      <vt:lpstr>Diagnostic</vt:lpstr>
      <vt:lpstr>Traitement</vt:lpstr>
      <vt:lpstr>Traitement</vt:lpstr>
      <vt:lpstr>Traitement</vt:lpstr>
      <vt:lpstr>Traitement</vt:lpstr>
      <vt:lpstr>Traitement</vt:lpstr>
      <vt:lpstr>Traitement</vt:lpstr>
      <vt:lpstr>Traitement</vt:lpstr>
      <vt:lpstr>Traitement</vt:lpstr>
      <vt:lpstr>Traitement</vt:lpstr>
      <vt:lpstr>Traitement</vt:lpstr>
      <vt:lpstr>Traitement</vt:lpstr>
      <vt:lpstr>Traitement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2020-02-22T15:41:05Z</dcterms:created>
  <dcterms:modified xsi:type="dcterms:W3CDTF">2020-03-07T14:06:55Z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dduffy@microsoft.com</vt:lpwstr>
  </property>
  <property fmtid="{D5CDD505-2E9C-101B-9397-08002B2CF9AE}" pid="5" name="MSIP_Label_f42aa342-8706-4288-bd11-ebb85995028c_SetDate">
    <vt:lpwstr>2019-11-08T21:52:34.2033100Z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ActionId">
    <vt:lpwstr>650bdd29-1679-4654-880e-89255cc4a6d5</vt:lpwstr>
  </property>
  <property fmtid="{D5CDD505-2E9C-101B-9397-08002B2CF9AE}" pid="9" name="MSIP_Label_f42aa342-8706-4288-bd11-ebb85995028c_Extended_MSFT_Method">
    <vt:lpwstr>Automatic</vt:lpwstr>
  </property>
  <property fmtid="{D5CDD505-2E9C-101B-9397-08002B2CF9AE}" pid="10" name="Sensitivity">
    <vt:lpwstr>General</vt:lpwstr>
  </property>
</Properties>
</file>