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6" r:id="rId2"/>
    <p:sldId id="288" r:id="rId3"/>
    <p:sldId id="257" r:id="rId4"/>
    <p:sldId id="258" r:id="rId5"/>
    <p:sldId id="289" r:id="rId6"/>
    <p:sldId id="287" r:id="rId7"/>
    <p:sldId id="290" r:id="rId8"/>
    <p:sldId id="291" r:id="rId9"/>
    <p:sldId id="297" r:id="rId10"/>
    <p:sldId id="292" r:id="rId11"/>
    <p:sldId id="261" r:id="rId12"/>
    <p:sldId id="293" r:id="rId13"/>
    <p:sldId id="260" r:id="rId14"/>
    <p:sldId id="284" r:id="rId15"/>
    <p:sldId id="262" r:id="rId16"/>
    <p:sldId id="285" r:id="rId17"/>
    <p:sldId id="294" r:id="rId18"/>
    <p:sldId id="263" r:id="rId19"/>
    <p:sldId id="264" r:id="rId20"/>
    <p:sldId id="296" r:id="rId21"/>
    <p:sldId id="326" r:id="rId22"/>
    <p:sldId id="265" r:id="rId23"/>
    <p:sldId id="266" r:id="rId24"/>
    <p:sldId id="298" r:id="rId25"/>
    <p:sldId id="269" r:id="rId26"/>
    <p:sldId id="267" r:id="rId27"/>
    <p:sldId id="270" r:id="rId28"/>
    <p:sldId id="325" r:id="rId29"/>
    <p:sldId id="271" r:id="rId30"/>
    <p:sldId id="272" r:id="rId31"/>
    <p:sldId id="273" r:id="rId32"/>
    <p:sldId id="327" r:id="rId33"/>
    <p:sldId id="274" r:id="rId34"/>
    <p:sldId id="275" r:id="rId35"/>
    <p:sldId id="328" r:id="rId36"/>
    <p:sldId id="276" r:id="rId37"/>
    <p:sldId id="277" r:id="rId38"/>
    <p:sldId id="278" r:id="rId39"/>
    <p:sldId id="299" r:id="rId40"/>
    <p:sldId id="279" r:id="rId41"/>
    <p:sldId id="329" r:id="rId42"/>
    <p:sldId id="286" r:id="rId43"/>
    <p:sldId id="280" r:id="rId44"/>
    <p:sldId id="330" r:id="rId45"/>
    <p:sldId id="281" r:id="rId46"/>
    <p:sldId id="331" r:id="rId47"/>
    <p:sldId id="282" r:id="rId48"/>
    <p:sldId id="300" r:id="rId49"/>
    <p:sldId id="301" r:id="rId50"/>
    <p:sldId id="322" r:id="rId51"/>
    <p:sldId id="320" r:id="rId52"/>
    <p:sldId id="302" r:id="rId53"/>
    <p:sldId id="321" r:id="rId54"/>
    <p:sldId id="323" r:id="rId55"/>
    <p:sldId id="303" r:id="rId56"/>
    <p:sldId id="305" r:id="rId57"/>
    <p:sldId id="311" r:id="rId58"/>
    <p:sldId id="312" r:id="rId59"/>
    <p:sldId id="315" r:id="rId60"/>
    <p:sldId id="316" r:id="rId61"/>
    <p:sldId id="317" r:id="rId62"/>
    <p:sldId id="318" r:id="rId63"/>
    <p:sldId id="319" r:id="rId6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620B1-39C0-4225-B5A6-BDAA29AA7479}" type="datetimeFigureOut">
              <a:rPr lang="fr-FR" smtClean="0"/>
              <a:t>24/09/2020</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91C2C-040C-42A5-9CDD-05D806C8EC71}" type="slidenum">
              <a:rPr lang="fr-FR" smtClean="0"/>
              <a:t>‹N°›</a:t>
            </a:fld>
            <a:endParaRPr lang="fr-FR"/>
          </a:p>
        </p:txBody>
      </p:sp>
    </p:spTree>
    <p:extLst>
      <p:ext uri="{BB962C8B-B14F-4D97-AF65-F5344CB8AC3E}">
        <p14:creationId xmlns:p14="http://schemas.microsoft.com/office/powerpoint/2010/main" val="319189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0F91C2C-040C-42A5-9CDD-05D806C8EC71}" type="slidenum">
              <a:rPr lang="fr-FR" smtClean="0"/>
              <a:t>38</a:t>
            </a:fld>
            <a:endParaRPr lang="fr-FR"/>
          </a:p>
        </p:txBody>
      </p:sp>
    </p:spTree>
    <p:extLst>
      <p:ext uri="{BB962C8B-B14F-4D97-AF65-F5344CB8AC3E}">
        <p14:creationId xmlns:p14="http://schemas.microsoft.com/office/powerpoint/2010/main" val="2653216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435009F-D5D4-4621-A002-3F45D74A79F6}" type="datetimeFigureOut">
              <a:rPr lang="fr-FR" smtClean="0"/>
              <a:t>24/09/2020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204857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435009F-D5D4-4621-A002-3F45D74A79F6}" type="datetimeFigureOut">
              <a:rPr lang="fr-FR" smtClean="0"/>
              <a:t>24/09/2020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85897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435009F-D5D4-4621-A002-3F45D74A79F6}" type="datetimeFigureOut">
              <a:rPr lang="fr-FR" smtClean="0"/>
              <a:t>24/09/2020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87824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435009F-D5D4-4621-A002-3F45D74A79F6}" type="datetimeFigureOut">
              <a:rPr lang="fr-FR" smtClean="0"/>
              <a:t>24/09/2020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2215584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435009F-D5D4-4621-A002-3F45D74A79F6}" type="datetimeFigureOut">
              <a:rPr lang="fr-FR" smtClean="0"/>
              <a:t>24/09/2020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20912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435009F-D5D4-4621-A002-3F45D74A79F6}" type="datetimeFigureOut">
              <a:rPr lang="fr-FR" smtClean="0"/>
              <a:t>24/09/2020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999043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435009F-D5D4-4621-A002-3F45D74A79F6}" type="datetimeFigureOut">
              <a:rPr lang="fr-FR" smtClean="0"/>
              <a:t>24/09/2020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3997965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435009F-D5D4-4621-A002-3F45D74A79F6}" type="datetimeFigureOut">
              <a:rPr lang="fr-FR" smtClean="0"/>
              <a:t>24/09/2020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2110390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435009F-D5D4-4621-A002-3F45D74A79F6}" type="datetimeFigureOut">
              <a:rPr lang="fr-FR" smtClean="0"/>
              <a:t>24/09/2020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283477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435009F-D5D4-4621-A002-3F45D74A79F6}" type="datetimeFigureOut">
              <a:rPr lang="fr-FR" smtClean="0"/>
              <a:t>24/09/2020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2619371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435009F-D5D4-4621-A002-3F45D74A79F6}" type="datetimeFigureOut">
              <a:rPr lang="fr-FR" smtClean="0"/>
              <a:t>24/09/2020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665D2D-4771-412B-A279-44CB80B89026}" type="slidenum">
              <a:rPr lang="fr-FR" smtClean="0"/>
              <a:t>‹N°›</a:t>
            </a:fld>
            <a:endParaRPr lang="fr-FR"/>
          </a:p>
        </p:txBody>
      </p:sp>
    </p:spTree>
    <p:extLst>
      <p:ext uri="{BB962C8B-B14F-4D97-AF65-F5344CB8AC3E}">
        <p14:creationId xmlns:p14="http://schemas.microsoft.com/office/powerpoint/2010/main" val="10005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5009F-D5D4-4621-A002-3F45D74A79F6}" type="datetimeFigureOut">
              <a:rPr lang="fr-FR" smtClean="0"/>
              <a:t>24/09/2020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65D2D-4771-412B-A279-44CB80B89026}" type="slidenum">
              <a:rPr lang="fr-FR" smtClean="0"/>
              <a:t>‹N°›</a:t>
            </a:fld>
            <a:endParaRPr lang="fr-FR"/>
          </a:p>
        </p:txBody>
      </p:sp>
    </p:spTree>
    <p:extLst>
      <p:ext uri="{BB962C8B-B14F-4D97-AF65-F5344CB8AC3E}">
        <p14:creationId xmlns:p14="http://schemas.microsoft.com/office/powerpoint/2010/main" val="614511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CEPHALEES AIGUES – CEPHALEES CHRONIQUES</a:t>
            </a:r>
            <a:endParaRPr lang="fr-FR" dirty="0"/>
          </a:p>
        </p:txBody>
      </p:sp>
      <p:sp>
        <p:nvSpPr>
          <p:cNvPr id="3" name="Sous-titre 2"/>
          <p:cNvSpPr>
            <a:spLocks noGrp="1"/>
          </p:cNvSpPr>
          <p:nvPr>
            <p:ph type="subTitle" idx="1"/>
          </p:nvPr>
        </p:nvSpPr>
        <p:spPr>
          <a:xfrm>
            <a:off x="1043608" y="3886200"/>
            <a:ext cx="7416824" cy="1487016"/>
          </a:xfrm>
        </p:spPr>
        <p:txBody>
          <a:bodyPr>
            <a:normAutofit/>
          </a:bodyPr>
          <a:lstStyle/>
          <a:p>
            <a:r>
              <a:rPr lang="fr-FR" sz="2400" dirty="0" smtClean="0">
                <a:solidFill>
                  <a:schemeClr val="tx1"/>
                </a:solidFill>
              </a:rPr>
              <a:t>Dr </a:t>
            </a:r>
            <a:r>
              <a:rPr lang="fr-FR" sz="2400" dirty="0" err="1" smtClean="0">
                <a:solidFill>
                  <a:schemeClr val="tx1"/>
                </a:solidFill>
              </a:rPr>
              <a:t>Seybou</a:t>
            </a:r>
            <a:r>
              <a:rPr lang="fr-FR" sz="2400" dirty="0" smtClean="0">
                <a:solidFill>
                  <a:schemeClr val="tx1"/>
                </a:solidFill>
              </a:rPr>
              <a:t> H Diallo</a:t>
            </a:r>
          </a:p>
          <a:p>
            <a:r>
              <a:rPr lang="fr-FR" sz="2400" dirty="0" smtClean="0">
                <a:solidFill>
                  <a:schemeClr val="tx1"/>
                </a:solidFill>
              </a:rPr>
              <a:t>Neurologue</a:t>
            </a:r>
          </a:p>
          <a:p>
            <a:r>
              <a:rPr lang="fr-FR" sz="2400" dirty="0" smtClean="0">
                <a:solidFill>
                  <a:schemeClr val="tx1"/>
                </a:solidFill>
              </a:rPr>
              <a:t>Service de Neurologie du  CHU Gabriel TOURE</a:t>
            </a:r>
            <a:endParaRPr lang="fr-FR" sz="2400" dirty="0">
              <a:solidFill>
                <a:schemeClr val="tx1"/>
              </a:solidFill>
            </a:endParaRPr>
          </a:p>
        </p:txBody>
      </p:sp>
    </p:spTree>
    <p:extLst>
      <p:ext uri="{BB962C8B-B14F-4D97-AF65-F5344CB8AC3E}">
        <p14:creationId xmlns:p14="http://schemas.microsoft.com/office/powerpoint/2010/main" val="4244666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2716" y="116632"/>
            <a:ext cx="8219256" cy="778098"/>
          </a:xfrm>
        </p:spPr>
        <p:txBody>
          <a:bodyPr>
            <a:normAutofit/>
          </a:bodyPr>
          <a:lstStyle/>
          <a:p>
            <a:pPr algn="ctr"/>
            <a:r>
              <a:rPr lang="fr-FR" sz="4000" dirty="0" smtClean="0"/>
              <a:t>Généralités 7/7</a:t>
            </a:r>
            <a:endParaRPr lang="fr-FR" sz="4000" dirty="0"/>
          </a:p>
        </p:txBody>
      </p:sp>
      <p:sp>
        <p:nvSpPr>
          <p:cNvPr id="3" name="Espace réservé du contenu 2"/>
          <p:cNvSpPr>
            <a:spLocks noGrp="1"/>
          </p:cNvSpPr>
          <p:nvPr>
            <p:ph idx="1"/>
          </p:nvPr>
        </p:nvSpPr>
        <p:spPr>
          <a:xfrm>
            <a:off x="107504" y="894730"/>
            <a:ext cx="9036496" cy="6134670"/>
          </a:xfrm>
        </p:spPr>
        <p:txBody>
          <a:bodyPr>
            <a:noAutofit/>
          </a:bodyPr>
          <a:lstStyle/>
          <a:p>
            <a:pPr marL="0" indent="0">
              <a:buNone/>
            </a:pPr>
            <a:r>
              <a:rPr lang="fr-FR" sz="2800" dirty="0"/>
              <a:t>Ce processus « inflammatoire neurogène » du parenchyme cérébral est un modèle qui a été proposé comme mécanisme physiopathologique des céphalées. </a:t>
            </a:r>
            <a:endParaRPr lang="fr-FR" sz="2800" dirty="0" smtClean="0"/>
          </a:p>
          <a:p>
            <a:pPr marL="0" indent="0">
              <a:buNone/>
            </a:pPr>
            <a:r>
              <a:rPr lang="fr-FR" sz="2800" dirty="0" smtClean="0"/>
              <a:t>Cependant</a:t>
            </a:r>
            <a:r>
              <a:rPr lang="fr-FR" sz="2800" dirty="0"/>
              <a:t>, les essais cliniques sur les inhibiteurs sélectifs de l’inflammation n’ont pas prouvé leur efficacité</a:t>
            </a:r>
            <a:r>
              <a:rPr lang="fr-FR" sz="2800" dirty="0" smtClean="0"/>
              <a:t>.</a:t>
            </a:r>
          </a:p>
          <a:p>
            <a:pPr marL="0" indent="0">
              <a:buNone/>
            </a:pPr>
            <a:endParaRPr lang="fr-FR" sz="2800" dirty="0" smtClean="0"/>
          </a:p>
          <a:p>
            <a:pPr marL="0" indent="0">
              <a:buNone/>
            </a:pPr>
            <a:r>
              <a:rPr lang="fr-FR" sz="2800" dirty="0"/>
              <a:t>Les récepteurs sérotoninergiques (5HT1) sont les principaux récepteurs impliqués dans la douleur car ils commandent le relargage des peptides neurogènes et provoquent la vasoconstriction des vaisseaux duraux </a:t>
            </a:r>
            <a:r>
              <a:rPr lang="fr-FR" sz="2800" dirty="0" smtClean="0"/>
              <a:t>dilatés et leurs </a:t>
            </a:r>
            <a:r>
              <a:rPr lang="fr-FR" sz="2800" dirty="0"/>
              <a:t>mécanismes ont servi de base aux traitements actifs dans les céphalées.</a:t>
            </a:r>
          </a:p>
          <a:p>
            <a:pPr marL="0" indent="0">
              <a:buNone/>
            </a:pPr>
            <a:endParaRPr lang="fr-FR" sz="2800" dirty="0"/>
          </a:p>
          <a:p>
            <a:pPr marL="0" indent="0">
              <a:buNone/>
            </a:pPr>
            <a:endParaRPr lang="fr-FR" sz="2800" dirty="0"/>
          </a:p>
          <a:p>
            <a:endParaRPr lang="fr-FR" sz="2800" dirty="0"/>
          </a:p>
        </p:txBody>
      </p:sp>
    </p:spTree>
    <p:extLst>
      <p:ext uri="{BB962C8B-B14F-4D97-AF65-F5344CB8AC3E}">
        <p14:creationId xmlns:p14="http://schemas.microsoft.com/office/powerpoint/2010/main" val="1341307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068960"/>
            <a:ext cx="8229600" cy="1143000"/>
          </a:xfrm>
        </p:spPr>
        <p:txBody>
          <a:bodyPr>
            <a:normAutofit/>
          </a:bodyPr>
          <a:lstStyle/>
          <a:p>
            <a:r>
              <a:rPr lang="fr-FR" dirty="0" smtClean="0"/>
              <a:t>II. DEMARCHE DIAGNOSTIQUE</a:t>
            </a:r>
            <a:endParaRPr lang="fr-FR" dirty="0"/>
          </a:p>
        </p:txBody>
      </p:sp>
    </p:spTree>
    <p:extLst>
      <p:ext uri="{BB962C8B-B14F-4D97-AF65-F5344CB8AC3E}">
        <p14:creationId xmlns:p14="http://schemas.microsoft.com/office/powerpoint/2010/main" val="24899765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t>2.1. </a:t>
            </a:r>
            <a:r>
              <a:rPr lang="fr-FR" sz="4000" dirty="0" smtClean="0"/>
              <a:t>Interrogatoire  </a:t>
            </a:r>
            <a:endParaRPr lang="fr-FR" sz="4000" dirty="0"/>
          </a:p>
        </p:txBody>
      </p:sp>
      <p:sp>
        <p:nvSpPr>
          <p:cNvPr id="3" name="Espace réservé du contenu 2"/>
          <p:cNvSpPr>
            <a:spLocks noGrp="1"/>
          </p:cNvSpPr>
          <p:nvPr>
            <p:ph idx="1"/>
          </p:nvPr>
        </p:nvSpPr>
        <p:spPr>
          <a:xfrm>
            <a:off x="457200" y="1600200"/>
            <a:ext cx="8507288" cy="4997152"/>
          </a:xfrm>
        </p:spPr>
        <p:txBody>
          <a:bodyPr>
            <a:noAutofit/>
          </a:bodyPr>
          <a:lstStyle/>
          <a:p>
            <a:pPr marL="0" indent="0">
              <a:buNone/>
            </a:pPr>
            <a:r>
              <a:rPr lang="fr-FR" sz="2800" dirty="0"/>
              <a:t>I</a:t>
            </a:r>
            <a:r>
              <a:rPr lang="fr-FR" sz="2800" dirty="0" smtClean="0"/>
              <a:t>l conditionne la suite de la démarche il doit très bref, deux questions:</a:t>
            </a:r>
          </a:p>
          <a:p>
            <a:pPr>
              <a:buFont typeface="Wingdings" panose="05000000000000000000" pitchFamily="2" charset="2"/>
              <a:buChar char="q"/>
            </a:pPr>
            <a:r>
              <a:rPr lang="fr-FR" sz="2800" dirty="0"/>
              <a:t> </a:t>
            </a:r>
            <a:r>
              <a:rPr lang="fr-FR" sz="2800" dirty="0" smtClean="0"/>
              <a:t>Avez-vous déjà eu ce type de mal de tête</a:t>
            </a:r>
          </a:p>
          <a:p>
            <a:pPr marL="0" indent="0">
              <a:buNone/>
            </a:pPr>
            <a:endParaRPr lang="fr-FR" sz="2800" dirty="0" smtClean="0"/>
          </a:p>
          <a:p>
            <a:pPr>
              <a:buFont typeface="Wingdings" panose="05000000000000000000" pitchFamily="2" charset="2"/>
              <a:buChar char="q"/>
            </a:pPr>
            <a:r>
              <a:rPr lang="fr-FR" sz="2800" dirty="0" smtClean="0"/>
              <a:t> Depuis quand avez-vous ce mal de tête</a:t>
            </a:r>
          </a:p>
          <a:p>
            <a:pPr marL="0" indent="0">
              <a:buNone/>
            </a:pPr>
            <a:endParaRPr lang="fr-FR" sz="2800" dirty="0" smtClean="0"/>
          </a:p>
          <a:p>
            <a:pPr>
              <a:buFont typeface="Wingdings" panose="05000000000000000000" pitchFamily="2" charset="2"/>
              <a:buChar char="q"/>
            </a:pPr>
            <a:r>
              <a:rPr lang="fr-FR" sz="2800" dirty="0" smtClean="0"/>
              <a:t> Observer l’attitude du malade.</a:t>
            </a:r>
          </a:p>
          <a:p>
            <a:pPr>
              <a:buFont typeface="Wingdings" panose="05000000000000000000" pitchFamily="2" charset="2"/>
              <a:buChar char="q"/>
            </a:pPr>
            <a:endParaRPr lang="fr-FR" sz="2800" dirty="0"/>
          </a:p>
          <a:p>
            <a:pPr marL="0" indent="0">
              <a:buNone/>
            </a:pPr>
            <a:r>
              <a:rPr lang="fr-FR" sz="2800" dirty="0" smtClean="0"/>
              <a:t>IL doit préciser:</a:t>
            </a:r>
          </a:p>
        </p:txBody>
      </p:sp>
    </p:spTree>
    <p:extLst>
      <p:ext uri="{BB962C8B-B14F-4D97-AF65-F5344CB8AC3E}">
        <p14:creationId xmlns:p14="http://schemas.microsoft.com/office/powerpoint/2010/main" val="3772179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936104"/>
          </a:xfrm>
        </p:spPr>
        <p:txBody>
          <a:bodyPr>
            <a:noAutofit/>
          </a:bodyPr>
          <a:lstStyle/>
          <a:p>
            <a:pPr lvl="0"/>
            <a:r>
              <a:rPr lang="fr-FR" sz="3600" dirty="0" smtClean="0"/>
              <a:t>a. Caractéristiques des céphalées 1/2</a:t>
            </a:r>
            <a:br>
              <a:rPr lang="fr-FR" sz="3600" dirty="0" smtClean="0"/>
            </a:br>
            <a:endParaRPr lang="fr-FR" sz="3600" dirty="0"/>
          </a:p>
        </p:txBody>
      </p:sp>
      <p:sp>
        <p:nvSpPr>
          <p:cNvPr id="3" name="Espace réservé du contenu 2"/>
          <p:cNvSpPr>
            <a:spLocks noGrp="1"/>
          </p:cNvSpPr>
          <p:nvPr>
            <p:ph idx="1"/>
          </p:nvPr>
        </p:nvSpPr>
        <p:spPr>
          <a:xfrm>
            <a:off x="167568" y="1052736"/>
            <a:ext cx="8940936" cy="5328592"/>
          </a:xfrm>
        </p:spPr>
        <p:txBody>
          <a:bodyPr>
            <a:normAutofit/>
          </a:bodyPr>
          <a:lstStyle/>
          <a:p>
            <a:pPr lvl="1">
              <a:buFont typeface="Arial" panose="020B0604020202020204" pitchFamily="34" charset="0"/>
              <a:buChar char="•"/>
            </a:pPr>
            <a:r>
              <a:rPr lang="fr-FR" dirty="0"/>
              <a:t>M</a:t>
            </a:r>
            <a:r>
              <a:rPr lang="fr-FR" dirty="0" smtClean="0"/>
              <a:t>ode </a:t>
            </a:r>
            <a:r>
              <a:rPr lang="fr-FR" dirty="0"/>
              <a:t>de début : brutal ou progressif, </a:t>
            </a:r>
            <a:r>
              <a:rPr lang="fr-FR" dirty="0" smtClean="0"/>
              <a:t>aura ou sans aura ;</a:t>
            </a:r>
            <a:endParaRPr lang="fr-FR" dirty="0"/>
          </a:p>
          <a:p>
            <a:pPr lvl="1">
              <a:buFont typeface="Arial" panose="020B0604020202020204" pitchFamily="34" charset="0"/>
              <a:buChar char="•"/>
            </a:pPr>
            <a:r>
              <a:rPr lang="fr-FR" dirty="0" smtClean="0"/>
              <a:t>Localisation </a:t>
            </a:r>
            <a:r>
              <a:rPr lang="fr-FR" dirty="0"/>
              <a:t>: </a:t>
            </a:r>
            <a:r>
              <a:rPr lang="fr-FR" dirty="0"/>
              <a:t>U</a:t>
            </a:r>
            <a:r>
              <a:rPr lang="fr-FR" dirty="0" smtClean="0"/>
              <a:t>nilatéral </a:t>
            </a:r>
            <a:r>
              <a:rPr lang="fr-FR" dirty="0"/>
              <a:t>ou bilatéral, topographie crânienne, irradiations ;</a:t>
            </a:r>
          </a:p>
          <a:p>
            <a:pPr lvl="1">
              <a:buFont typeface="Arial" panose="020B0604020202020204" pitchFamily="34" charset="0"/>
              <a:buChar char="•"/>
            </a:pPr>
            <a:r>
              <a:rPr lang="fr-FR" dirty="0" smtClean="0"/>
              <a:t>Horaire: soir, nuit, matin </a:t>
            </a:r>
            <a:r>
              <a:rPr lang="fr-FR" dirty="0"/>
              <a:t>au réveil, absence d’horaire particulier ;</a:t>
            </a:r>
          </a:p>
          <a:p>
            <a:pPr lvl="1">
              <a:buFont typeface="Arial" panose="020B0604020202020204" pitchFamily="34" charset="0"/>
              <a:buChar char="•"/>
            </a:pPr>
            <a:r>
              <a:rPr lang="fr-FR" dirty="0"/>
              <a:t>D</a:t>
            </a:r>
            <a:r>
              <a:rPr lang="fr-FR" dirty="0" smtClean="0"/>
              <a:t>urée </a:t>
            </a:r>
            <a:r>
              <a:rPr lang="fr-FR" dirty="0"/>
              <a:t>: quelques minutes, quelques heures, quelques jours </a:t>
            </a:r>
            <a:r>
              <a:rPr lang="fr-FR" dirty="0" smtClean="0"/>
              <a:t>;</a:t>
            </a:r>
          </a:p>
          <a:p>
            <a:pPr lvl="1">
              <a:buFont typeface="Arial" panose="020B0604020202020204" pitchFamily="34" charset="0"/>
              <a:buChar char="•"/>
            </a:pPr>
            <a:r>
              <a:rPr lang="fr-FR" dirty="0"/>
              <a:t>mode de début : brutal ou progressif, aura </a:t>
            </a:r>
            <a:r>
              <a:rPr lang="fr-FR" dirty="0" smtClean="0"/>
              <a:t>;</a:t>
            </a:r>
            <a:endParaRPr lang="fr-FR" dirty="0"/>
          </a:p>
          <a:p>
            <a:pPr marL="457200" lvl="1" indent="0">
              <a:buNone/>
            </a:pPr>
            <a:endParaRPr lang="fr-FR" dirty="0"/>
          </a:p>
        </p:txBody>
      </p:sp>
    </p:spTree>
    <p:extLst>
      <p:ext uri="{BB962C8B-B14F-4D97-AF65-F5344CB8AC3E}">
        <p14:creationId xmlns:p14="http://schemas.microsoft.com/office/powerpoint/2010/main" val="694665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Caractéristiques des céphalées 2/2</a:t>
            </a:r>
            <a:endParaRPr lang="fr-FR" sz="2800" dirty="0"/>
          </a:p>
        </p:txBody>
      </p:sp>
      <p:sp>
        <p:nvSpPr>
          <p:cNvPr id="3" name="Espace réservé du contenu 2"/>
          <p:cNvSpPr>
            <a:spLocks noGrp="1"/>
          </p:cNvSpPr>
          <p:nvPr>
            <p:ph idx="1"/>
          </p:nvPr>
        </p:nvSpPr>
        <p:spPr>
          <a:xfrm>
            <a:off x="323528" y="1600200"/>
            <a:ext cx="8640960" cy="4525963"/>
          </a:xfrm>
        </p:spPr>
        <p:txBody>
          <a:bodyPr>
            <a:normAutofit/>
          </a:bodyPr>
          <a:lstStyle/>
          <a:p>
            <a:pPr lvl="1">
              <a:buFont typeface="Arial" panose="020B0604020202020204" pitchFamily="34" charset="0"/>
              <a:buChar char="•"/>
            </a:pPr>
            <a:r>
              <a:rPr lang="fr-FR" dirty="0" smtClean="0"/>
              <a:t>Type </a:t>
            </a:r>
            <a:r>
              <a:rPr lang="fr-FR" dirty="0"/>
              <a:t>: striction, </a:t>
            </a:r>
            <a:r>
              <a:rPr lang="fr-FR" dirty="0" err="1"/>
              <a:t>pulsatilité</a:t>
            </a:r>
            <a:r>
              <a:rPr lang="fr-FR" dirty="0"/>
              <a:t>, brûlures ;</a:t>
            </a:r>
          </a:p>
          <a:p>
            <a:pPr lvl="1">
              <a:buFont typeface="Arial" panose="020B0604020202020204" pitchFamily="34" charset="0"/>
              <a:buChar char="•"/>
            </a:pPr>
            <a:r>
              <a:rPr lang="fr-FR" dirty="0" smtClean="0"/>
              <a:t>Intensité </a:t>
            </a:r>
            <a:r>
              <a:rPr lang="fr-FR" dirty="0"/>
              <a:t>: caractère lancinant, paroxystique, </a:t>
            </a:r>
            <a:r>
              <a:rPr lang="fr-FR" dirty="0" err="1" smtClean="0"/>
              <a:t>insomniante</a:t>
            </a:r>
            <a:r>
              <a:rPr lang="fr-FR" dirty="0" smtClean="0"/>
              <a:t>, </a:t>
            </a:r>
            <a:r>
              <a:rPr lang="fr-FR" dirty="0"/>
              <a:t>majoré par la lumière ;</a:t>
            </a:r>
          </a:p>
          <a:p>
            <a:pPr lvl="1">
              <a:buFont typeface="Arial" panose="020B0604020202020204" pitchFamily="34" charset="0"/>
              <a:buChar char="•"/>
            </a:pPr>
            <a:r>
              <a:rPr lang="fr-FR" dirty="0" smtClean="0"/>
              <a:t>Evolution </a:t>
            </a:r>
            <a:r>
              <a:rPr lang="fr-FR" dirty="0"/>
              <a:t>: caractère permanent, fluctuant dans la journée, survenant par accès </a:t>
            </a:r>
            <a:r>
              <a:rPr lang="fr-FR" dirty="0" smtClean="0"/>
              <a:t>;</a:t>
            </a:r>
            <a:endParaRPr lang="fr-FR" dirty="0"/>
          </a:p>
          <a:p>
            <a:pPr marL="457200" lvl="1" indent="0">
              <a:buNone/>
            </a:pPr>
            <a:r>
              <a:rPr lang="fr-FR" dirty="0" smtClean="0"/>
              <a:t>Evaluation </a:t>
            </a:r>
            <a:r>
              <a:rPr lang="fr-FR" dirty="0"/>
              <a:t>du niveau douloureux et appréciation de la réponse aux antalgiques </a:t>
            </a:r>
            <a:r>
              <a:rPr lang="fr-FR" dirty="0" smtClean="0"/>
              <a:t>reçus sur l’échelle analogique visuelle;</a:t>
            </a:r>
            <a:endParaRPr lang="fr-FR" dirty="0"/>
          </a:p>
        </p:txBody>
      </p:sp>
    </p:spTree>
    <p:extLst>
      <p:ext uri="{BB962C8B-B14F-4D97-AF65-F5344CB8AC3E}">
        <p14:creationId xmlns:p14="http://schemas.microsoft.com/office/powerpoint/2010/main" val="73308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080120"/>
          </a:xfrm>
        </p:spPr>
        <p:txBody>
          <a:bodyPr>
            <a:normAutofit/>
          </a:bodyPr>
          <a:lstStyle/>
          <a:p>
            <a:pPr lvl="0"/>
            <a:r>
              <a:rPr lang="fr-FR" sz="3000" dirty="0" smtClean="0"/>
              <a:t>b. Contexte de survenue 1/2:</a:t>
            </a:r>
            <a:br>
              <a:rPr lang="fr-FR" sz="3000" dirty="0" smtClean="0"/>
            </a:br>
            <a:endParaRPr lang="fr-FR" sz="3000" dirty="0"/>
          </a:p>
        </p:txBody>
      </p:sp>
      <p:sp>
        <p:nvSpPr>
          <p:cNvPr id="3" name="Espace réservé du contenu 2"/>
          <p:cNvSpPr>
            <a:spLocks noGrp="1"/>
          </p:cNvSpPr>
          <p:nvPr>
            <p:ph idx="1"/>
          </p:nvPr>
        </p:nvSpPr>
        <p:spPr>
          <a:xfrm>
            <a:off x="457200" y="1124744"/>
            <a:ext cx="8229600" cy="5001419"/>
          </a:xfrm>
        </p:spPr>
        <p:txBody>
          <a:bodyPr>
            <a:normAutofit/>
          </a:bodyPr>
          <a:lstStyle/>
          <a:p>
            <a:pPr lvl="1">
              <a:buFont typeface="Arial" panose="020B0604020202020204" pitchFamily="34" charset="0"/>
              <a:buChar char="•"/>
            </a:pPr>
            <a:r>
              <a:rPr lang="fr-FR" dirty="0"/>
              <a:t>S</a:t>
            </a:r>
            <a:r>
              <a:rPr lang="fr-FR" dirty="0"/>
              <a:t>yndrome </a:t>
            </a:r>
            <a:r>
              <a:rPr lang="fr-FR" dirty="0"/>
              <a:t>infectieux, contage (infection, intoxication) ;</a:t>
            </a:r>
          </a:p>
          <a:p>
            <a:pPr lvl="1">
              <a:buFont typeface="Arial" panose="020B0604020202020204" pitchFamily="34" charset="0"/>
              <a:buChar char="•"/>
            </a:pPr>
            <a:r>
              <a:rPr lang="fr-FR" dirty="0"/>
              <a:t>T</a:t>
            </a:r>
            <a:r>
              <a:rPr lang="fr-FR" dirty="0"/>
              <a:t>raumatisme </a:t>
            </a:r>
            <a:r>
              <a:rPr lang="fr-FR" dirty="0"/>
              <a:t>crânien récent (heures ou jours immédiats) ou plus ancien ;</a:t>
            </a:r>
          </a:p>
          <a:p>
            <a:pPr lvl="1">
              <a:buFont typeface="Arial" panose="020B0604020202020204" pitchFamily="34" charset="0"/>
              <a:buChar char="•"/>
            </a:pPr>
            <a:r>
              <a:rPr lang="fr-FR" dirty="0"/>
              <a:t>F</a:t>
            </a:r>
            <a:r>
              <a:rPr lang="fr-FR" dirty="0"/>
              <a:t>acteur </a:t>
            </a:r>
            <a:r>
              <a:rPr lang="fr-FR" dirty="0"/>
              <a:t>déclenchant récurrent identifié : effort, stress…</a:t>
            </a:r>
          </a:p>
          <a:p>
            <a:pPr lvl="1">
              <a:buFont typeface="Arial" panose="020B0604020202020204" pitchFamily="34" charset="0"/>
              <a:buChar char="•"/>
            </a:pPr>
            <a:r>
              <a:rPr lang="fr-FR" dirty="0"/>
              <a:t>C</a:t>
            </a:r>
            <a:r>
              <a:rPr lang="fr-FR" dirty="0"/>
              <a:t>onflit </a:t>
            </a:r>
            <a:r>
              <a:rPr lang="fr-FR" dirty="0"/>
              <a:t>familial/scolaire, situation à risque de maltraitance, dépression ;</a:t>
            </a:r>
          </a:p>
          <a:p>
            <a:pPr lvl="1">
              <a:buFont typeface="Arial" panose="020B0604020202020204" pitchFamily="34" charset="0"/>
              <a:buChar char="•"/>
            </a:pPr>
            <a:r>
              <a:rPr lang="fr-FR" dirty="0"/>
              <a:t>T</a:t>
            </a:r>
            <a:r>
              <a:rPr lang="fr-FR" dirty="0"/>
              <a:t>raitements </a:t>
            </a:r>
            <a:r>
              <a:rPr lang="fr-FR" dirty="0"/>
              <a:t>en cours, prise de toxiques.</a:t>
            </a:r>
          </a:p>
          <a:p>
            <a:pPr lvl="1">
              <a:buFont typeface="Arial" panose="020B0604020202020204" pitchFamily="34" charset="0"/>
              <a:buChar char="•"/>
            </a:pPr>
            <a:endParaRPr lang="fr-FR" dirty="0"/>
          </a:p>
        </p:txBody>
      </p:sp>
    </p:spTree>
    <p:extLst>
      <p:ext uri="{BB962C8B-B14F-4D97-AF65-F5344CB8AC3E}">
        <p14:creationId xmlns:p14="http://schemas.microsoft.com/office/powerpoint/2010/main" val="2784203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000" dirty="0" smtClean="0"/>
              <a:t>Circonstance de survenue 2/2</a:t>
            </a:r>
            <a:endParaRPr lang="fr-FR" sz="3000" dirty="0"/>
          </a:p>
        </p:txBody>
      </p:sp>
      <p:sp>
        <p:nvSpPr>
          <p:cNvPr id="3" name="Espace réservé du contenu 2"/>
          <p:cNvSpPr>
            <a:spLocks noGrp="1"/>
          </p:cNvSpPr>
          <p:nvPr>
            <p:ph idx="1"/>
          </p:nvPr>
        </p:nvSpPr>
        <p:spPr/>
        <p:txBody>
          <a:bodyPr>
            <a:normAutofit/>
          </a:bodyPr>
          <a:lstStyle/>
          <a:p>
            <a:pPr marL="0" lvl="0" indent="0">
              <a:buNone/>
            </a:pPr>
            <a:r>
              <a:rPr lang="fr-FR" sz="3000" dirty="0">
                <a:solidFill>
                  <a:srgbClr val="FF0000"/>
                </a:solidFill>
              </a:rPr>
              <a:t>Signes associés </a:t>
            </a:r>
            <a:r>
              <a:rPr lang="fr-FR" sz="3000" dirty="0" smtClean="0"/>
              <a:t>:</a:t>
            </a:r>
          </a:p>
          <a:p>
            <a:pPr lvl="0"/>
            <a:r>
              <a:rPr lang="fr-FR" sz="3000" dirty="0" smtClean="0"/>
              <a:t>fièvre</a:t>
            </a:r>
            <a:r>
              <a:rPr lang="fr-FR" sz="3000" dirty="0"/>
              <a:t>, myalgies, obstruction nasale </a:t>
            </a:r>
            <a:r>
              <a:rPr lang="fr-FR" sz="3000" dirty="0" smtClean="0"/>
              <a:t>;</a:t>
            </a:r>
          </a:p>
          <a:p>
            <a:pPr lvl="0"/>
            <a:r>
              <a:rPr lang="fr-FR" sz="3000" dirty="0" smtClean="0"/>
              <a:t>asthénie</a:t>
            </a:r>
            <a:r>
              <a:rPr lang="fr-FR" sz="3000" dirty="0"/>
              <a:t>, pâleur, vomissements, nausées, douleurs abdominales </a:t>
            </a:r>
            <a:r>
              <a:rPr lang="fr-FR" sz="3000" dirty="0" smtClean="0"/>
              <a:t>;</a:t>
            </a:r>
          </a:p>
          <a:p>
            <a:pPr lvl="0"/>
            <a:r>
              <a:rPr lang="fr-FR" sz="3000" dirty="0" smtClean="0"/>
              <a:t>signes </a:t>
            </a:r>
            <a:r>
              <a:rPr lang="fr-FR" sz="3000" dirty="0"/>
              <a:t>visuels, signes neurologiques, cervicalgies ou torticolis.</a:t>
            </a:r>
          </a:p>
          <a:p>
            <a:pPr marL="0" indent="0">
              <a:buNone/>
            </a:pPr>
            <a:endParaRPr lang="fr-FR" sz="3000" dirty="0"/>
          </a:p>
        </p:txBody>
      </p:sp>
    </p:spTree>
    <p:extLst>
      <p:ext uri="{BB962C8B-B14F-4D97-AF65-F5344CB8AC3E}">
        <p14:creationId xmlns:p14="http://schemas.microsoft.com/office/powerpoint/2010/main" val="2601743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pPr algn="ctr"/>
            <a:r>
              <a:rPr lang="fr-FR" sz="4000" dirty="0" smtClean="0"/>
              <a:t>c. Les antécédents </a:t>
            </a:r>
            <a:endParaRPr lang="fr-FR" sz="4000" dirty="0"/>
          </a:p>
        </p:txBody>
      </p:sp>
      <p:sp>
        <p:nvSpPr>
          <p:cNvPr id="3" name="Espace réservé du contenu 2"/>
          <p:cNvSpPr>
            <a:spLocks noGrp="1"/>
          </p:cNvSpPr>
          <p:nvPr>
            <p:ph idx="1"/>
          </p:nvPr>
        </p:nvSpPr>
        <p:spPr>
          <a:xfrm>
            <a:off x="323528" y="1052736"/>
            <a:ext cx="8712968" cy="5544615"/>
          </a:xfrm>
        </p:spPr>
        <p:txBody>
          <a:bodyPr>
            <a:noAutofit/>
          </a:bodyPr>
          <a:lstStyle/>
          <a:p>
            <a:pPr marL="0" indent="0">
              <a:buNone/>
            </a:pPr>
            <a:r>
              <a:rPr lang="fr-FR" sz="2800" dirty="0" smtClean="0"/>
              <a:t>On </a:t>
            </a:r>
            <a:r>
              <a:rPr lang="fr-FR" sz="2800" dirty="0"/>
              <a:t>recherchera </a:t>
            </a:r>
            <a:r>
              <a:rPr lang="fr-FR" sz="2800" dirty="0" smtClean="0"/>
              <a:t>: L’âge </a:t>
            </a:r>
            <a:r>
              <a:rPr lang="fr-FR" sz="2800" dirty="0"/>
              <a:t>du patient, </a:t>
            </a:r>
          </a:p>
          <a:p>
            <a:r>
              <a:rPr lang="fr-FR" sz="2800" dirty="0" smtClean="0"/>
              <a:t>Les ATCD </a:t>
            </a:r>
            <a:r>
              <a:rPr lang="fr-FR" sz="2800" dirty="0"/>
              <a:t>personnels de douleurs chroniques ou de troubles </a:t>
            </a:r>
            <a:r>
              <a:rPr lang="fr-FR" sz="2800" dirty="0" err="1" smtClean="0"/>
              <a:t>somatoformes</a:t>
            </a:r>
            <a:r>
              <a:rPr lang="fr-FR" sz="2800" dirty="0"/>
              <a:t> ; </a:t>
            </a:r>
          </a:p>
          <a:p>
            <a:r>
              <a:rPr lang="fr-FR" sz="2800" dirty="0" smtClean="0"/>
              <a:t>Les ATCD familiaux: </a:t>
            </a:r>
            <a:r>
              <a:rPr lang="fr-FR" sz="2800" dirty="0"/>
              <a:t>histoire familiale des céphalées, </a:t>
            </a:r>
            <a:r>
              <a:rPr lang="fr-FR" sz="2800" dirty="0" smtClean="0"/>
              <a:t>d’épilepsie…</a:t>
            </a:r>
            <a:endParaRPr lang="fr-FR" sz="2800" dirty="0"/>
          </a:p>
          <a:p>
            <a:r>
              <a:rPr lang="fr-FR" sz="2800" dirty="0" smtClean="0"/>
              <a:t>Les traumatismes </a:t>
            </a:r>
            <a:r>
              <a:rPr lang="fr-FR" sz="2800" dirty="0" err="1" smtClean="0"/>
              <a:t>cervicocrâniens</a:t>
            </a:r>
            <a:r>
              <a:rPr lang="fr-FR" sz="2800" dirty="0" smtClean="0"/>
              <a:t> </a:t>
            </a:r>
            <a:r>
              <a:rPr lang="fr-FR" sz="2800" dirty="0"/>
              <a:t>précédant </a:t>
            </a:r>
            <a:r>
              <a:rPr lang="fr-FR" sz="2800" dirty="0" smtClean="0"/>
              <a:t>;</a:t>
            </a:r>
            <a:endParaRPr lang="fr-FR" sz="2800" dirty="0"/>
          </a:p>
          <a:p>
            <a:r>
              <a:rPr lang="fr-FR" sz="2800" dirty="0" smtClean="0"/>
              <a:t>La prise </a:t>
            </a:r>
            <a:r>
              <a:rPr lang="fr-FR" sz="2800" dirty="0"/>
              <a:t>de médicaments avant et depuis l’apparition des céphalées ; </a:t>
            </a:r>
            <a:endParaRPr lang="fr-FR" sz="2800" dirty="0" smtClean="0"/>
          </a:p>
          <a:p>
            <a:r>
              <a:rPr lang="fr-FR" sz="2800" dirty="0" smtClean="0"/>
              <a:t>Le contexte </a:t>
            </a:r>
            <a:r>
              <a:rPr lang="fr-FR" sz="2800" dirty="0"/>
              <a:t>psychologique (dépression, attaque de panique</a:t>
            </a:r>
            <a:r>
              <a:rPr lang="fr-FR" sz="2800" dirty="0" smtClean="0"/>
              <a:t>) et degré d’insertion socioprofessionnelle</a:t>
            </a:r>
            <a:r>
              <a:rPr lang="fr-FR" sz="2800" dirty="0"/>
              <a:t> ;</a:t>
            </a:r>
          </a:p>
          <a:p>
            <a:r>
              <a:rPr lang="fr-FR" sz="2800" dirty="0" smtClean="0"/>
              <a:t>Les  addictions</a:t>
            </a:r>
            <a:r>
              <a:rPr lang="fr-FR" sz="2800" dirty="0"/>
              <a:t> : café, tabac, alcool, </a:t>
            </a:r>
            <a:r>
              <a:rPr lang="fr-FR" sz="2800" dirty="0" smtClean="0"/>
              <a:t>drogue</a:t>
            </a:r>
            <a:r>
              <a:rPr lang="fr-FR" sz="2800" dirty="0"/>
              <a:t> ; </a:t>
            </a:r>
          </a:p>
          <a:p>
            <a:endParaRPr lang="fr-FR" sz="2800" dirty="0"/>
          </a:p>
        </p:txBody>
      </p:sp>
    </p:spTree>
    <p:extLst>
      <p:ext uri="{BB962C8B-B14F-4D97-AF65-F5344CB8AC3E}">
        <p14:creationId xmlns:p14="http://schemas.microsoft.com/office/powerpoint/2010/main" val="2711215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52736"/>
          </a:xfrm>
        </p:spPr>
        <p:txBody>
          <a:bodyPr>
            <a:noAutofit/>
          </a:bodyPr>
          <a:lstStyle/>
          <a:p>
            <a:r>
              <a:rPr lang="fr-FR" sz="3600" b="1" dirty="0" smtClean="0"/>
              <a:t>2.2. Examen physique 1/2</a:t>
            </a:r>
            <a:r>
              <a:rPr lang="fr-FR" sz="3600" dirty="0" smtClean="0"/>
              <a:t/>
            </a:r>
            <a:br>
              <a:rPr lang="fr-FR" sz="3600" dirty="0" smtClean="0"/>
            </a:br>
            <a:endParaRPr lang="fr-FR" sz="3600" dirty="0"/>
          </a:p>
        </p:txBody>
      </p:sp>
      <p:sp>
        <p:nvSpPr>
          <p:cNvPr id="3" name="Espace réservé du contenu 2"/>
          <p:cNvSpPr>
            <a:spLocks noGrp="1"/>
          </p:cNvSpPr>
          <p:nvPr>
            <p:ph idx="1"/>
          </p:nvPr>
        </p:nvSpPr>
        <p:spPr>
          <a:xfrm>
            <a:off x="107504" y="1052736"/>
            <a:ext cx="8928992" cy="5616624"/>
          </a:xfrm>
        </p:spPr>
        <p:txBody>
          <a:bodyPr>
            <a:noAutofit/>
          </a:bodyPr>
          <a:lstStyle/>
          <a:p>
            <a:pPr lvl="0"/>
            <a:r>
              <a:rPr lang="fr-FR" sz="2800" dirty="0" smtClean="0"/>
              <a:t>Constantes </a:t>
            </a:r>
            <a:r>
              <a:rPr lang="fr-FR" sz="2800" dirty="0"/>
              <a:t>et état général :</a:t>
            </a:r>
          </a:p>
          <a:p>
            <a:pPr lvl="1"/>
            <a:r>
              <a:rPr lang="fr-FR" dirty="0"/>
              <a:t> </a:t>
            </a:r>
            <a:r>
              <a:rPr lang="fr-FR" dirty="0" smtClean="0"/>
              <a:t>T° </a:t>
            </a:r>
            <a:r>
              <a:rPr lang="fr-FR" dirty="0"/>
              <a:t>(fièvre ?), état hémodynamique, </a:t>
            </a:r>
            <a:r>
              <a:rPr lang="fr-FR" dirty="0" smtClean="0"/>
              <a:t>PA (</a:t>
            </a:r>
            <a:r>
              <a:rPr lang="fr-FR" dirty="0"/>
              <a:t>HTA) ;</a:t>
            </a:r>
          </a:p>
          <a:p>
            <a:pPr lvl="1"/>
            <a:r>
              <a:rPr lang="fr-FR" dirty="0"/>
              <a:t>coloration, état d’hydratation.</a:t>
            </a:r>
          </a:p>
          <a:p>
            <a:pPr lvl="0"/>
            <a:r>
              <a:rPr lang="fr-FR" sz="2800" dirty="0"/>
              <a:t>Examen neurologique :</a:t>
            </a:r>
          </a:p>
          <a:p>
            <a:pPr>
              <a:buFont typeface="Wingdings" panose="05000000000000000000" pitchFamily="2" charset="2"/>
              <a:buChar char="ü"/>
            </a:pPr>
            <a:r>
              <a:rPr lang="fr-FR" sz="2800" dirty="0"/>
              <a:t>Examen des nerfs crâniens, en particulier examen du fond </a:t>
            </a:r>
            <a:r>
              <a:rPr lang="fr-FR" sz="2800" dirty="0" smtClean="0"/>
              <a:t>d’œil (d’hémorragies </a:t>
            </a:r>
            <a:r>
              <a:rPr lang="fr-FR" sz="2800" dirty="0"/>
              <a:t>ou d’œdème </a:t>
            </a:r>
            <a:r>
              <a:rPr lang="fr-FR" sz="2800" dirty="0" smtClean="0"/>
              <a:t>papillaire)</a:t>
            </a:r>
            <a:r>
              <a:rPr lang="fr-FR" sz="2800" dirty="0"/>
              <a:t> </a:t>
            </a:r>
            <a:r>
              <a:rPr lang="fr-FR" sz="2800" dirty="0" smtClean="0"/>
              <a:t>; </a:t>
            </a:r>
            <a:r>
              <a:rPr lang="fr-FR" sz="2800" dirty="0"/>
              <a:t>de paralysies </a:t>
            </a:r>
            <a:r>
              <a:rPr lang="fr-FR" sz="2800" dirty="0" smtClean="0"/>
              <a:t>oculomotrices</a:t>
            </a:r>
            <a:endParaRPr lang="fr-FR" sz="2800" dirty="0"/>
          </a:p>
          <a:p>
            <a:pPr>
              <a:buFont typeface="Wingdings" panose="05000000000000000000" pitchFamily="2" charset="2"/>
              <a:buChar char="ü"/>
            </a:pPr>
            <a:r>
              <a:rPr lang="fr-FR" sz="2800" dirty="0"/>
              <a:t>Recherche d’une asymétrie du </a:t>
            </a:r>
            <a:r>
              <a:rPr lang="fr-FR" sz="2800" dirty="0" smtClean="0"/>
              <a:t>tonus, force </a:t>
            </a:r>
            <a:r>
              <a:rPr lang="fr-FR" sz="2800" dirty="0"/>
              <a:t>musculaire, des réflexes </a:t>
            </a:r>
            <a:r>
              <a:rPr lang="fr-FR" sz="2800" dirty="0" smtClean="0"/>
              <a:t>ostéo - tendineux </a:t>
            </a:r>
            <a:r>
              <a:rPr lang="fr-FR" sz="2800" dirty="0"/>
              <a:t>et cutané-plantaires </a:t>
            </a:r>
            <a:r>
              <a:rPr lang="fr-FR" sz="2800" dirty="0" smtClean="0"/>
              <a:t>; étude </a:t>
            </a:r>
            <a:r>
              <a:rPr lang="fr-FR" sz="2800" dirty="0"/>
              <a:t>de la sensibilité superficielle et profonde, de l’équilibre et de la coordination.</a:t>
            </a:r>
          </a:p>
        </p:txBody>
      </p:sp>
    </p:spTree>
    <p:extLst>
      <p:ext uri="{BB962C8B-B14F-4D97-AF65-F5344CB8AC3E}">
        <p14:creationId xmlns:p14="http://schemas.microsoft.com/office/powerpoint/2010/main" val="14751686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2.2. Examen Physique 2/2</a:t>
            </a:r>
            <a:endParaRPr lang="fr-FR" sz="4000" dirty="0"/>
          </a:p>
        </p:txBody>
      </p:sp>
      <p:sp>
        <p:nvSpPr>
          <p:cNvPr id="3" name="Espace réservé du contenu 2"/>
          <p:cNvSpPr>
            <a:spLocks noGrp="1"/>
          </p:cNvSpPr>
          <p:nvPr>
            <p:ph idx="1"/>
          </p:nvPr>
        </p:nvSpPr>
        <p:spPr/>
        <p:txBody>
          <a:bodyPr>
            <a:normAutofit/>
          </a:bodyPr>
          <a:lstStyle/>
          <a:p>
            <a:pPr lvl="0"/>
            <a:r>
              <a:rPr lang="fr-FR" sz="2800" dirty="0"/>
              <a:t>Reste de l’examen :</a:t>
            </a:r>
          </a:p>
          <a:p>
            <a:pPr lvl="1"/>
            <a:r>
              <a:rPr lang="fr-FR" dirty="0"/>
              <a:t>ORL : douleurs à la palpation des sinus, adénopathies cervicales ;</a:t>
            </a:r>
          </a:p>
          <a:p>
            <a:pPr lvl="1"/>
            <a:r>
              <a:rPr lang="fr-FR" dirty="0"/>
              <a:t>recherche d’un </a:t>
            </a:r>
            <a:r>
              <a:rPr lang="fr-FR" dirty="0" err="1"/>
              <a:t>toxisyndrome</a:t>
            </a:r>
            <a:r>
              <a:rPr lang="fr-FR" dirty="0"/>
              <a:t>.</a:t>
            </a:r>
          </a:p>
          <a:p>
            <a:pPr marL="0" indent="0">
              <a:buNone/>
            </a:pPr>
            <a:r>
              <a:rPr lang="fr-FR" sz="2800" dirty="0">
                <a:solidFill>
                  <a:srgbClr val="FF0000"/>
                </a:solidFill>
              </a:rPr>
              <a:t>Fièvre, HTIC, raideur méningée, signes de localisation, examen ORL</a:t>
            </a:r>
            <a:r>
              <a:rPr lang="fr-FR" sz="2800" dirty="0"/>
              <a:t>.</a:t>
            </a:r>
          </a:p>
          <a:p>
            <a:endParaRPr lang="fr-FR" sz="2800" dirty="0"/>
          </a:p>
        </p:txBody>
      </p:sp>
    </p:spTree>
    <p:extLst>
      <p:ext uri="{BB962C8B-B14F-4D97-AF65-F5344CB8AC3E}">
        <p14:creationId xmlns:p14="http://schemas.microsoft.com/office/powerpoint/2010/main" val="697448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a:t>
            </a:r>
            <a:endParaRPr lang="fr-FR" dirty="0"/>
          </a:p>
        </p:txBody>
      </p:sp>
      <p:sp>
        <p:nvSpPr>
          <p:cNvPr id="3" name="Espace réservé du contenu 2"/>
          <p:cNvSpPr>
            <a:spLocks noGrp="1"/>
          </p:cNvSpPr>
          <p:nvPr>
            <p:ph idx="1"/>
          </p:nvPr>
        </p:nvSpPr>
        <p:spPr>
          <a:xfrm>
            <a:off x="468688" y="1387942"/>
            <a:ext cx="8229600" cy="4525963"/>
          </a:xfrm>
        </p:spPr>
        <p:txBody>
          <a:bodyPr/>
          <a:lstStyle/>
          <a:p>
            <a:endParaRPr lang="fr-FR" dirty="0" smtClean="0"/>
          </a:p>
          <a:p>
            <a:r>
              <a:rPr lang="fr-FR" dirty="0" smtClean="0"/>
              <a:t>Définir une Céphalée</a:t>
            </a:r>
          </a:p>
          <a:p>
            <a:r>
              <a:rPr lang="fr-FR" dirty="0" smtClean="0"/>
              <a:t>Diagnostiquer une céphalée aigue</a:t>
            </a:r>
          </a:p>
          <a:p>
            <a:r>
              <a:rPr lang="fr-FR" dirty="0" smtClean="0"/>
              <a:t>Diagnostiquer une céphalée chronique</a:t>
            </a:r>
          </a:p>
          <a:p>
            <a:r>
              <a:rPr lang="fr-FR" dirty="0" smtClean="0"/>
              <a:t>Identifier les céphalées à risque vital</a:t>
            </a:r>
          </a:p>
          <a:p>
            <a:r>
              <a:rPr lang="fr-FR" dirty="0" smtClean="0"/>
              <a:t>Citer au moins deux causes de céphalées aigues et chroniques</a:t>
            </a:r>
            <a:endParaRPr lang="fr-FR" dirty="0"/>
          </a:p>
        </p:txBody>
      </p:sp>
    </p:spTree>
    <p:extLst>
      <p:ext uri="{BB962C8B-B14F-4D97-AF65-F5344CB8AC3E}">
        <p14:creationId xmlns:p14="http://schemas.microsoft.com/office/powerpoint/2010/main" val="2677619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Signes </a:t>
            </a:r>
            <a:r>
              <a:rPr lang="fr-FR" dirty="0"/>
              <a:t>d’alarme </a:t>
            </a:r>
            <a:r>
              <a:rPr lang="fr-FR" dirty="0">
                <a:solidFill>
                  <a:srgbClr val="FF0000"/>
                </a:solidFill>
              </a:rPr>
              <a:t>:[ Drapeaux rouges]</a:t>
            </a:r>
            <a:br>
              <a:rPr lang="fr-FR" dirty="0">
                <a:solidFill>
                  <a:srgbClr val="FF0000"/>
                </a:solidFill>
              </a:rPr>
            </a:br>
            <a:endParaRPr lang="fr-FR" dirty="0"/>
          </a:p>
        </p:txBody>
      </p:sp>
      <p:sp>
        <p:nvSpPr>
          <p:cNvPr id="3" name="Espace réservé du contenu 2"/>
          <p:cNvSpPr>
            <a:spLocks noGrp="1"/>
          </p:cNvSpPr>
          <p:nvPr>
            <p:ph idx="1"/>
          </p:nvPr>
        </p:nvSpPr>
        <p:spPr>
          <a:xfrm>
            <a:off x="179512" y="1600200"/>
            <a:ext cx="8856984" cy="4525963"/>
          </a:xfrm>
        </p:spPr>
        <p:txBody>
          <a:bodyPr>
            <a:noAutofit/>
          </a:bodyPr>
          <a:lstStyle/>
          <a:p>
            <a:r>
              <a:rPr lang="fr-FR" sz="2800" dirty="0" smtClean="0"/>
              <a:t>Installation </a:t>
            </a:r>
            <a:r>
              <a:rPr lang="fr-FR" sz="2800" dirty="0"/>
              <a:t>brutale d’une céphalée sévère ;</a:t>
            </a:r>
          </a:p>
          <a:p>
            <a:r>
              <a:rPr lang="fr-FR" sz="2800" dirty="0"/>
              <a:t> Aggravation progressive d’une céphalée permanente ;</a:t>
            </a:r>
          </a:p>
          <a:p>
            <a:r>
              <a:rPr lang="fr-FR" sz="2800" dirty="0"/>
              <a:t>  Déclenchement de la céphalée par un effort physique, le coït, la toux ;</a:t>
            </a:r>
          </a:p>
          <a:p>
            <a:r>
              <a:rPr lang="fr-FR" sz="2800" dirty="0"/>
              <a:t> Présence des signes associés : somnolence, obnubilation, pertes de mémoire ; myalgies et arthralgies ; altération de l’état général, amaigrissement ; </a:t>
            </a:r>
          </a:p>
        </p:txBody>
      </p:sp>
    </p:spTree>
    <p:extLst>
      <p:ext uri="{BB962C8B-B14F-4D97-AF65-F5344CB8AC3E}">
        <p14:creationId xmlns:p14="http://schemas.microsoft.com/office/powerpoint/2010/main" val="28478671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Céphalées avec troubles </a:t>
            </a:r>
            <a:r>
              <a:rPr lang="fr-FR" dirty="0"/>
              <a:t>visuels progressifs ;</a:t>
            </a:r>
          </a:p>
          <a:p>
            <a:r>
              <a:rPr lang="fr-FR" dirty="0"/>
              <a:t>Céphalées avec signes généraux : fièvre, cervicalgie, perte de poids,…..</a:t>
            </a:r>
          </a:p>
          <a:p>
            <a:r>
              <a:rPr lang="fr-FR" dirty="0"/>
              <a:t>Troubles moteurs ou sensitifs focalisés ;</a:t>
            </a:r>
          </a:p>
          <a:p>
            <a:endParaRPr lang="fr-FR" dirty="0"/>
          </a:p>
        </p:txBody>
      </p:sp>
      <p:sp>
        <p:nvSpPr>
          <p:cNvPr id="4" name="Titre 1"/>
          <p:cNvSpPr>
            <a:spLocks noGrp="1"/>
          </p:cNvSpPr>
          <p:nvPr>
            <p:ph type="title"/>
          </p:nvPr>
        </p:nvSpPr>
        <p:spPr/>
        <p:txBody>
          <a:bodyPr>
            <a:normAutofit fontScale="90000"/>
          </a:bodyPr>
          <a:lstStyle/>
          <a:p>
            <a:r>
              <a:rPr lang="fr-FR" dirty="0" smtClean="0"/>
              <a:t/>
            </a:r>
            <a:br>
              <a:rPr lang="fr-FR" dirty="0" smtClean="0"/>
            </a:br>
            <a:r>
              <a:rPr lang="fr-FR" dirty="0" smtClean="0"/>
              <a:t>Signes </a:t>
            </a:r>
            <a:r>
              <a:rPr lang="fr-FR" dirty="0"/>
              <a:t>d’alarme </a:t>
            </a:r>
            <a:r>
              <a:rPr lang="fr-FR" dirty="0">
                <a:solidFill>
                  <a:srgbClr val="FF0000"/>
                </a:solidFill>
              </a:rPr>
              <a:t>:[ Drapeaux rouges]</a:t>
            </a:r>
            <a:br>
              <a:rPr lang="fr-FR" dirty="0">
                <a:solidFill>
                  <a:srgbClr val="FF0000"/>
                </a:solidFill>
              </a:rPr>
            </a:br>
            <a:endParaRPr lang="fr-FR" dirty="0"/>
          </a:p>
        </p:txBody>
      </p:sp>
    </p:spTree>
    <p:extLst>
      <p:ext uri="{BB962C8B-B14F-4D97-AF65-F5344CB8AC3E}">
        <p14:creationId xmlns:p14="http://schemas.microsoft.com/office/powerpoint/2010/main" val="42468332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16632"/>
            <a:ext cx="8229600" cy="922114"/>
          </a:xfrm>
        </p:spPr>
        <p:txBody>
          <a:bodyPr>
            <a:normAutofit/>
          </a:bodyPr>
          <a:lstStyle/>
          <a:p>
            <a:r>
              <a:rPr lang="fr-FR" sz="4000" dirty="0" smtClean="0"/>
              <a:t>2.3.Examens </a:t>
            </a:r>
            <a:r>
              <a:rPr lang="fr-FR" sz="4000" dirty="0" err="1" smtClean="0"/>
              <a:t>complementaires</a:t>
            </a:r>
            <a:endParaRPr lang="fr-FR" sz="4000" dirty="0"/>
          </a:p>
        </p:txBody>
      </p:sp>
      <p:sp>
        <p:nvSpPr>
          <p:cNvPr id="3" name="Espace réservé du contenu 2"/>
          <p:cNvSpPr>
            <a:spLocks noGrp="1"/>
          </p:cNvSpPr>
          <p:nvPr>
            <p:ph idx="1"/>
          </p:nvPr>
        </p:nvSpPr>
        <p:spPr>
          <a:xfrm>
            <a:off x="107504" y="1051346"/>
            <a:ext cx="8856984" cy="5690022"/>
          </a:xfrm>
        </p:spPr>
        <p:txBody>
          <a:bodyPr>
            <a:noAutofit/>
          </a:bodyPr>
          <a:lstStyle/>
          <a:p>
            <a:pPr marL="0" indent="0">
              <a:buNone/>
            </a:pPr>
            <a:r>
              <a:rPr lang="fr-FR" sz="2800" dirty="0" smtClean="0"/>
              <a:t>Aucun </a:t>
            </a:r>
            <a:r>
              <a:rPr lang="fr-FR" sz="2800" dirty="0"/>
              <a:t>examen complémentaire ne doit être systématique</a:t>
            </a:r>
            <a:r>
              <a:rPr lang="fr-FR" sz="2800" dirty="0" smtClean="0"/>
              <a:t>.</a:t>
            </a:r>
          </a:p>
          <a:p>
            <a:r>
              <a:rPr lang="fr-FR" sz="2800" dirty="0" smtClean="0"/>
              <a:t>G</a:t>
            </a:r>
            <a:r>
              <a:rPr lang="fr-FR" sz="2800" dirty="0" smtClean="0"/>
              <a:t>lycémie </a:t>
            </a:r>
            <a:r>
              <a:rPr lang="fr-FR" sz="2800" dirty="0"/>
              <a:t>capillaire est utile en cas de signes </a:t>
            </a:r>
            <a:r>
              <a:rPr lang="fr-FR" sz="2800" dirty="0" smtClean="0"/>
              <a:t>évocateurs </a:t>
            </a:r>
            <a:r>
              <a:rPr lang="fr-FR" sz="2800" dirty="0"/>
              <a:t>de </a:t>
            </a:r>
            <a:r>
              <a:rPr lang="fr-FR" sz="2800" dirty="0" err="1"/>
              <a:t>neuroglucopénie</a:t>
            </a:r>
            <a:r>
              <a:rPr lang="fr-FR" sz="2800" dirty="0"/>
              <a:t>, notamment s’il s’agit d’un </a:t>
            </a:r>
            <a:r>
              <a:rPr lang="fr-FR" sz="2800" dirty="0" smtClean="0"/>
              <a:t>sujet </a:t>
            </a:r>
            <a:r>
              <a:rPr lang="fr-FR" sz="2800" dirty="0"/>
              <a:t>diabétique traité par </a:t>
            </a:r>
            <a:r>
              <a:rPr lang="fr-FR" sz="2800" dirty="0" smtClean="0"/>
              <a:t>insuline.</a:t>
            </a:r>
            <a:endParaRPr lang="fr-FR" sz="2800" dirty="0"/>
          </a:p>
          <a:p>
            <a:r>
              <a:rPr lang="fr-FR" sz="2800" dirty="0"/>
              <a:t>B</a:t>
            </a:r>
            <a:r>
              <a:rPr lang="fr-FR" sz="2800" dirty="0" smtClean="0"/>
              <a:t>ilan </a:t>
            </a:r>
            <a:r>
              <a:rPr lang="fr-FR" sz="2800" dirty="0"/>
              <a:t>biologique (examen du LCR, dosage du CO ou d’autres toxiques…) est fonction des données </a:t>
            </a:r>
            <a:r>
              <a:rPr lang="fr-FR" sz="2800" dirty="0" smtClean="0"/>
              <a:t>cliniques.</a:t>
            </a:r>
            <a:endParaRPr lang="fr-FR" sz="2800" dirty="0"/>
          </a:p>
          <a:p>
            <a:r>
              <a:rPr lang="fr-FR" sz="2800" dirty="0" smtClean="0"/>
              <a:t>I</a:t>
            </a:r>
            <a:r>
              <a:rPr lang="fr-FR" sz="2800" dirty="0" smtClean="0"/>
              <a:t>magerie </a:t>
            </a:r>
            <a:r>
              <a:rPr lang="fr-FR" sz="2800" dirty="0"/>
              <a:t>cérébrale, si indiquée, est </a:t>
            </a:r>
            <a:r>
              <a:rPr lang="fr-FR" sz="2800" dirty="0" smtClean="0"/>
              <a:t> </a:t>
            </a:r>
            <a:r>
              <a:rPr lang="fr-FR" sz="2800" dirty="0"/>
              <a:t>une IRM. Le scanner est obtenu plus rapidement dans la plupart des centres </a:t>
            </a:r>
            <a:r>
              <a:rPr lang="fr-FR" sz="2800" dirty="0" smtClean="0"/>
              <a:t>mais </a:t>
            </a:r>
            <a:r>
              <a:rPr lang="fr-FR" sz="2800" dirty="0"/>
              <a:t>reste un examen de débrouillage </a:t>
            </a:r>
            <a:r>
              <a:rPr lang="fr-FR" sz="2800" dirty="0" smtClean="0"/>
              <a:t>d’urgence.</a:t>
            </a:r>
            <a:endParaRPr lang="fr-FR" sz="2800" dirty="0"/>
          </a:p>
          <a:p>
            <a:pPr marL="0" indent="0">
              <a:buNone/>
            </a:pPr>
            <a:endParaRPr lang="fr-FR" sz="2000" dirty="0"/>
          </a:p>
        </p:txBody>
      </p:sp>
    </p:spTree>
    <p:extLst>
      <p:ext uri="{BB962C8B-B14F-4D97-AF65-F5344CB8AC3E}">
        <p14:creationId xmlns:p14="http://schemas.microsoft.com/office/powerpoint/2010/main" val="18839262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3448" y="116632"/>
            <a:ext cx="8229600" cy="1008112"/>
          </a:xfrm>
        </p:spPr>
        <p:txBody>
          <a:bodyPr>
            <a:normAutofit/>
          </a:bodyPr>
          <a:lstStyle/>
          <a:p>
            <a:r>
              <a:rPr lang="fr-FR" sz="3600" b="1" dirty="0" smtClean="0"/>
              <a:t>a. Indications de l’imagerie cérébrale</a:t>
            </a:r>
            <a:endParaRPr lang="fr-FR" sz="3600" dirty="0"/>
          </a:p>
        </p:txBody>
      </p:sp>
      <p:sp>
        <p:nvSpPr>
          <p:cNvPr id="3" name="Espace réservé du contenu 2"/>
          <p:cNvSpPr>
            <a:spLocks noGrp="1"/>
          </p:cNvSpPr>
          <p:nvPr>
            <p:ph idx="1"/>
          </p:nvPr>
        </p:nvSpPr>
        <p:spPr>
          <a:xfrm>
            <a:off x="1152" y="1124744"/>
            <a:ext cx="9036496" cy="5400600"/>
          </a:xfrm>
        </p:spPr>
        <p:txBody>
          <a:bodyPr>
            <a:noAutofit/>
          </a:bodyPr>
          <a:lstStyle/>
          <a:p>
            <a:pPr marL="0" lvl="0" indent="0">
              <a:buNone/>
            </a:pPr>
            <a:r>
              <a:rPr lang="fr-FR" sz="2800" dirty="0" smtClean="0"/>
              <a:t>S’i</a:t>
            </a:r>
            <a:r>
              <a:rPr lang="fr-FR" sz="2800" dirty="0" smtClean="0"/>
              <a:t>mpose </a:t>
            </a:r>
            <a:r>
              <a:rPr lang="fr-FR" sz="2800" dirty="0"/>
              <a:t>dans un contexte de céphalées aiguës inhabituelles si :</a:t>
            </a:r>
          </a:p>
          <a:p>
            <a:pPr lvl="1"/>
            <a:r>
              <a:rPr lang="fr-FR" dirty="0"/>
              <a:t>B</a:t>
            </a:r>
            <a:r>
              <a:rPr lang="fr-FR" dirty="0"/>
              <a:t>rutalité </a:t>
            </a:r>
            <a:r>
              <a:rPr lang="fr-FR" dirty="0"/>
              <a:t>d’apparition ;</a:t>
            </a:r>
          </a:p>
          <a:p>
            <a:pPr lvl="1"/>
            <a:r>
              <a:rPr lang="fr-FR" dirty="0"/>
              <a:t>A</a:t>
            </a:r>
            <a:r>
              <a:rPr lang="fr-FR" dirty="0"/>
              <a:t>ugmentation </a:t>
            </a:r>
            <a:r>
              <a:rPr lang="fr-FR" dirty="0"/>
              <a:t>du PC ou bombement de la fontanelle sans </a:t>
            </a:r>
            <a:r>
              <a:rPr lang="fr-FR" dirty="0"/>
              <a:t>fièvre chez un enfant </a:t>
            </a:r>
            <a:r>
              <a:rPr lang="fr-FR" dirty="0"/>
              <a:t>;</a:t>
            </a:r>
          </a:p>
          <a:p>
            <a:pPr lvl="1"/>
            <a:r>
              <a:rPr lang="fr-FR" dirty="0"/>
              <a:t>T</a:t>
            </a:r>
            <a:r>
              <a:rPr lang="fr-FR" dirty="0"/>
              <a:t>roubles </a:t>
            </a:r>
            <a:r>
              <a:rPr lang="fr-FR" dirty="0"/>
              <a:t>de conscience, signes neurologiques focaux, convulsions sans fièvre ;</a:t>
            </a:r>
          </a:p>
          <a:p>
            <a:pPr lvl="1"/>
            <a:r>
              <a:rPr lang="fr-FR" dirty="0"/>
              <a:t>S</a:t>
            </a:r>
            <a:r>
              <a:rPr lang="fr-FR" dirty="0"/>
              <a:t>ignes </a:t>
            </a:r>
            <a:r>
              <a:rPr lang="fr-FR" dirty="0"/>
              <a:t>d’alerte dans les suites d’un </a:t>
            </a:r>
            <a:r>
              <a:rPr lang="fr-FR" dirty="0" err="1"/>
              <a:t>traumat</a:t>
            </a:r>
            <a:r>
              <a:rPr lang="fr-FR" dirty="0"/>
              <a:t> </a:t>
            </a:r>
            <a:r>
              <a:rPr lang="fr-FR" dirty="0"/>
              <a:t>crânien (</a:t>
            </a:r>
            <a:r>
              <a:rPr lang="fr-FR" dirty="0"/>
              <a:t>vomissements, </a:t>
            </a:r>
            <a:r>
              <a:rPr lang="fr-FR" dirty="0"/>
              <a:t>troubles de l’équilibre…) ;</a:t>
            </a:r>
          </a:p>
          <a:p>
            <a:pPr lvl="1"/>
            <a:r>
              <a:rPr lang="fr-FR" dirty="0"/>
              <a:t>œdème papillaire au fond </a:t>
            </a:r>
            <a:r>
              <a:rPr lang="fr-FR" dirty="0"/>
              <a:t>d’œil</a:t>
            </a:r>
            <a:r>
              <a:rPr lang="fr-FR" dirty="0" smtClean="0"/>
              <a:t>.</a:t>
            </a:r>
            <a:endParaRPr lang="fr-FR" dirty="0"/>
          </a:p>
          <a:p>
            <a:endParaRPr lang="fr-FR" sz="2800" dirty="0"/>
          </a:p>
        </p:txBody>
      </p:sp>
    </p:spTree>
    <p:extLst>
      <p:ext uri="{BB962C8B-B14F-4D97-AF65-F5344CB8AC3E}">
        <p14:creationId xmlns:p14="http://schemas.microsoft.com/office/powerpoint/2010/main" val="25678878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err="1" smtClean="0"/>
              <a:t>b.Indications</a:t>
            </a:r>
            <a:r>
              <a:rPr lang="fr-FR" b="1" dirty="0" smtClean="0"/>
              <a:t> </a:t>
            </a:r>
            <a:r>
              <a:rPr lang="fr-FR" b="1" dirty="0"/>
              <a:t>de l’imagerie cérébrale</a:t>
            </a:r>
            <a:endParaRPr lang="fr-FR" dirty="0"/>
          </a:p>
        </p:txBody>
      </p:sp>
      <p:sp>
        <p:nvSpPr>
          <p:cNvPr id="3" name="Espace réservé du contenu 2"/>
          <p:cNvSpPr>
            <a:spLocks noGrp="1"/>
          </p:cNvSpPr>
          <p:nvPr>
            <p:ph idx="1"/>
          </p:nvPr>
        </p:nvSpPr>
        <p:spPr/>
        <p:txBody>
          <a:bodyPr>
            <a:noAutofit/>
          </a:bodyPr>
          <a:lstStyle/>
          <a:p>
            <a:pPr marL="0" lvl="0" indent="0">
              <a:buNone/>
            </a:pPr>
            <a:endParaRPr lang="fr-FR" sz="2800" dirty="0"/>
          </a:p>
          <a:p>
            <a:pPr lvl="1"/>
            <a:r>
              <a:rPr lang="fr-FR" dirty="0"/>
              <a:t>signes d’HTIC typiques ;</a:t>
            </a:r>
          </a:p>
          <a:p>
            <a:pPr lvl="1"/>
            <a:r>
              <a:rPr lang="fr-FR" dirty="0"/>
              <a:t>syndrome cérébelleux, anomalies du </a:t>
            </a:r>
            <a:r>
              <a:rPr lang="fr-FR" dirty="0" smtClean="0"/>
              <a:t>comportement.</a:t>
            </a:r>
          </a:p>
          <a:p>
            <a:pPr marL="457200" lvl="1" indent="0">
              <a:buNone/>
            </a:pPr>
            <a:r>
              <a:rPr lang="fr-FR" dirty="0" smtClean="0"/>
              <a:t>Elle </a:t>
            </a:r>
            <a:r>
              <a:rPr lang="fr-FR" dirty="0"/>
              <a:t>est discutée dans un contexte de céphalées récurrentes ou prolongées si :</a:t>
            </a:r>
          </a:p>
          <a:p>
            <a:pPr lvl="1"/>
            <a:r>
              <a:rPr lang="fr-FR" dirty="0" smtClean="0"/>
              <a:t>1</a:t>
            </a:r>
            <a:r>
              <a:rPr lang="fr-FR" baseline="30000" dirty="0" smtClean="0"/>
              <a:t>er</a:t>
            </a:r>
            <a:r>
              <a:rPr lang="fr-FR" dirty="0" smtClean="0"/>
              <a:t> </a:t>
            </a:r>
            <a:r>
              <a:rPr lang="fr-FR" dirty="0" smtClean="0"/>
              <a:t>accès </a:t>
            </a:r>
            <a:r>
              <a:rPr lang="fr-FR" dirty="0"/>
              <a:t>migraineux à un âge &lt; 6 </a:t>
            </a:r>
            <a:r>
              <a:rPr lang="fr-FR" dirty="0" smtClean="0"/>
              <a:t>ans ou après 45 ans, </a:t>
            </a:r>
            <a:r>
              <a:rPr lang="fr-FR" dirty="0"/>
              <a:t>crise migraineuse atypique ;</a:t>
            </a:r>
          </a:p>
          <a:p>
            <a:pPr lvl="1"/>
            <a:r>
              <a:rPr lang="fr-FR" dirty="0" smtClean="0"/>
              <a:t>Doute</a:t>
            </a:r>
            <a:r>
              <a:rPr lang="fr-FR" dirty="0" smtClean="0"/>
              <a:t> </a:t>
            </a:r>
            <a:r>
              <a:rPr lang="fr-FR" dirty="0"/>
              <a:t>sur </a:t>
            </a:r>
            <a:r>
              <a:rPr lang="fr-FR" dirty="0" smtClean="0"/>
              <a:t> </a:t>
            </a:r>
            <a:r>
              <a:rPr lang="fr-FR" dirty="0"/>
              <a:t>l’examen neurologique </a:t>
            </a:r>
          </a:p>
          <a:p>
            <a:endParaRPr lang="fr-FR" sz="2800" dirty="0"/>
          </a:p>
        </p:txBody>
      </p:sp>
    </p:spTree>
    <p:extLst>
      <p:ext uri="{BB962C8B-B14F-4D97-AF65-F5344CB8AC3E}">
        <p14:creationId xmlns:p14="http://schemas.microsoft.com/office/powerpoint/2010/main" val="12507755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III. CLASSIFICATION</a:t>
            </a:r>
            <a:endParaRPr lang="fr-FR" sz="4000" dirty="0"/>
          </a:p>
        </p:txBody>
      </p:sp>
      <p:sp>
        <p:nvSpPr>
          <p:cNvPr id="3" name="Espace réservé du contenu 2"/>
          <p:cNvSpPr>
            <a:spLocks noGrp="1"/>
          </p:cNvSpPr>
          <p:nvPr>
            <p:ph idx="1"/>
          </p:nvPr>
        </p:nvSpPr>
        <p:spPr/>
        <p:txBody>
          <a:bodyPr>
            <a:normAutofit/>
          </a:bodyPr>
          <a:lstStyle/>
          <a:p>
            <a:pPr marL="0" indent="0">
              <a:buNone/>
            </a:pPr>
            <a:r>
              <a:rPr lang="fr-FR" sz="2800" b="1" dirty="0"/>
              <a:t>L</a:t>
            </a:r>
            <a:r>
              <a:rPr lang="fr-FR" sz="2800" b="1" dirty="0" smtClean="0"/>
              <a:t>es céphalées chroniques (présentes pendant plusieurs années ou mois) </a:t>
            </a:r>
            <a:r>
              <a:rPr lang="fr-FR" sz="2800" dirty="0" smtClean="0"/>
              <a:t>:</a:t>
            </a:r>
            <a:endParaRPr lang="fr-FR" sz="2800" dirty="0"/>
          </a:p>
          <a:p>
            <a:pPr marL="457200" lvl="1" indent="0">
              <a:buNone/>
            </a:pPr>
            <a:r>
              <a:rPr lang="fr-FR" dirty="0" smtClean="0"/>
              <a:t>Migraine</a:t>
            </a:r>
          </a:p>
          <a:p>
            <a:pPr marL="457200" lvl="1" indent="0">
              <a:buNone/>
            </a:pPr>
            <a:r>
              <a:rPr lang="fr-FR" dirty="0" smtClean="0"/>
              <a:t>Céphalée </a:t>
            </a:r>
            <a:r>
              <a:rPr lang="fr-FR" dirty="0" smtClean="0"/>
              <a:t>de </a:t>
            </a:r>
            <a:r>
              <a:rPr lang="fr-FR" dirty="0" smtClean="0"/>
              <a:t>tension</a:t>
            </a:r>
          </a:p>
          <a:p>
            <a:pPr marL="457200" lvl="1" indent="0">
              <a:buNone/>
            </a:pPr>
            <a:r>
              <a:rPr lang="fr-FR" b="1" dirty="0" smtClean="0"/>
              <a:t>Les </a:t>
            </a:r>
            <a:r>
              <a:rPr lang="fr-FR" b="1" dirty="0"/>
              <a:t>Céphalées aigues ou subaiguës (installées 	en quelques heures ou jours) :</a:t>
            </a:r>
            <a:br>
              <a:rPr lang="fr-FR" b="1" dirty="0"/>
            </a:br>
            <a:r>
              <a:rPr lang="fr-FR" dirty="0" smtClean="0"/>
              <a:t>Syndrome </a:t>
            </a:r>
            <a:r>
              <a:rPr lang="fr-FR" dirty="0"/>
              <a:t>méningé</a:t>
            </a:r>
            <a:br>
              <a:rPr lang="fr-FR" dirty="0"/>
            </a:br>
            <a:r>
              <a:rPr lang="fr-FR" dirty="0" smtClean="0"/>
              <a:t>Hypertension </a:t>
            </a:r>
            <a:r>
              <a:rPr lang="fr-FR" dirty="0"/>
              <a:t>intracrânienne (HIC)</a:t>
            </a:r>
            <a:br>
              <a:rPr lang="fr-FR" dirty="0"/>
            </a:br>
            <a:endParaRPr lang="fr-FR" dirty="0"/>
          </a:p>
        </p:txBody>
      </p:sp>
    </p:spTree>
    <p:extLst>
      <p:ext uri="{BB962C8B-B14F-4D97-AF65-F5344CB8AC3E}">
        <p14:creationId xmlns:p14="http://schemas.microsoft.com/office/powerpoint/2010/main" val="711884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A</a:t>
            </a:r>
            <a:r>
              <a:rPr lang="fr-FR" dirty="0" smtClean="0"/>
              <a:t>- Migraine</a:t>
            </a:r>
            <a:br>
              <a:rPr lang="fr-FR" dirty="0" smtClean="0"/>
            </a:br>
            <a:endParaRPr lang="fr-FR" dirty="0"/>
          </a:p>
        </p:txBody>
      </p:sp>
      <p:sp>
        <p:nvSpPr>
          <p:cNvPr id="3" name="Espace réservé du contenu 2"/>
          <p:cNvSpPr>
            <a:spLocks noGrp="1"/>
          </p:cNvSpPr>
          <p:nvPr>
            <p:ph idx="1"/>
          </p:nvPr>
        </p:nvSpPr>
        <p:spPr>
          <a:xfrm>
            <a:off x="457200" y="1600200"/>
            <a:ext cx="8229600" cy="4997152"/>
          </a:xfrm>
        </p:spPr>
        <p:txBody>
          <a:bodyPr>
            <a:noAutofit/>
          </a:bodyPr>
          <a:lstStyle/>
          <a:p>
            <a:pPr marL="0" indent="0">
              <a:buNone/>
            </a:pPr>
            <a:r>
              <a:rPr lang="fr-FR" sz="2800" dirty="0" smtClean="0"/>
              <a:t>La </a:t>
            </a:r>
            <a:r>
              <a:rPr lang="fr-FR" sz="2800" dirty="0"/>
              <a:t>migraine </a:t>
            </a:r>
            <a:r>
              <a:rPr lang="fr-FR" sz="2800" dirty="0" smtClean="0"/>
              <a:t>= </a:t>
            </a:r>
            <a:r>
              <a:rPr lang="fr-FR" sz="2800" dirty="0" smtClean="0"/>
              <a:t>cause </a:t>
            </a:r>
            <a:r>
              <a:rPr lang="fr-FR" sz="2800" dirty="0"/>
              <a:t>la plus fréquente de céphalées (on estime que 12% de la population en souffre). Son étiologie est multifactorielle et encore mal connue (composantes </a:t>
            </a:r>
            <a:r>
              <a:rPr lang="fr-FR" sz="2800" dirty="0" smtClean="0"/>
              <a:t>génétiques, hormonales, alimentaires, psychiques) </a:t>
            </a:r>
            <a:r>
              <a:rPr lang="fr-FR" sz="2800" dirty="0"/>
              <a:t>et sa physiopathologie est complexe (la douleur est liée à une vasodilatation du territoire de l'artère carotide externe)</a:t>
            </a:r>
          </a:p>
          <a:p>
            <a:r>
              <a:rPr lang="fr-FR" sz="2800" dirty="0"/>
              <a:t>Les céphalées évoluent par crises, entre lesquelles le malade ne souffre pas.</a:t>
            </a:r>
            <a:br>
              <a:rPr lang="fr-FR" sz="2800" dirty="0"/>
            </a:br>
            <a:r>
              <a:rPr lang="fr-FR" sz="2800" dirty="0"/>
              <a:t>On distingue la migraine sans aura et la migraine avec aura.</a:t>
            </a:r>
          </a:p>
          <a:p>
            <a:endParaRPr lang="fr-FR" sz="2800" dirty="0"/>
          </a:p>
        </p:txBody>
      </p:sp>
    </p:spTree>
    <p:extLst>
      <p:ext uri="{BB962C8B-B14F-4D97-AF65-F5344CB8AC3E}">
        <p14:creationId xmlns:p14="http://schemas.microsoft.com/office/powerpoint/2010/main" val="22931068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52736"/>
          </a:xfrm>
        </p:spPr>
        <p:txBody>
          <a:bodyPr>
            <a:normAutofit fontScale="90000"/>
          </a:bodyPr>
          <a:lstStyle/>
          <a:p>
            <a:r>
              <a:rPr lang="fr-FR" b="1" dirty="0" smtClean="0"/>
              <a:t>a. La migraine sans aura</a:t>
            </a:r>
            <a:r>
              <a:rPr lang="fr-FR" sz="3600" dirty="0" smtClean="0"/>
              <a:t/>
            </a:r>
            <a:br>
              <a:rPr lang="fr-FR" sz="3600" dirty="0" smtClean="0"/>
            </a:br>
            <a:endParaRPr lang="fr-FR" dirty="0"/>
          </a:p>
        </p:txBody>
      </p:sp>
      <p:sp>
        <p:nvSpPr>
          <p:cNvPr id="3" name="Espace réservé du contenu 2"/>
          <p:cNvSpPr>
            <a:spLocks noGrp="1"/>
          </p:cNvSpPr>
          <p:nvPr>
            <p:ph idx="1"/>
          </p:nvPr>
        </p:nvSpPr>
        <p:spPr>
          <a:xfrm>
            <a:off x="179512" y="836712"/>
            <a:ext cx="8784976" cy="5832648"/>
          </a:xfrm>
        </p:spPr>
        <p:txBody>
          <a:bodyPr>
            <a:normAutofit/>
          </a:bodyPr>
          <a:lstStyle/>
          <a:p>
            <a:pPr marL="0" indent="0">
              <a:buNone/>
            </a:pPr>
            <a:r>
              <a:rPr lang="fr-FR" sz="2800" dirty="0"/>
              <a:t>D</a:t>
            </a:r>
            <a:r>
              <a:rPr lang="fr-FR" sz="2800" dirty="0" smtClean="0"/>
              <a:t>iagnostic </a:t>
            </a:r>
            <a:r>
              <a:rPr lang="fr-FR" sz="2800" dirty="0"/>
              <a:t>d'interrogatoire, </a:t>
            </a:r>
            <a:r>
              <a:rPr lang="fr-FR" sz="2800" dirty="0" smtClean="0"/>
              <a:t>vise </a:t>
            </a:r>
            <a:r>
              <a:rPr lang="fr-FR" sz="2800" dirty="0"/>
              <a:t>à recueillir les critères diagnostiques </a:t>
            </a:r>
            <a:r>
              <a:rPr lang="fr-FR" sz="2800" dirty="0" smtClean="0"/>
              <a:t>internationaux (IHS 2013), </a:t>
            </a:r>
            <a:r>
              <a:rPr lang="fr-FR" sz="2800" dirty="0"/>
              <a:t>qui exigent :</a:t>
            </a:r>
          </a:p>
          <a:p>
            <a:pPr lvl="0"/>
            <a:r>
              <a:rPr lang="fr-FR" sz="2800" dirty="0"/>
              <a:t>Au moins 5 crises céphalalgiques durant chacune de 4 à 72 heures avec au moins 2 des 4 caractéristiques suivantes </a:t>
            </a:r>
            <a:r>
              <a:rPr lang="fr-FR" dirty="0"/>
              <a:t>:</a:t>
            </a:r>
            <a:endParaRPr lang="fr-FR" sz="4000" dirty="0"/>
          </a:p>
          <a:p>
            <a:pPr lvl="1"/>
            <a:r>
              <a:rPr lang="fr-FR" dirty="0"/>
              <a:t>Topographie unilatérale (le mot « migraine » vient de « hémicrânie »)</a:t>
            </a:r>
            <a:endParaRPr lang="fr-FR" sz="3600" dirty="0"/>
          </a:p>
          <a:p>
            <a:pPr lvl="1"/>
            <a:r>
              <a:rPr lang="fr-FR" dirty="0" err="1"/>
              <a:t>Pulsatilité</a:t>
            </a:r>
            <a:r>
              <a:rPr lang="fr-FR" dirty="0"/>
              <a:t> (la douleur est battante comme le pouls)</a:t>
            </a:r>
            <a:endParaRPr lang="fr-FR" sz="3600" dirty="0"/>
          </a:p>
          <a:p>
            <a:pPr lvl="1"/>
            <a:r>
              <a:rPr lang="fr-FR" dirty="0"/>
              <a:t>Intensité modérée à sévère, gênant ou empêchant les activités quotidiennes</a:t>
            </a:r>
            <a:endParaRPr lang="fr-FR" sz="3600" dirty="0"/>
          </a:p>
          <a:p>
            <a:pPr lvl="1"/>
            <a:r>
              <a:rPr lang="fr-FR" dirty="0"/>
              <a:t>Aggravation par la marche ou toute autre activité physique habituelle</a:t>
            </a:r>
            <a:endParaRPr lang="fr-FR" sz="3600" dirty="0"/>
          </a:p>
          <a:p>
            <a:pPr lvl="1"/>
            <a:endParaRPr lang="fr-FR" dirty="0" smtClean="0"/>
          </a:p>
          <a:p>
            <a:pPr lvl="1"/>
            <a:endParaRPr lang="fr-FR" sz="3600" dirty="0"/>
          </a:p>
          <a:p>
            <a:endParaRPr lang="fr-FR" dirty="0"/>
          </a:p>
        </p:txBody>
      </p:sp>
    </p:spTree>
    <p:extLst>
      <p:ext uri="{BB962C8B-B14F-4D97-AF65-F5344CB8AC3E}">
        <p14:creationId xmlns:p14="http://schemas.microsoft.com/office/powerpoint/2010/main" val="42435652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52736"/>
            <a:ext cx="8229600" cy="5073427"/>
          </a:xfrm>
        </p:spPr>
        <p:txBody>
          <a:bodyPr/>
          <a:lstStyle/>
          <a:p>
            <a:pPr lvl="0"/>
            <a:r>
              <a:rPr lang="fr-FR" dirty="0"/>
              <a:t>Durant la céphalée, au moins un des deux symptômes suivants survient :</a:t>
            </a:r>
            <a:endParaRPr lang="fr-FR" sz="4000" dirty="0"/>
          </a:p>
          <a:p>
            <a:pPr lvl="1"/>
            <a:r>
              <a:rPr lang="fr-FR" dirty="0"/>
              <a:t>Photophobie et </a:t>
            </a:r>
            <a:r>
              <a:rPr lang="fr-FR" dirty="0" err="1"/>
              <a:t>phonophobie</a:t>
            </a:r>
            <a:endParaRPr lang="fr-FR" sz="3600" dirty="0"/>
          </a:p>
          <a:p>
            <a:pPr lvl="1"/>
            <a:r>
              <a:rPr lang="fr-FR" dirty="0"/>
              <a:t>Nausées et/ou vomissements</a:t>
            </a:r>
          </a:p>
          <a:p>
            <a:pPr lvl="1"/>
            <a:r>
              <a:rPr lang="fr-FR" dirty="0"/>
              <a:t>De sorte que le malade, dans les cas typiques, raconte </a:t>
            </a:r>
            <a:r>
              <a:rPr lang="fr-FR" dirty="0" err="1"/>
              <a:t>qu</a:t>
            </a:r>
            <a:r>
              <a:rPr lang="fr-FR" dirty="0"/>
              <a:t> 'il doit interrompre ses activités et s'allonger dans l'obscurité, à l'abri du bruit.</a:t>
            </a:r>
          </a:p>
          <a:p>
            <a:endParaRPr lang="fr-FR" dirty="0"/>
          </a:p>
        </p:txBody>
      </p:sp>
    </p:spTree>
    <p:extLst>
      <p:ext uri="{BB962C8B-B14F-4D97-AF65-F5344CB8AC3E}">
        <p14:creationId xmlns:p14="http://schemas.microsoft.com/office/powerpoint/2010/main" val="1670904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0"/>
            <a:ext cx="8640960" cy="1417638"/>
          </a:xfrm>
        </p:spPr>
        <p:txBody>
          <a:bodyPr>
            <a:normAutofit/>
          </a:bodyPr>
          <a:lstStyle/>
          <a:p>
            <a:r>
              <a:rPr lang="fr-FR" sz="3600" b="1" dirty="0" smtClean="0"/>
              <a:t>b. La migraine avec aura</a:t>
            </a:r>
            <a:endParaRPr lang="fr-FR" sz="3600" dirty="0"/>
          </a:p>
        </p:txBody>
      </p:sp>
      <p:sp>
        <p:nvSpPr>
          <p:cNvPr id="3" name="Espace réservé du contenu 2"/>
          <p:cNvSpPr>
            <a:spLocks noGrp="1"/>
          </p:cNvSpPr>
          <p:nvPr>
            <p:ph idx="1"/>
          </p:nvPr>
        </p:nvSpPr>
        <p:spPr>
          <a:xfrm>
            <a:off x="457200" y="1600200"/>
            <a:ext cx="8579296" cy="5069160"/>
          </a:xfrm>
        </p:spPr>
        <p:txBody>
          <a:bodyPr>
            <a:normAutofit/>
          </a:bodyPr>
          <a:lstStyle/>
          <a:p>
            <a:pPr marL="0" lvl="0" indent="0">
              <a:buNone/>
            </a:pPr>
            <a:r>
              <a:rPr lang="fr-FR" sz="2800" b="1" dirty="0"/>
              <a:t>M</a:t>
            </a:r>
            <a:r>
              <a:rPr lang="fr-FR" sz="2800" b="1" dirty="0" smtClean="0"/>
              <a:t>oins fréquente que la précédente:</a:t>
            </a:r>
            <a:r>
              <a:rPr lang="fr-FR" sz="2800" dirty="0" smtClean="0"/>
              <a:t/>
            </a:r>
            <a:br>
              <a:rPr lang="fr-FR" sz="2800" dirty="0" smtClean="0"/>
            </a:br>
            <a:endParaRPr lang="fr-FR" sz="2800" dirty="0" smtClean="0"/>
          </a:p>
          <a:p>
            <a:pPr lvl="0"/>
            <a:r>
              <a:rPr lang="fr-FR" sz="2800" dirty="0" smtClean="0"/>
              <a:t>L'aura </a:t>
            </a:r>
            <a:r>
              <a:rPr lang="fr-FR" sz="2800" dirty="0"/>
              <a:t>migraineuse est </a:t>
            </a:r>
            <a:r>
              <a:rPr lang="fr-FR" sz="2800" dirty="0" smtClean="0"/>
              <a:t>un </a:t>
            </a:r>
            <a:r>
              <a:rPr lang="fr-FR" sz="2800" dirty="0" smtClean="0"/>
              <a:t>déficit </a:t>
            </a:r>
            <a:r>
              <a:rPr lang="fr-FR" sz="2800" dirty="0"/>
              <a:t>neurologique focal traduisant une « dépression neuronale corticale » de physiopathologie mal </a:t>
            </a:r>
            <a:r>
              <a:rPr lang="fr-FR" sz="2800" dirty="0" smtClean="0"/>
              <a:t>connue à l’origine d’une DCE.</a:t>
            </a:r>
            <a:endParaRPr lang="fr-FR" sz="2800" dirty="0"/>
          </a:p>
          <a:p>
            <a:pPr lvl="0"/>
            <a:r>
              <a:rPr lang="fr-FR" sz="2800" dirty="0" smtClean="0"/>
              <a:t>S'installe </a:t>
            </a:r>
            <a:r>
              <a:rPr lang="fr-FR" sz="2800" dirty="0"/>
              <a:t>de façon progressive, en quelques minutes, et dure moins de 60 minutes. </a:t>
            </a:r>
            <a:endParaRPr lang="fr-FR" sz="2800" dirty="0" smtClean="0"/>
          </a:p>
          <a:p>
            <a:pPr lvl="0"/>
            <a:r>
              <a:rPr lang="fr-FR" sz="2800" dirty="0" smtClean="0"/>
              <a:t>Plusieurs </a:t>
            </a:r>
            <a:r>
              <a:rPr lang="fr-FR" sz="2800" dirty="0"/>
              <a:t>déficits peuvent se succéder</a:t>
            </a:r>
            <a:r>
              <a:rPr lang="fr-FR" sz="2800" dirty="0" smtClean="0"/>
              <a:t>.</a:t>
            </a:r>
            <a:endParaRPr lang="fr-FR" sz="2800" dirty="0"/>
          </a:p>
        </p:txBody>
      </p:sp>
    </p:spTree>
    <p:extLst>
      <p:ext uri="{BB962C8B-B14F-4D97-AF65-F5344CB8AC3E}">
        <p14:creationId xmlns:p14="http://schemas.microsoft.com/office/powerpoint/2010/main" val="3331578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lstStyle/>
          <a:p>
            <a:pPr marL="571500" indent="-571500">
              <a:buAutoNum type="romanUcPeriod"/>
            </a:pPr>
            <a:r>
              <a:rPr lang="fr-FR" dirty="0" smtClean="0"/>
              <a:t>GENRALITES </a:t>
            </a:r>
            <a:endParaRPr lang="fr-FR" dirty="0"/>
          </a:p>
          <a:p>
            <a:pPr marL="571500" indent="-571500">
              <a:buAutoNum type="romanUcPeriod"/>
            </a:pPr>
            <a:r>
              <a:rPr lang="fr-FR" dirty="0" smtClean="0"/>
              <a:t>DEMARCHE CLINIQUE</a:t>
            </a:r>
            <a:endParaRPr lang="fr-FR" dirty="0"/>
          </a:p>
          <a:p>
            <a:pPr marL="571500" indent="-571500">
              <a:buAutoNum type="romanUcPeriod"/>
            </a:pPr>
            <a:r>
              <a:rPr lang="fr-FR" dirty="0" smtClean="0"/>
              <a:t>CLASSIFICATION</a:t>
            </a:r>
          </a:p>
          <a:p>
            <a:pPr marL="571500" indent="-571500">
              <a:buAutoNum type="romanUcPeriod"/>
            </a:pPr>
            <a:r>
              <a:rPr lang="fr-FR" dirty="0" smtClean="0"/>
              <a:t>ETIOLOGIES</a:t>
            </a:r>
          </a:p>
          <a:p>
            <a:pPr marL="571500" indent="-571500">
              <a:buAutoNum type="romanUcPeriod"/>
            </a:pPr>
            <a:r>
              <a:rPr lang="fr-FR" dirty="0" smtClean="0"/>
              <a:t>CONCLUSION</a:t>
            </a:r>
          </a:p>
          <a:p>
            <a:endParaRPr lang="fr-FR" dirty="0"/>
          </a:p>
        </p:txBody>
      </p:sp>
    </p:spTree>
    <p:extLst>
      <p:ext uri="{BB962C8B-B14F-4D97-AF65-F5344CB8AC3E}">
        <p14:creationId xmlns:p14="http://schemas.microsoft.com/office/powerpoint/2010/main" val="23586088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La migraine avec aura</a:t>
            </a:r>
            <a:r>
              <a:rPr lang="fr-FR" sz="3600" dirty="0" smtClean="0"/>
              <a:t/>
            </a:r>
            <a:br>
              <a:rPr lang="fr-FR" sz="3600" dirty="0" smtClean="0"/>
            </a:br>
            <a:endParaRPr lang="fr-FR" dirty="0"/>
          </a:p>
        </p:txBody>
      </p:sp>
      <p:sp>
        <p:nvSpPr>
          <p:cNvPr id="3" name="Espace réservé du contenu 2"/>
          <p:cNvSpPr>
            <a:spLocks noGrp="1"/>
          </p:cNvSpPr>
          <p:nvPr>
            <p:ph idx="1"/>
          </p:nvPr>
        </p:nvSpPr>
        <p:spPr>
          <a:xfrm>
            <a:off x="457200" y="1268760"/>
            <a:ext cx="8686800" cy="4968552"/>
          </a:xfrm>
        </p:spPr>
        <p:txBody>
          <a:bodyPr>
            <a:noAutofit/>
          </a:bodyPr>
          <a:lstStyle/>
          <a:p>
            <a:r>
              <a:rPr lang="fr-FR" sz="2800" dirty="0" smtClean="0"/>
              <a:t>L'aura la plus fréquente est ophtalmique</a:t>
            </a:r>
            <a:r>
              <a:rPr lang="fr-FR" sz="2800" dirty="0"/>
              <a:t> </a:t>
            </a:r>
            <a:r>
              <a:rPr lang="fr-FR" sz="2800" dirty="0" smtClean="0"/>
              <a:t>= </a:t>
            </a:r>
            <a:r>
              <a:rPr lang="fr-FR" sz="2800" dirty="0" smtClean="0"/>
              <a:t>scotome (amputation du champ visuel) </a:t>
            </a:r>
            <a:r>
              <a:rPr lang="fr-FR" sz="2800" dirty="0" err="1" smtClean="0"/>
              <a:t>hémianopsique</a:t>
            </a:r>
            <a:r>
              <a:rPr lang="fr-FR" sz="2800" dirty="0" smtClean="0"/>
              <a:t> latéral homonyme (ou </a:t>
            </a:r>
            <a:r>
              <a:rPr lang="fr-FR" sz="2800" dirty="0" err="1" smtClean="0"/>
              <a:t>quadranopsique</a:t>
            </a:r>
            <a:r>
              <a:rPr lang="fr-FR" sz="2800" dirty="0" smtClean="0"/>
              <a:t>), avec parfois des </a:t>
            </a:r>
            <a:r>
              <a:rPr lang="fr-FR" sz="2800" dirty="0" smtClean="0"/>
              <a:t>scintillements </a:t>
            </a:r>
            <a:r>
              <a:rPr lang="fr-FR" sz="2800" dirty="0" smtClean="0"/>
              <a:t>ou des flashs lumineux. C'est la migraine ophtalmique (où les troubles peuvent être monoculaires).</a:t>
            </a:r>
          </a:p>
          <a:p>
            <a:pPr lvl="0"/>
            <a:r>
              <a:rPr lang="fr-FR" sz="2800" dirty="0" smtClean="0"/>
              <a:t>D'autres </a:t>
            </a:r>
            <a:r>
              <a:rPr lang="fr-FR" sz="2800" dirty="0"/>
              <a:t>déficits peuvent s'observer (ou succéder au trouble visuel) : paresthésies, </a:t>
            </a:r>
            <a:r>
              <a:rPr lang="fr-FR" sz="2800" dirty="0" smtClean="0"/>
              <a:t>aphasie……..</a:t>
            </a:r>
            <a:endParaRPr lang="fr-FR" sz="2800" dirty="0"/>
          </a:p>
          <a:p>
            <a:r>
              <a:rPr lang="fr-FR" sz="2800" dirty="0"/>
              <a:t>Les céphalées secondaires à l'aura (ou, plus rarement, synchrones) ont les caractéristiques d'une céphalée migraineuse</a:t>
            </a:r>
          </a:p>
        </p:txBody>
      </p:sp>
    </p:spTree>
    <p:extLst>
      <p:ext uri="{BB962C8B-B14F-4D97-AF65-F5344CB8AC3E}">
        <p14:creationId xmlns:p14="http://schemas.microsoft.com/office/powerpoint/2010/main" val="8587520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08720"/>
          </a:xfrm>
        </p:spPr>
        <p:txBody>
          <a:bodyPr>
            <a:noAutofit/>
          </a:bodyPr>
          <a:lstStyle/>
          <a:p>
            <a:r>
              <a:rPr lang="fr-FR" sz="3600" dirty="0"/>
              <a:t>C</a:t>
            </a:r>
            <a:r>
              <a:rPr lang="fr-FR" sz="3600" dirty="0" smtClean="0"/>
              <a:t>. Céphalée de tension</a:t>
            </a:r>
            <a:br>
              <a:rPr lang="fr-FR" sz="3600" dirty="0" smtClean="0"/>
            </a:br>
            <a:endParaRPr lang="fr-FR" sz="3600" dirty="0"/>
          </a:p>
        </p:txBody>
      </p:sp>
      <p:sp>
        <p:nvSpPr>
          <p:cNvPr id="3" name="Espace réservé du contenu 2"/>
          <p:cNvSpPr>
            <a:spLocks noGrp="1"/>
          </p:cNvSpPr>
          <p:nvPr>
            <p:ph idx="1"/>
          </p:nvPr>
        </p:nvSpPr>
        <p:spPr>
          <a:xfrm>
            <a:off x="143508" y="980728"/>
            <a:ext cx="8856984" cy="5733256"/>
          </a:xfrm>
        </p:spPr>
        <p:txBody>
          <a:bodyPr>
            <a:noAutofit/>
          </a:bodyPr>
          <a:lstStyle/>
          <a:p>
            <a:pPr marL="0" lvl="0" indent="0">
              <a:buNone/>
            </a:pPr>
            <a:r>
              <a:rPr lang="fr-FR" sz="2800" dirty="0"/>
              <a:t>Les critères diagnostiques internationaux les opposent point par point aux migraines :</a:t>
            </a:r>
          </a:p>
          <a:p>
            <a:pPr lvl="1"/>
            <a:r>
              <a:rPr lang="fr-FR" b="1" dirty="0"/>
              <a:t>Au moins 2 critères parmi les 4 suivants :</a:t>
            </a:r>
            <a:endParaRPr lang="fr-FR" dirty="0"/>
          </a:p>
          <a:p>
            <a:pPr lvl="2"/>
            <a:r>
              <a:rPr lang="fr-FR" sz="2800" dirty="0"/>
              <a:t>Douleur à type de pression pesanteur (non pulsatile),</a:t>
            </a:r>
          </a:p>
          <a:p>
            <a:pPr lvl="2"/>
            <a:r>
              <a:rPr lang="fr-FR" sz="2800" dirty="0"/>
              <a:t>Intensité légère à modérée, gênant mais n'empêchant pas les activités</a:t>
            </a:r>
          </a:p>
          <a:p>
            <a:pPr lvl="2"/>
            <a:r>
              <a:rPr lang="fr-FR" sz="2800" dirty="0"/>
              <a:t>Topographie bilatérale, souvent postérieure (nuque, occiput)</a:t>
            </a:r>
          </a:p>
          <a:p>
            <a:pPr lvl="2"/>
            <a:r>
              <a:rPr lang="fr-FR" sz="2800" dirty="0"/>
              <a:t>Pas d'aggravation par la marche</a:t>
            </a:r>
          </a:p>
          <a:p>
            <a:pPr marL="0" indent="0">
              <a:buNone/>
            </a:pPr>
            <a:endParaRPr lang="fr-FR" sz="2800" dirty="0"/>
          </a:p>
        </p:txBody>
      </p:sp>
    </p:spTree>
    <p:extLst>
      <p:ext uri="{BB962C8B-B14F-4D97-AF65-F5344CB8AC3E}">
        <p14:creationId xmlns:p14="http://schemas.microsoft.com/office/powerpoint/2010/main" val="21715399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1"/>
            <a:r>
              <a:rPr lang="fr-FR" b="1" dirty="0"/>
              <a:t>Absence de :</a:t>
            </a:r>
            <a:endParaRPr lang="fr-FR" dirty="0"/>
          </a:p>
          <a:p>
            <a:pPr lvl="2"/>
            <a:r>
              <a:rPr lang="fr-FR" sz="2800" dirty="0"/>
              <a:t>Nausées ou vomissements</a:t>
            </a:r>
          </a:p>
          <a:p>
            <a:pPr lvl="2"/>
            <a:r>
              <a:rPr lang="fr-FR" sz="2800" dirty="0"/>
              <a:t>Photo </a:t>
            </a:r>
            <a:r>
              <a:rPr lang="fr-FR" sz="2800" dirty="0" err="1"/>
              <a:t>phonophobie</a:t>
            </a:r>
            <a:endParaRPr lang="fr-FR" sz="2800" dirty="0"/>
          </a:p>
          <a:p>
            <a:pPr lvl="0"/>
            <a:r>
              <a:rPr lang="fr-FR" sz="2800" dirty="0"/>
              <a:t>Elles peuvent être permanentes, quotidiennes (« céphalées chroniques quotidiennes »)</a:t>
            </a:r>
            <a:br>
              <a:rPr lang="fr-FR" sz="2800" dirty="0"/>
            </a:br>
            <a:r>
              <a:rPr lang="fr-FR" sz="2800" dirty="0"/>
              <a:t>ou épisodiques, durant de 30 minutes à 7 jours.</a:t>
            </a:r>
          </a:p>
          <a:p>
            <a:endParaRPr lang="fr-FR" dirty="0"/>
          </a:p>
        </p:txBody>
      </p:sp>
    </p:spTree>
    <p:extLst>
      <p:ext uri="{BB962C8B-B14F-4D97-AF65-F5344CB8AC3E}">
        <p14:creationId xmlns:p14="http://schemas.microsoft.com/office/powerpoint/2010/main" val="1840169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solidFill>
                  <a:srgbClr val="002060"/>
                </a:solidFill>
              </a:rPr>
              <a:t>D. </a:t>
            </a:r>
            <a:r>
              <a:rPr lang="fr-FR" sz="3600" dirty="0" smtClean="0">
                <a:solidFill>
                  <a:srgbClr val="002060"/>
                </a:solidFill>
              </a:rPr>
              <a:t>Syndrome méningé</a:t>
            </a:r>
            <a:endParaRPr lang="fr-FR" sz="3600" dirty="0">
              <a:solidFill>
                <a:srgbClr val="002060"/>
              </a:solidFill>
            </a:endParaRPr>
          </a:p>
        </p:txBody>
      </p:sp>
      <p:sp>
        <p:nvSpPr>
          <p:cNvPr id="3" name="Espace réservé du contenu 2"/>
          <p:cNvSpPr>
            <a:spLocks noGrp="1"/>
          </p:cNvSpPr>
          <p:nvPr>
            <p:ph idx="1"/>
          </p:nvPr>
        </p:nvSpPr>
        <p:spPr/>
        <p:txBody>
          <a:bodyPr>
            <a:normAutofit/>
          </a:bodyPr>
          <a:lstStyle/>
          <a:p>
            <a:r>
              <a:rPr lang="fr-FR" dirty="0" smtClean="0"/>
              <a:t>Le </a:t>
            </a:r>
            <a:r>
              <a:rPr lang="fr-FR" dirty="0"/>
              <a:t>syndrome méningé est fait de l'ensemble des symptômes et signes cliniques traduisant une souffrance des espaces méningés.</a:t>
            </a:r>
            <a:br>
              <a:rPr lang="fr-FR" dirty="0"/>
            </a:br>
            <a:r>
              <a:rPr lang="fr-FR" dirty="0"/>
              <a:t>Les récepteurs à la douleur situés dans les méninges réagissent à la présence de sang (hémorragie méningée) ou d'un processus inflammatoire (méningite).</a:t>
            </a:r>
          </a:p>
          <a:p>
            <a:endParaRPr lang="fr-FR" dirty="0"/>
          </a:p>
        </p:txBody>
      </p:sp>
    </p:spTree>
    <p:extLst>
      <p:ext uri="{BB962C8B-B14F-4D97-AF65-F5344CB8AC3E}">
        <p14:creationId xmlns:p14="http://schemas.microsoft.com/office/powerpoint/2010/main" val="37544625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24744"/>
          </a:xfrm>
        </p:spPr>
        <p:txBody>
          <a:bodyPr>
            <a:normAutofit fontScale="90000"/>
          </a:bodyPr>
          <a:lstStyle/>
          <a:p>
            <a:r>
              <a:rPr lang="fr-FR" b="1" dirty="0" smtClean="0"/>
              <a:t>a. Symptômes</a:t>
            </a:r>
            <a:r>
              <a:rPr lang="fr-FR" sz="3600" dirty="0" smtClean="0"/>
              <a:t/>
            </a:r>
            <a:br>
              <a:rPr lang="fr-FR" sz="3600" dirty="0" smtClean="0"/>
            </a:br>
            <a:endParaRPr lang="fr-FR" dirty="0"/>
          </a:p>
        </p:txBody>
      </p:sp>
      <p:sp>
        <p:nvSpPr>
          <p:cNvPr id="3" name="Espace réservé du contenu 2"/>
          <p:cNvSpPr>
            <a:spLocks noGrp="1"/>
          </p:cNvSpPr>
          <p:nvPr>
            <p:ph idx="1"/>
          </p:nvPr>
        </p:nvSpPr>
        <p:spPr>
          <a:xfrm>
            <a:off x="457200" y="1124744"/>
            <a:ext cx="8229600" cy="4525963"/>
          </a:xfrm>
        </p:spPr>
        <p:txBody>
          <a:bodyPr>
            <a:noAutofit/>
          </a:bodyPr>
          <a:lstStyle/>
          <a:p>
            <a:pPr lvl="0"/>
            <a:r>
              <a:rPr lang="fr-FR" sz="2800" b="1" dirty="0" smtClean="0"/>
              <a:t>La </a:t>
            </a:r>
            <a:r>
              <a:rPr lang="fr-FR" sz="2800" b="1" dirty="0"/>
              <a:t>céphalée est :</a:t>
            </a:r>
            <a:endParaRPr lang="fr-FR" sz="2800" dirty="0"/>
          </a:p>
          <a:p>
            <a:pPr lvl="1"/>
            <a:r>
              <a:rPr lang="fr-FR" dirty="0"/>
              <a:t>intense</a:t>
            </a:r>
          </a:p>
          <a:p>
            <a:pPr lvl="1"/>
            <a:r>
              <a:rPr lang="fr-FR" dirty="0"/>
              <a:t>diffuse, « en casque »</a:t>
            </a:r>
          </a:p>
          <a:p>
            <a:pPr lvl="1"/>
            <a:r>
              <a:rPr lang="fr-FR" dirty="0"/>
              <a:t>parfois associée à des rachialgies et une hyperesthésie diffuse (qui rend le malade hostile à l'examen)</a:t>
            </a:r>
          </a:p>
          <a:p>
            <a:pPr lvl="0"/>
            <a:r>
              <a:rPr lang="fr-FR" sz="2800" b="1" dirty="0"/>
              <a:t>Vomissements</a:t>
            </a:r>
            <a:endParaRPr lang="fr-FR" sz="2800" dirty="0"/>
          </a:p>
          <a:p>
            <a:pPr lvl="0"/>
            <a:r>
              <a:rPr lang="fr-FR" sz="2800" b="1" dirty="0"/>
              <a:t>Photophobie </a:t>
            </a:r>
            <a:r>
              <a:rPr lang="fr-FR" sz="2800" dirty="0"/>
              <a:t>(le malade ne supporte pas la lumière)</a:t>
            </a:r>
          </a:p>
          <a:p>
            <a:endParaRPr lang="fr-FR" sz="2800" dirty="0"/>
          </a:p>
        </p:txBody>
      </p:sp>
    </p:spTree>
    <p:extLst>
      <p:ext uri="{BB962C8B-B14F-4D97-AF65-F5344CB8AC3E}">
        <p14:creationId xmlns:p14="http://schemas.microsoft.com/office/powerpoint/2010/main" val="5778467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buNone/>
            </a:pPr>
            <a:r>
              <a:rPr lang="fr-FR" sz="2800" b="1" dirty="0"/>
              <a:t>2. Signes cliniques : la raideur méningée comporte</a:t>
            </a:r>
            <a:endParaRPr lang="fr-FR" sz="2800" dirty="0"/>
          </a:p>
          <a:p>
            <a:pPr lvl="0"/>
            <a:r>
              <a:rPr lang="fr-FR" sz="2800" dirty="0"/>
              <a:t>Une attitude «en chien de fusil » du malade</a:t>
            </a:r>
          </a:p>
          <a:p>
            <a:pPr lvl="0"/>
            <a:r>
              <a:rPr lang="fr-FR" sz="2800" dirty="0"/>
              <a:t>une raideur de la nuque, mise en évidence par la résistance à la flexion passive de la nuque</a:t>
            </a:r>
          </a:p>
          <a:p>
            <a:endParaRPr lang="fr-FR" sz="2800" dirty="0"/>
          </a:p>
        </p:txBody>
      </p:sp>
    </p:spTree>
    <p:extLst>
      <p:ext uri="{BB962C8B-B14F-4D97-AF65-F5344CB8AC3E}">
        <p14:creationId xmlns:p14="http://schemas.microsoft.com/office/powerpoint/2010/main" val="2818803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76672"/>
            <a:ext cx="8568952" cy="6048672"/>
          </a:xfrm>
        </p:spPr>
        <p:txBody>
          <a:bodyPr>
            <a:noAutofit/>
          </a:bodyPr>
          <a:lstStyle/>
          <a:p>
            <a:r>
              <a:rPr lang="fr-FR" sz="2800" dirty="0"/>
              <a:t>L</a:t>
            </a:r>
            <a:r>
              <a:rPr lang="fr-FR" sz="2800" dirty="0" smtClean="0"/>
              <a:t>e </a:t>
            </a:r>
            <a:r>
              <a:rPr lang="fr-FR" sz="2800" dirty="0"/>
              <a:t>signe de </a:t>
            </a:r>
            <a:r>
              <a:rPr lang="fr-FR" sz="2800" dirty="0" err="1" smtClean="0"/>
              <a:t>Koernig</a:t>
            </a:r>
            <a:r>
              <a:rPr lang="fr-FR" sz="2800" dirty="0" smtClean="0"/>
              <a:t> </a:t>
            </a:r>
            <a:r>
              <a:rPr lang="fr-FR" sz="2800" dirty="0"/>
              <a:t>: résistance douloureuse lors de l'extension passive du membre inférieur (FILM</a:t>
            </a:r>
            <a:r>
              <a:rPr lang="fr-FR" sz="2800" dirty="0" smtClean="0"/>
              <a:t>)</a:t>
            </a:r>
            <a:endParaRPr lang="fr-FR" sz="2800" dirty="0"/>
          </a:p>
          <a:p>
            <a:pPr lvl="0"/>
            <a:r>
              <a:rPr lang="fr-FR" sz="2800" dirty="0"/>
              <a:t>L</a:t>
            </a:r>
            <a:r>
              <a:rPr lang="fr-FR" sz="2800" dirty="0" smtClean="0"/>
              <a:t>e </a:t>
            </a:r>
            <a:r>
              <a:rPr lang="fr-FR" sz="2800" dirty="0"/>
              <a:t>signe de </a:t>
            </a:r>
            <a:r>
              <a:rPr lang="fr-FR" sz="2800" dirty="0" err="1"/>
              <a:t>Brudzinski</a:t>
            </a:r>
            <a:r>
              <a:rPr lang="fr-FR" sz="2800" dirty="0"/>
              <a:t> : flexion involontaire des membres inférieurs lorsqu'on tente de fléchir la nuque.</a:t>
            </a:r>
          </a:p>
          <a:p>
            <a:pPr marL="0" lvl="0" indent="0">
              <a:buNone/>
            </a:pPr>
            <a:r>
              <a:rPr lang="fr-FR" sz="2800" b="1" dirty="0"/>
              <a:t>Des signes de gravité</a:t>
            </a:r>
            <a:r>
              <a:rPr lang="fr-FR" sz="2800" dirty="0"/>
              <a:t> peuvent exister, qui doivent être recherchés :</a:t>
            </a:r>
          </a:p>
          <a:p>
            <a:pPr marL="342900" lvl="1" indent="-342900">
              <a:buFont typeface="Arial" panose="020B0604020202020204" pitchFamily="34" charset="0"/>
              <a:buChar char="•"/>
            </a:pPr>
            <a:r>
              <a:rPr lang="fr-FR" dirty="0"/>
              <a:t>T</a:t>
            </a:r>
            <a:r>
              <a:rPr lang="fr-FR" dirty="0" smtClean="0"/>
              <a:t>rouble </a:t>
            </a:r>
            <a:r>
              <a:rPr lang="fr-FR" dirty="0"/>
              <a:t>de la vigilance (de la somnolence au coma)</a:t>
            </a:r>
          </a:p>
          <a:p>
            <a:pPr marL="342900" lvl="1" indent="-342900">
              <a:buFont typeface="Arial" panose="020B0604020202020204" pitchFamily="34" charset="0"/>
              <a:buChar char="•"/>
            </a:pPr>
            <a:r>
              <a:rPr lang="fr-FR" dirty="0"/>
              <a:t>S</a:t>
            </a:r>
            <a:r>
              <a:rPr lang="fr-FR" dirty="0" smtClean="0"/>
              <a:t>igne(s</a:t>
            </a:r>
            <a:r>
              <a:rPr lang="fr-FR" dirty="0"/>
              <a:t>) de localisation (déficit moteur, aphasie)</a:t>
            </a:r>
          </a:p>
          <a:p>
            <a:r>
              <a:rPr lang="fr-FR" sz="2800" dirty="0" smtClean="0"/>
              <a:t>Crises </a:t>
            </a:r>
            <a:r>
              <a:rPr lang="fr-FR" sz="2800" dirty="0"/>
              <a:t>d'épilepsie focale ou généralisé</a:t>
            </a:r>
          </a:p>
        </p:txBody>
      </p:sp>
    </p:spTree>
    <p:extLst>
      <p:ext uri="{BB962C8B-B14F-4D97-AF65-F5344CB8AC3E}">
        <p14:creationId xmlns:p14="http://schemas.microsoft.com/office/powerpoint/2010/main" val="24978136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0728"/>
          </a:xfrm>
        </p:spPr>
        <p:txBody>
          <a:bodyPr>
            <a:noAutofit/>
          </a:bodyPr>
          <a:lstStyle/>
          <a:p>
            <a:r>
              <a:rPr lang="fr-FR" sz="3600" b="1" dirty="0" smtClean="0"/>
              <a:t>b. Examens complémentaires</a:t>
            </a:r>
            <a:r>
              <a:rPr lang="fr-FR" sz="3600" dirty="0" smtClean="0"/>
              <a:t/>
            </a:r>
            <a:br>
              <a:rPr lang="fr-FR" sz="3600" dirty="0" smtClean="0"/>
            </a:br>
            <a:endParaRPr lang="fr-FR" sz="3600" dirty="0"/>
          </a:p>
        </p:txBody>
      </p:sp>
      <p:sp>
        <p:nvSpPr>
          <p:cNvPr id="3" name="Espace réservé du contenu 2"/>
          <p:cNvSpPr>
            <a:spLocks noGrp="1"/>
          </p:cNvSpPr>
          <p:nvPr>
            <p:ph idx="1"/>
          </p:nvPr>
        </p:nvSpPr>
        <p:spPr>
          <a:xfrm>
            <a:off x="457200" y="1052736"/>
            <a:ext cx="8229600" cy="5688632"/>
          </a:xfrm>
        </p:spPr>
        <p:txBody>
          <a:bodyPr>
            <a:noAutofit/>
          </a:bodyPr>
          <a:lstStyle/>
          <a:p>
            <a:pPr marL="0" indent="0">
              <a:buNone/>
            </a:pPr>
            <a:r>
              <a:rPr lang="fr-FR" sz="2800" b="1" dirty="0" smtClean="0"/>
              <a:t> </a:t>
            </a:r>
            <a:r>
              <a:rPr lang="fr-FR" sz="2800" b="1" dirty="0"/>
              <a:t>La ponction </a:t>
            </a:r>
            <a:r>
              <a:rPr lang="fr-FR" sz="2800" b="1" dirty="0" smtClean="0"/>
              <a:t>lombaire:</a:t>
            </a:r>
            <a:r>
              <a:rPr lang="fr-FR" sz="2800" dirty="0"/>
              <a:t> </a:t>
            </a:r>
            <a:r>
              <a:rPr lang="fr-FR" sz="2800" dirty="0" smtClean="0"/>
              <a:t>Souvent après </a:t>
            </a:r>
            <a:r>
              <a:rPr lang="fr-FR" sz="2800" dirty="0"/>
              <a:t>un scanner </a:t>
            </a:r>
            <a:r>
              <a:rPr lang="fr-FR" sz="2800" dirty="0" smtClean="0"/>
              <a:t>cérébral; </a:t>
            </a:r>
          </a:p>
          <a:p>
            <a:r>
              <a:rPr lang="fr-FR" sz="2800" dirty="0"/>
              <a:t>C</a:t>
            </a:r>
            <a:r>
              <a:rPr lang="fr-FR" sz="2800" dirty="0" smtClean="0"/>
              <a:t>onditions </a:t>
            </a:r>
            <a:r>
              <a:rPr lang="fr-FR" sz="2800" dirty="0"/>
              <a:t>d'asepsie (peau bien nettoyée, gants, masque) et d'analgésie (pommade anesthésiante – </a:t>
            </a:r>
            <a:r>
              <a:rPr lang="fr-FR" sz="2800" dirty="0" err="1"/>
              <a:t>Emla</a:t>
            </a:r>
            <a:r>
              <a:rPr lang="fr-FR" sz="2800" dirty="0"/>
              <a:t>® par </a:t>
            </a:r>
            <a:r>
              <a:rPr lang="fr-FR" sz="2800" dirty="0" smtClean="0"/>
              <a:t>exemple);</a:t>
            </a:r>
          </a:p>
          <a:p>
            <a:r>
              <a:rPr lang="fr-FR" sz="2800" dirty="0"/>
              <a:t>E</a:t>
            </a:r>
            <a:r>
              <a:rPr lang="fr-FR" sz="2800" dirty="0" smtClean="0"/>
              <a:t>nrouler </a:t>
            </a:r>
            <a:r>
              <a:rPr lang="fr-FR" sz="2800" dirty="0"/>
              <a:t>en avant autour d'un </a:t>
            </a:r>
            <a:r>
              <a:rPr lang="fr-FR" sz="2800" dirty="0" smtClean="0"/>
              <a:t>oreiller;</a:t>
            </a:r>
          </a:p>
          <a:p>
            <a:r>
              <a:rPr lang="fr-FR" sz="2800" dirty="0"/>
              <a:t>L</a:t>
            </a:r>
            <a:r>
              <a:rPr lang="fr-FR" sz="2800" dirty="0" smtClean="0"/>
              <a:t>igne </a:t>
            </a:r>
            <a:r>
              <a:rPr lang="fr-FR" sz="2800" dirty="0"/>
              <a:t>horizontale reliant chaque </a:t>
            </a:r>
            <a:r>
              <a:rPr lang="fr-FR" sz="2800" dirty="0" smtClean="0"/>
              <a:t>EIAS;</a:t>
            </a:r>
          </a:p>
          <a:p>
            <a:r>
              <a:rPr lang="fr-FR" sz="2800" dirty="0"/>
              <a:t>R</a:t>
            </a:r>
            <a:r>
              <a:rPr lang="fr-FR" sz="2800" dirty="0" smtClean="0"/>
              <a:t>epérer </a:t>
            </a:r>
            <a:r>
              <a:rPr lang="fr-FR" sz="2800" dirty="0"/>
              <a:t>les </a:t>
            </a:r>
            <a:r>
              <a:rPr lang="fr-FR" sz="2800" dirty="0" smtClean="0"/>
              <a:t>apophyses </a:t>
            </a:r>
            <a:r>
              <a:rPr lang="fr-FR" sz="2800" dirty="0"/>
              <a:t>épineuses des vertèbres </a:t>
            </a:r>
            <a:r>
              <a:rPr lang="fr-FR" sz="2800" dirty="0" smtClean="0"/>
              <a:t>lombaires</a:t>
            </a:r>
            <a:r>
              <a:rPr lang="fr-FR" sz="2800" dirty="0"/>
              <a:t>;</a:t>
            </a:r>
            <a:endParaRPr lang="fr-FR" sz="2800" dirty="0" smtClean="0"/>
          </a:p>
          <a:p>
            <a:r>
              <a:rPr lang="fr-FR" sz="2800" dirty="0"/>
              <a:t>E</a:t>
            </a:r>
            <a:r>
              <a:rPr lang="fr-FR" sz="2800" dirty="0" smtClean="0"/>
              <a:t>nfoncer </a:t>
            </a:r>
            <a:r>
              <a:rPr lang="fr-FR" sz="2800" dirty="0"/>
              <a:t>une aiguille à mandrin fine entre deux épineuses, de façon très sagittale et légèrement ascendante</a:t>
            </a:r>
          </a:p>
          <a:p>
            <a:endParaRPr lang="fr-FR" sz="2800" dirty="0"/>
          </a:p>
        </p:txBody>
      </p:sp>
    </p:spTree>
    <p:extLst>
      <p:ext uri="{BB962C8B-B14F-4D97-AF65-F5344CB8AC3E}">
        <p14:creationId xmlns:p14="http://schemas.microsoft.com/office/powerpoint/2010/main" val="18652147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720080"/>
          </a:xfrm>
        </p:spPr>
        <p:txBody>
          <a:bodyPr>
            <a:normAutofit fontScale="90000"/>
          </a:bodyPr>
          <a:lstStyle/>
          <a:p>
            <a:r>
              <a:rPr lang="fr-FR" dirty="0" smtClean="0"/>
              <a:t>b. Examens Complémentaires ( Suite)</a:t>
            </a:r>
            <a:endParaRPr lang="fr-FR" dirty="0"/>
          </a:p>
        </p:txBody>
      </p:sp>
      <p:sp>
        <p:nvSpPr>
          <p:cNvPr id="3" name="Espace réservé du contenu 2"/>
          <p:cNvSpPr>
            <a:spLocks noGrp="1"/>
          </p:cNvSpPr>
          <p:nvPr>
            <p:ph idx="1"/>
          </p:nvPr>
        </p:nvSpPr>
        <p:spPr>
          <a:xfrm>
            <a:off x="107504" y="1124744"/>
            <a:ext cx="8928992" cy="6048672"/>
          </a:xfrm>
        </p:spPr>
        <p:txBody>
          <a:bodyPr>
            <a:noAutofit/>
          </a:bodyPr>
          <a:lstStyle/>
          <a:p>
            <a:pPr marL="0" lvl="0" indent="0">
              <a:buNone/>
            </a:pPr>
            <a:r>
              <a:rPr lang="fr-FR" sz="2800" dirty="0"/>
              <a:t>Dans certains cas survient un « syndrome post-PL » </a:t>
            </a:r>
            <a:r>
              <a:rPr lang="fr-FR" sz="2800" dirty="0" smtClean="0"/>
              <a:t>avec des </a:t>
            </a:r>
            <a:r>
              <a:rPr lang="fr-FR" sz="2800" dirty="0"/>
              <a:t>céphalées diffuses lors du passage à la position debout. Il est du à l'</a:t>
            </a:r>
            <a:r>
              <a:rPr lang="fr-FR" sz="2800" dirty="0" err="1"/>
              <a:t>hyoptension</a:t>
            </a:r>
            <a:r>
              <a:rPr lang="fr-FR" sz="2800" dirty="0"/>
              <a:t> intra crânienne résultant de la poursuite de l'écoulement du LCR à travers la brèche. Le traitement de choix est le « </a:t>
            </a:r>
            <a:r>
              <a:rPr lang="fr-FR" sz="2800" dirty="0"/>
              <a:t>B</a:t>
            </a:r>
            <a:r>
              <a:rPr lang="fr-FR" sz="2800" dirty="0" smtClean="0"/>
              <a:t>lood-patch </a:t>
            </a:r>
            <a:r>
              <a:rPr lang="fr-FR" sz="2800" dirty="0"/>
              <a:t>», qui consiste en l'injection profonde, à l'endroit où a été faite la PL, d'une petite quantité de sang autologue (préalablement prélevé chez le malade).</a:t>
            </a:r>
          </a:p>
          <a:p>
            <a:pPr marL="0" indent="0">
              <a:buNone/>
            </a:pPr>
            <a:endParaRPr lang="fr-FR" sz="2800" dirty="0"/>
          </a:p>
        </p:txBody>
      </p:sp>
    </p:spTree>
    <p:extLst>
      <p:ext uri="{BB962C8B-B14F-4D97-AF65-F5344CB8AC3E}">
        <p14:creationId xmlns:p14="http://schemas.microsoft.com/office/powerpoint/2010/main" val="14621752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b. Examens Complémentaires ( Suite)</a:t>
            </a:r>
          </a:p>
        </p:txBody>
      </p:sp>
      <p:sp>
        <p:nvSpPr>
          <p:cNvPr id="3" name="Espace réservé du contenu 2"/>
          <p:cNvSpPr>
            <a:spLocks noGrp="1"/>
          </p:cNvSpPr>
          <p:nvPr>
            <p:ph idx="1"/>
          </p:nvPr>
        </p:nvSpPr>
        <p:spPr/>
        <p:txBody>
          <a:bodyPr>
            <a:noAutofit/>
          </a:bodyPr>
          <a:lstStyle/>
          <a:p>
            <a:pPr marL="0" indent="0">
              <a:buNone/>
            </a:pPr>
            <a:r>
              <a:rPr lang="fr-FR" sz="2800" b="1" dirty="0"/>
              <a:t>Le liquide céphalo rachidien normal comporte :</a:t>
            </a:r>
            <a:endParaRPr lang="fr-FR" sz="2800" dirty="0"/>
          </a:p>
          <a:p>
            <a:pPr lvl="0"/>
            <a:r>
              <a:rPr lang="fr-FR" sz="2800" dirty="0" err="1"/>
              <a:t>Protéinorrachie</a:t>
            </a:r>
            <a:r>
              <a:rPr lang="fr-FR" sz="2800" dirty="0"/>
              <a:t> : ≤ 0,45 g/l ; </a:t>
            </a:r>
            <a:r>
              <a:rPr lang="fr-FR" sz="2800" dirty="0" err="1"/>
              <a:t>glycorrachie</a:t>
            </a:r>
            <a:r>
              <a:rPr lang="fr-FR" sz="2800" dirty="0"/>
              <a:t> égale à la moitié de la </a:t>
            </a:r>
            <a:r>
              <a:rPr lang="fr-FR" sz="2800" dirty="0" smtClean="0"/>
              <a:t>glycémie;</a:t>
            </a:r>
            <a:endParaRPr lang="fr-FR" sz="2800" dirty="0"/>
          </a:p>
          <a:p>
            <a:pPr lvl="0"/>
            <a:r>
              <a:rPr lang="fr-FR" sz="2800" dirty="0" err="1"/>
              <a:t>Cellularité</a:t>
            </a:r>
            <a:r>
              <a:rPr lang="fr-FR" sz="2800" dirty="0"/>
              <a:t> : ≤ 5 cellules </a:t>
            </a:r>
            <a:r>
              <a:rPr lang="fr-FR" sz="2800" dirty="0" err="1"/>
              <a:t>mononucléées</a:t>
            </a:r>
            <a:r>
              <a:rPr lang="fr-FR" sz="2800" dirty="0"/>
              <a:t> /mm3, pas de germes au </a:t>
            </a:r>
            <a:r>
              <a:rPr lang="fr-FR" sz="2800" dirty="0" smtClean="0"/>
              <a:t>direct;</a:t>
            </a:r>
            <a:endParaRPr lang="fr-FR" sz="2800" dirty="0"/>
          </a:p>
          <a:p>
            <a:r>
              <a:rPr lang="fr-FR" sz="2800" dirty="0"/>
              <a:t>Selon les cas, d'autres examens biologiques peuvent être réalisés </a:t>
            </a:r>
            <a:r>
              <a:rPr lang="fr-FR" sz="2800" dirty="0" smtClean="0"/>
              <a:t>: </a:t>
            </a:r>
            <a:r>
              <a:rPr lang="fr-FR" sz="2800" dirty="0" err="1" smtClean="0"/>
              <a:t>immunofixation</a:t>
            </a:r>
            <a:r>
              <a:rPr lang="fr-FR" sz="2800" dirty="0" smtClean="0"/>
              <a:t> </a:t>
            </a:r>
            <a:r>
              <a:rPr lang="fr-FR" sz="2800" dirty="0"/>
              <a:t>des immunoglobulines</a:t>
            </a:r>
          </a:p>
          <a:p>
            <a:pPr lvl="0"/>
            <a:r>
              <a:rPr lang="fr-FR" sz="2800" dirty="0"/>
              <a:t>recherche d'antigènes microbiens (viraux ou autres), mise en </a:t>
            </a:r>
            <a:r>
              <a:rPr lang="fr-FR" sz="2800" dirty="0" smtClean="0"/>
              <a:t>culture,</a:t>
            </a:r>
            <a:r>
              <a:rPr lang="fr-FR" sz="2800" dirty="0"/>
              <a:t> </a:t>
            </a:r>
            <a:r>
              <a:rPr lang="fr-FR" sz="2800" dirty="0" smtClean="0"/>
              <a:t>recherche </a:t>
            </a:r>
            <a:r>
              <a:rPr lang="fr-FR" sz="2800" dirty="0"/>
              <a:t>de pigments sanguins.</a:t>
            </a:r>
          </a:p>
          <a:p>
            <a:endParaRPr lang="fr-FR" sz="2800" dirty="0"/>
          </a:p>
        </p:txBody>
      </p:sp>
    </p:spTree>
    <p:extLst>
      <p:ext uri="{BB962C8B-B14F-4D97-AF65-F5344CB8AC3E}">
        <p14:creationId xmlns:p14="http://schemas.microsoft.com/office/powerpoint/2010/main" val="2341054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smtClean="0"/>
              <a:t>I. Généralités 1/7</a:t>
            </a:r>
            <a:endParaRPr lang="fr-FR" dirty="0"/>
          </a:p>
        </p:txBody>
      </p:sp>
      <p:sp>
        <p:nvSpPr>
          <p:cNvPr id="3" name="Espace réservé du contenu 2"/>
          <p:cNvSpPr>
            <a:spLocks noGrp="1"/>
          </p:cNvSpPr>
          <p:nvPr>
            <p:ph idx="1"/>
          </p:nvPr>
        </p:nvSpPr>
        <p:spPr>
          <a:xfrm>
            <a:off x="457200" y="1340768"/>
            <a:ext cx="8579296" cy="5256584"/>
          </a:xfrm>
        </p:spPr>
        <p:txBody>
          <a:bodyPr>
            <a:noAutofit/>
          </a:bodyPr>
          <a:lstStyle/>
          <a:p>
            <a:pPr marL="0" indent="0">
              <a:buNone/>
            </a:pPr>
            <a:r>
              <a:rPr lang="fr-FR" sz="2800" dirty="0" smtClean="0"/>
              <a:t>1.1. DEFINITION</a:t>
            </a:r>
            <a:endParaRPr lang="fr-FR" sz="2800" dirty="0"/>
          </a:p>
          <a:p>
            <a:pPr marL="0" indent="0">
              <a:buNone/>
            </a:pPr>
            <a:r>
              <a:rPr lang="fr-FR" sz="2800" dirty="0" smtClean="0"/>
              <a:t>Une </a:t>
            </a:r>
            <a:r>
              <a:rPr lang="fr-FR" sz="2800" dirty="0"/>
              <a:t>céphalée est un symptôme subjectif défini </a:t>
            </a:r>
            <a:r>
              <a:rPr lang="fr-FR" sz="2800" dirty="0" smtClean="0"/>
              <a:t>comme </a:t>
            </a:r>
            <a:r>
              <a:rPr lang="fr-FR" sz="2800" dirty="0"/>
              <a:t>des douleurs locales perçues au niveau de la boîte crânienne</a:t>
            </a:r>
            <a:r>
              <a:rPr lang="fr-FR" sz="2800" dirty="0" smtClean="0"/>
              <a:t>.</a:t>
            </a:r>
          </a:p>
          <a:p>
            <a:pPr marL="0" indent="0">
              <a:buNone/>
            </a:pPr>
            <a:r>
              <a:rPr lang="fr-FR" sz="2800" dirty="0"/>
              <a:t>Les céphalées, ou douleurs crâniennes, représentent l'un des symptômes les plus fréquents en </a:t>
            </a:r>
            <a:r>
              <a:rPr lang="fr-FR" sz="2800" dirty="0" smtClean="0"/>
              <a:t>médecine</a:t>
            </a:r>
          </a:p>
          <a:p>
            <a:pPr marL="0" indent="0">
              <a:buNone/>
            </a:pPr>
            <a:endParaRPr lang="fr-FR" sz="2800" dirty="0" smtClean="0"/>
          </a:p>
          <a:p>
            <a:pPr marL="0" indent="0">
              <a:buNone/>
            </a:pPr>
            <a:r>
              <a:rPr lang="fr-FR" sz="2800" i="1" dirty="0"/>
              <a:t>I</a:t>
            </a:r>
            <a:r>
              <a:rPr lang="fr-FR" sz="2800" i="1" dirty="0" smtClean="0"/>
              <a:t>ci seront envisagées que </a:t>
            </a:r>
            <a:r>
              <a:rPr lang="fr-FR" sz="2800" i="1" dirty="0"/>
              <a:t>les plus fréquentes ou les plus </a:t>
            </a:r>
            <a:r>
              <a:rPr lang="fr-FR" sz="2800" i="1" dirty="0" smtClean="0"/>
              <a:t>graves: </a:t>
            </a:r>
            <a:r>
              <a:rPr lang="fr-FR" sz="2800" dirty="0"/>
              <a:t>Les céphalées </a:t>
            </a:r>
            <a:r>
              <a:rPr lang="fr-FR" sz="2800" dirty="0" smtClean="0"/>
              <a:t>sont </a:t>
            </a:r>
            <a:r>
              <a:rPr lang="fr-FR" sz="2800" dirty="0"/>
              <a:t>reparties </a:t>
            </a:r>
            <a:r>
              <a:rPr lang="fr-FR" sz="2800" dirty="0" smtClean="0"/>
              <a:t>en:</a:t>
            </a:r>
          </a:p>
          <a:p>
            <a:pPr lvl="1"/>
            <a:r>
              <a:rPr lang="fr-FR" dirty="0"/>
              <a:t>C</a:t>
            </a:r>
            <a:r>
              <a:rPr lang="fr-FR" dirty="0" smtClean="0"/>
              <a:t>éphalées aigues;</a:t>
            </a:r>
          </a:p>
          <a:p>
            <a:pPr lvl="1"/>
            <a:r>
              <a:rPr lang="fr-FR" dirty="0"/>
              <a:t>C</a:t>
            </a:r>
            <a:r>
              <a:rPr lang="fr-FR" dirty="0" smtClean="0"/>
              <a:t>hroniques</a:t>
            </a:r>
            <a:r>
              <a:rPr lang="fr-FR" dirty="0"/>
              <a:t>.</a:t>
            </a:r>
          </a:p>
          <a:p>
            <a:pPr marL="0" indent="0">
              <a:buNone/>
            </a:pPr>
            <a:endParaRPr lang="fr-FR" sz="2800" i="1" dirty="0"/>
          </a:p>
          <a:p>
            <a:endParaRPr lang="fr-FR" sz="2800" i="1" dirty="0"/>
          </a:p>
          <a:p>
            <a:pPr marL="0" indent="0">
              <a:buNone/>
            </a:pPr>
            <a:r>
              <a:rPr lang="fr-FR" sz="2800" dirty="0"/>
              <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0961134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28" y="0"/>
            <a:ext cx="8856984" cy="1124744"/>
          </a:xfrm>
        </p:spPr>
        <p:txBody>
          <a:bodyPr>
            <a:noAutofit/>
          </a:bodyPr>
          <a:lstStyle/>
          <a:p>
            <a:r>
              <a:rPr lang="fr-FR" sz="3600" dirty="0" smtClean="0"/>
              <a:t/>
            </a:r>
            <a:br>
              <a:rPr lang="fr-FR" sz="3600" dirty="0" smtClean="0"/>
            </a:br>
            <a:r>
              <a:rPr lang="fr-FR" sz="3600" dirty="0" smtClean="0"/>
              <a:t>E</a:t>
            </a:r>
            <a:r>
              <a:rPr lang="fr-FR" sz="3600" dirty="0" smtClean="0"/>
              <a:t>. Céphalée du syndrome d'hypertension intra crânienne (HIC)1/2</a:t>
            </a:r>
            <a:br>
              <a:rPr lang="fr-FR" sz="3600" dirty="0" smtClean="0"/>
            </a:br>
            <a:endParaRPr lang="fr-FR" sz="3600" dirty="0"/>
          </a:p>
        </p:txBody>
      </p:sp>
      <p:sp>
        <p:nvSpPr>
          <p:cNvPr id="3" name="Espace réservé du contenu 2"/>
          <p:cNvSpPr>
            <a:spLocks noGrp="1"/>
          </p:cNvSpPr>
          <p:nvPr>
            <p:ph idx="1"/>
          </p:nvPr>
        </p:nvSpPr>
        <p:spPr>
          <a:xfrm>
            <a:off x="457200" y="1600200"/>
            <a:ext cx="8579296" cy="5141168"/>
          </a:xfrm>
        </p:spPr>
        <p:txBody>
          <a:bodyPr>
            <a:noAutofit/>
          </a:bodyPr>
          <a:lstStyle/>
          <a:p>
            <a:pPr marL="0" indent="0">
              <a:buNone/>
            </a:pPr>
            <a:r>
              <a:rPr lang="fr-FR" sz="2800" dirty="0" smtClean="0"/>
              <a:t>Les </a:t>
            </a:r>
            <a:r>
              <a:rPr lang="fr-FR" sz="2800" dirty="0" smtClean="0"/>
              <a:t>HC</a:t>
            </a:r>
            <a:r>
              <a:rPr lang="fr-FR" sz="2800" dirty="0" smtClean="0"/>
              <a:t> </a:t>
            </a:r>
            <a:r>
              <a:rPr lang="fr-FR" sz="2800" dirty="0"/>
              <a:t>et cérébelleux étant contenus par de solides structures méningées dure-</a:t>
            </a:r>
            <a:r>
              <a:rPr lang="fr-FR" sz="2800" dirty="0" err="1"/>
              <a:t>meriennes</a:t>
            </a:r>
            <a:r>
              <a:rPr lang="fr-FR" sz="2800" dirty="0"/>
              <a:t> (faux du cerveau, tente du cervelet) au sein d'une boite crânienne inextensible, toute expansion de volume du parenchyme cérébral (du fait d'une tumeur, d'une hémorragie, d'un œdème, etc.) exerce une pression sur les récepteurs à la douleur situés dans les méninges, entraînant des céphalées. </a:t>
            </a:r>
          </a:p>
        </p:txBody>
      </p:sp>
    </p:spTree>
    <p:extLst>
      <p:ext uri="{BB962C8B-B14F-4D97-AF65-F5344CB8AC3E}">
        <p14:creationId xmlns:p14="http://schemas.microsoft.com/office/powerpoint/2010/main" val="27048575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800" dirty="0"/>
              <a:t>L'hyperpression gêne le retour veineux du nerf optique (d'où les symptômes visuels) et un cône de pression s'exerce vers les espaces où le parenchyme peut s'engager (entre le bord libre de la tente du cervelet et le mésencéphale : hernie de la partie interne du lobe temporal – engagement temporal – ou hernie de la tonsille cérébelleuse dans le foramen magnum).</a:t>
            </a:r>
            <a:br>
              <a:rPr lang="fr-FR" sz="2800" dirty="0"/>
            </a:br>
            <a:endParaRPr lang="fr-FR" sz="2800" dirty="0"/>
          </a:p>
        </p:txBody>
      </p:sp>
    </p:spTree>
    <p:extLst>
      <p:ext uri="{BB962C8B-B14F-4D97-AF65-F5344CB8AC3E}">
        <p14:creationId xmlns:p14="http://schemas.microsoft.com/office/powerpoint/2010/main" val="29422324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800" dirty="0"/>
              <a:t>L'HIC peut être due à un processus expansif intracrânien volumineux (tumeur, hémorragie, infarctus), à une dilatation ventriculaire aigue, à une thrombose veineuse cérébrale.</a:t>
            </a:r>
            <a:br>
              <a:rPr lang="fr-FR" sz="2800" dirty="0"/>
            </a:br>
            <a:r>
              <a:rPr lang="fr-FR" sz="2800" dirty="0"/>
              <a:t>Le syndrome d'hypertension intra crânienne est une </a:t>
            </a:r>
            <a:r>
              <a:rPr lang="fr-FR" sz="2800" b="1" dirty="0"/>
              <a:t>urgence vitale</a:t>
            </a:r>
            <a:r>
              <a:rPr lang="fr-FR" sz="2800" dirty="0"/>
              <a:t> : l'engagement temporal non traité évolue vers la constitution d'hémorragies du tronc cérébral.</a:t>
            </a:r>
          </a:p>
          <a:p>
            <a:endParaRPr lang="fr-FR" sz="2800" dirty="0"/>
          </a:p>
        </p:txBody>
      </p:sp>
    </p:spTree>
    <p:extLst>
      <p:ext uri="{BB962C8B-B14F-4D97-AF65-F5344CB8AC3E}">
        <p14:creationId xmlns:p14="http://schemas.microsoft.com/office/powerpoint/2010/main" val="20930979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r>
              <a:rPr lang="fr-FR" sz="2800" b="1" dirty="0" smtClean="0"/>
              <a:t>a</a:t>
            </a:r>
            <a:r>
              <a:rPr lang="fr-FR" sz="2800" b="1" dirty="0" smtClean="0"/>
              <a:t>. </a:t>
            </a:r>
            <a:r>
              <a:rPr lang="fr-FR" sz="2800" b="1" dirty="0" smtClean="0"/>
              <a:t>Symptômes</a:t>
            </a:r>
            <a:r>
              <a:rPr lang="fr-FR" sz="2800" dirty="0" smtClean="0"/>
              <a:t/>
            </a:r>
            <a:br>
              <a:rPr lang="fr-FR" sz="2800" dirty="0" smtClean="0"/>
            </a:br>
            <a:endParaRPr lang="fr-FR" sz="2800" dirty="0"/>
          </a:p>
        </p:txBody>
      </p:sp>
      <p:sp>
        <p:nvSpPr>
          <p:cNvPr id="3" name="Espace réservé du contenu 2"/>
          <p:cNvSpPr>
            <a:spLocks noGrp="1"/>
          </p:cNvSpPr>
          <p:nvPr>
            <p:ph idx="1"/>
          </p:nvPr>
        </p:nvSpPr>
        <p:spPr>
          <a:xfrm>
            <a:off x="457200" y="1600200"/>
            <a:ext cx="8435280" cy="5257800"/>
          </a:xfrm>
        </p:spPr>
        <p:txBody>
          <a:bodyPr>
            <a:noAutofit/>
          </a:bodyPr>
          <a:lstStyle/>
          <a:p>
            <a:pPr lvl="0"/>
            <a:r>
              <a:rPr lang="fr-FR" sz="2800" b="1" dirty="0" smtClean="0"/>
              <a:t>Céphalées</a:t>
            </a:r>
            <a:endParaRPr lang="fr-FR" sz="2800" dirty="0"/>
          </a:p>
          <a:p>
            <a:pPr lvl="1"/>
            <a:r>
              <a:rPr lang="fr-FR" dirty="0"/>
              <a:t>typiquement diffuses, « en casque », parfois localisées</a:t>
            </a:r>
          </a:p>
          <a:p>
            <a:pPr lvl="1"/>
            <a:r>
              <a:rPr lang="fr-FR" dirty="0"/>
              <a:t>souvent intenses, atroces (broiement, éclatement, …)</a:t>
            </a:r>
          </a:p>
          <a:p>
            <a:pPr lvl="1"/>
            <a:r>
              <a:rPr lang="fr-FR" dirty="0"/>
              <a:t>réveillant la nuit, notamment au petit matin (matutinales)</a:t>
            </a:r>
          </a:p>
          <a:p>
            <a:pPr lvl="1"/>
            <a:r>
              <a:rPr lang="fr-FR" dirty="0"/>
              <a:t>survenant par crises de plusieurs heures</a:t>
            </a:r>
          </a:p>
          <a:p>
            <a:pPr lvl="1"/>
            <a:r>
              <a:rPr lang="fr-FR" dirty="0"/>
              <a:t>accrues par le moindre effort (marche, rotation de la tête, toux)</a:t>
            </a:r>
          </a:p>
          <a:p>
            <a:pPr lvl="1"/>
            <a:r>
              <a:rPr lang="fr-FR" dirty="0"/>
              <a:t>peu sensibles aux antalgiques </a:t>
            </a:r>
            <a:r>
              <a:rPr lang="fr-FR" dirty="0" smtClean="0"/>
              <a:t>usuels.</a:t>
            </a:r>
            <a:endParaRPr lang="fr-FR" dirty="0"/>
          </a:p>
          <a:p>
            <a:endParaRPr lang="fr-FR" sz="2800" dirty="0"/>
          </a:p>
        </p:txBody>
      </p:sp>
    </p:spTree>
    <p:extLst>
      <p:ext uri="{BB962C8B-B14F-4D97-AF65-F5344CB8AC3E}">
        <p14:creationId xmlns:p14="http://schemas.microsoft.com/office/powerpoint/2010/main" val="25782548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764704"/>
            <a:ext cx="8229600" cy="4853136"/>
          </a:xfrm>
        </p:spPr>
        <p:txBody>
          <a:bodyPr>
            <a:noAutofit/>
          </a:bodyPr>
          <a:lstStyle/>
          <a:p>
            <a:pPr lvl="0"/>
            <a:r>
              <a:rPr lang="fr-FR" sz="2800" b="1" dirty="0"/>
              <a:t>Vomissements</a:t>
            </a:r>
            <a:endParaRPr lang="fr-FR" sz="2800" dirty="0"/>
          </a:p>
          <a:p>
            <a:pPr lvl="1"/>
            <a:r>
              <a:rPr lang="fr-FR" dirty="0"/>
              <a:t>typiquement « en jet », au paroxysme de la céphalée,</a:t>
            </a:r>
          </a:p>
          <a:p>
            <a:pPr lvl="1"/>
            <a:r>
              <a:rPr lang="fr-FR" dirty="0"/>
              <a:t>mais inconstants (parfois seulement des nausées)</a:t>
            </a:r>
          </a:p>
          <a:p>
            <a:pPr lvl="0"/>
            <a:r>
              <a:rPr lang="fr-FR" sz="2800" b="1" dirty="0"/>
              <a:t>Troubles visuels</a:t>
            </a:r>
            <a:endParaRPr lang="fr-FR" sz="2800" dirty="0"/>
          </a:p>
          <a:p>
            <a:pPr lvl="1"/>
            <a:r>
              <a:rPr lang="fr-FR" dirty="0"/>
              <a:t>impression de flou ou de brouillard bilatérale</a:t>
            </a:r>
          </a:p>
          <a:p>
            <a:pPr lvl="1"/>
            <a:r>
              <a:rPr lang="fr-FR" dirty="0"/>
              <a:t>avec parfois des « éclipses visuelles » (le malade se retrouve dans le noir quelques secondes)</a:t>
            </a:r>
          </a:p>
          <a:p>
            <a:pPr lvl="1"/>
            <a:r>
              <a:rPr lang="fr-FR" dirty="0"/>
              <a:t>une diplopie par atteinte du VI (long et fragile) est </a:t>
            </a:r>
            <a:r>
              <a:rPr lang="fr-FR" dirty="0" smtClean="0"/>
              <a:t>possible.</a:t>
            </a:r>
            <a:endParaRPr lang="fr-FR" dirty="0"/>
          </a:p>
          <a:p>
            <a:endParaRPr lang="fr-FR" sz="2800" dirty="0"/>
          </a:p>
        </p:txBody>
      </p:sp>
    </p:spTree>
    <p:extLst>
      <p:ext uri="{BB962C8B-B14F-4D97-AF65-F5344CB8AC3E}">
        <p14:creationId xmlns:p14="http://schemas.microsoft.com/office/powerpoint/2010/main" val="10512245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0728"/>
          </a:xfrm>
        </p:spPr>
        <p:txBody>
          <a:bodyPr>
            <a:noAutofit/>
          </a:bodyPr>
          <a:lstStyle/>
          <a:p>
            <a:r>
              <a:rPr lang="fr-FR" sz="3600" b="1" dirty="0" smtClean="0"/>
              <a:t>c. Signes cliniques</a:t>
            </a:r>
            <a:r>
              <a:rPr lang="fr-FR" sz="3600" dirty="0" smtClean="0"/>
              <a:t/>
            </a:r>
            <a:br>
              <a:rPr lang="fr-FR" sz="3600" dirty="0" smtClean="0"/>
            </a:br>
            <a:endParaRPr lang="fr-FR" sz="3600" dirty="0"/>
          </a:p>
        </p:txBody>
      </p:sp>
      <p:sp>
        <p:nvSpPr>
          <p:cNvPr id="3" name="Espace réservé du contenu 2"/>
          <p:cNvSpPr>
            <a:spLocks noGrp="1"/>
          </p:cNvSpPr>
          <p:nvPr>
            <p:ph idx="1"/>
          </p:nvPr>
        </p:nvSpPr>
        <p:spPr>
          <a:xfrm>
            <a:off x="457200" y="836712"/>
            <a:ext cx="8229600" cy="6021288"/>
          </a:xfrm>
        </p:spPr>
        <p:txBody>
          <a:bodyPr>
            <a:normAutofit fontScale="92500" lnSpcReduction="10000"/>
          </a:bodyPr>
          <a:lstStyle/>
          <a:p>
            <a:pPr lvl="0"/>
            <a:r>
              <a:rPr lang="fr-FR" b="1" dirty="0" smtClean="0"/>
              <a:t>L'œdème </a:t>
            </a:r>
            <a:r>
              <a:rPr lang="fr-FR" b="1" dirty="0"/>
              <a:t>papillaire</a:t>
            </a:r>
            <a:r>
              <a:rPr lang="fr-FR" dirty="0"/>
              <a:t> est tardif (donc, inconstant) : à l'examen du fond d'œil (FO),</a:t>
            </a:r>
            <a:endParaRPr lang="fr-FR" sz="4000" dirty="0"/>
          </a:p>
          <a:p>
            <a:pPr lvl="1"/>
            <a:r>
              <a:rPr lang="fr-FR" dirty="0"/>
              <a:t>les bords de la papille optique sont flous</a:t>
            </a:r>
            <a:endParaRPr lang="fr-FR" sz="3600" dirty="0"/>
          </a:p>
          <a:p>
            <a:pPr lvl="1"/>
            <a:r>
              <a:rPr lang="fr-FR" dirty="0"/>
              <a:t>la papille elle-même est floue, avec des veines turgescentes</a:t>
            </a:r>
            <a:endParaRPr lang="fr-FR" sz="3600" dirty="0"/>
          </a:p>
          <a:p>
            <a:pPr lvl="1"/>
            <a:r>
              <a:rPr lang="fr-FR" dirty="0"/>
              <a:t>elle peut faire saillie et comporter des micro hémorragies.</a:t>
            </a:r>
            <a:endParaRPr lang="fr-FR" sz="3600" dirty="0"/>
          </a:p>
          <a:p>
            <a:pPr lvl="1"/>
            <a:r>
              <a:rPr lang="fr-FR" dirty="0"/>
              <a:t>en l'absence de traitement, une atrophie de la papille optique survient, irréversible.</a:t>
            </a:r>
            <a:endParaRPr lang="fr-FR" sz="3600" dirty="0"/>
          </a:p>
          <a:p>
            <a:pPr lvl="0"/>
            <a:r>
              <a:rPr lang="fr-FR" b="1" dirty="0"/>
              <a:t>Troubles de la vigilance</a:t>
            </a:r>
            <a:endParaRPr lang="fr-FR" sz="4000" dirty="0"/>
          </a:p>
          <a:p>
            <a:pPr lvl="1"/>
            <a:r>
              <a:rPr lang="fr-FR" dirty="0"/>
              <a:t>ralentissement de l'idéation</a:t>
            </a:r>
            <a:endParaRPr lang="fr-FR" sz="3600" dirty="0"/>
          </a:p>
          <a:p>
            <a:pPr lvl="1"/>
            <a:r>
              <a:rPr lang="fr-FR" dirty="0"/>
              <a:t>bâillements, somnolence</a:t>
            </a:r>
            <a:endParaRPr lang="fr-FR" sz="3600" dirty="0"/>
          </a:p>
          <a:p>
            <a:pPr lvl="1"/>
            <a:r>
              <a:rPr lang="fr-FR" dirty="0"/>
              <a:t>coma</a:t>
            </a:r>
            <a:endParaRPr lang="fr-FR" sz="3600" dirty="0"/>
          </a:p>
          <a:p>
            <a:endParaRPr lang="fr-FR" dirty="0"/>
          </a:p>
        </p:txBody>
      </p:sp>
    </p:spTree>
    <p:extLst>
      <p:ext uri="{BB962C8B-B14F-4D97-AF65-F5344CB8AC3E}">
        <p14:creationId xmlns:p14="http://schemas.microsoft.com/office/powerpoint/2010/main" val="42687535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5069160"/>
          </a:xfrm>
        </p:spPr>
        <p:txBody>
          <a:bodyPr>
            <a:noAutofit/>
          </a:bodyPr>
          <a:lstStyle/>
          <a:p>
            <a:pPr lvl="0"/>
            <a:r>
              <a:rPr lang="fr-FR" sz="2800" b="1" dirty="0"/>
              <a:t>D'autres signes </a:t>
            </a:r>
            <a:r>
              <a:rPr lang="fr-FR" sz="2800" dirty="0"/>
              <a:t>peuvent exister, témoignant</a:t>
            </a:r>
          </a:p>
          <a:p>
            <a:pPr lvl="1"/>
            <a:r>
              <a:rPr lang="fr-FR" dirty="0"/>
              <a:t>soit d'un engagement temporal :</a:t>
            </a:r>
          </a:p>
          <a:p>
            <a:pPr lvl="2"/>
            <a:r>
              <a:rPr lang="fr-FR" sz="2800" dirty="0"/>
              <a:t>mydriase d'abord réactive puis </a:t>
            </a:r>
            <a:r>
              <a:rPr lang="fr-FR" sz="2800" dirty="0" err="1"/>
              <a:t>aréactive</a:t>
            </a:r>
            <a:r>
              <a:rPr lang="fr-FR" sz="2800" dirty="0"/>
              <a:t> à la lumière,</a:t>
            </a:r>
          </a:p>
          <a:p>
            <a:pPr lvl="2"/>
            <a:r>
              <a:rPr lang="fr-FR" sz="2800" dirty="0"/>
              <a:t>troubles de la vigilance : depuis la somnolence avec bâillements, jusqu'au coma.</a:t>
            </a:r>
          </a:p>
          <a:p>
            <a:pPr lvl="1"/>
            <a:r>
              <a:rPr lang="fr-FR" dirty="0"/>
              <a:t>soit de la lésion causale :</a:t>
            </a:r>
          </a:p>
          <a:p>
            <a:pPr lvl="2"/>
            <a:r>
              <a:rPr lang="fr-FR" sz="2800" dirty="0"/>
              <a:t>signes déficitaires (hémiparésie, aphasie, hémianopsie)</a:t>
            </a:r>
          </a:p>
          <a:p>
            <a:pPr lvl="2"/>
            <a:r>
              <a:rPr lang="fr-FR" sz="2800" dirty="0"/>
              <a:t>crises </a:t>
            </a:r>
            <a:r>
              <a:rPr lang="fr-FR" sz="2800" dirty="0" smtClean="0"/>
              <a:t>d'épilepsie</a:t>
            </a:r>
            <a:endParaRPr lang="fr-FR" sz="2800" dirty="0"/>
          </a:p>
          <a:p>
            <a:endParaRPr lang="fr-FR" sz="2800" dirty="0"/>
          </a:p>
        </p:txBody>
      </p:sp>
    </p:spTree>
    <p:extLst>
      <p:ext uri="{BB962C8B-B14F-4D97-AF65-F5344CB8AC3E}">
        <p14:creationId xmlns:p14="http://schemas.microsoft.com/office/powerpoint/2010/main" val="23605281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smtClean="0"/>
              <a:t>c. Examens complémentaires</a:t>
            </a:r>
            <a:r>
              <a:rPr lang="fr-FR" sz="3600" dirty="0" smtClean="0"/>
              <a:t/>
            </a:r>
            <a:br>
              <a:rPr lang="fr-FR" sz="3600" dirty="0" smtClean="0"/>
            </a:br>
            <a:endParaRPr lang="fr-FR" sz="3600" dirty="0"/>
          </a:p>
        </p:txBody>
      </p:sp>
      <p:sp>
        <p:nvSpPr>
          <p:cNvPr id="3" name="Espace réservé du contenu 2"/>
          <p:cNvSpPr>
            <a:spLocks noGrp="1"/>
          </p:cNvSpPr>
          <p:nvPr>
            <p:ph idx="1"/>
          </p:nvPr>
        </p:nvSpPr>
        <p:spPr>
          <a:xfrm>
            <a:off x="251520" y="1556792"/>
            <a:ext cx="8229600" cy="4525963"/>
          </a:xfrm>
        </p:spPr>
        <p:txBody>
          <a:bodyPr>
            <a:normAutofit/>
          </a:bodyPr>
          <a:lstStyle/>
          <a:p>
            <a:pPr algn="just"/>
            <a:r>
              <a:rPr lang="fr-FR" sz="2800" dirty="0" smtClean="0"/>
              <a:t>L'imagerie </a:t>
            </a:r>
            <a:r>
              <a:rPr lang="fr-FR" sz="2800" dirty="0"/>
              <a:t>cérébrale (scanner ou IRM) montre la lésion causale et ses conséquences :</a:t>
            </a:r>
            <a:r>
              <a:rPr lang="fr-FR" sz="2800" b="1" dirty="0"/>
              <a:t> effet de masse </a:t>
            </a:r>
            <a:r>
              <a:rPr lang="fr-FR" sz="2800" dirty="0"/>
              <a:t>(engagement sous la faux du cerveau, déplacement de la ligne médiane, effacement des sillons et des ventricules, engagement temporal sur les coupes coronales). Il s'agit parfois d'une hydrocéphalie aigue (dilatation des ventricules lorsqu'une lésion fait obstacle à l'écoulement du liquide céphalo-rachidien).</a:t>
            </a:r>
          </a:p>
          <a:p>
            <a:pPr algn="just"/>
            <a:endParaRPr lang="fr-FR" sz="2800" dirty="0"/>
          </a:p>
        </p:txBody>
      </p:sp>
    </p:spTree>
    <p:extLst>
      <p:ext uri="{BB962C8B-B14F-4D97-AF65-F5344CB8AC3E}">
        <p14:creationId xmlns:p14="http://schemas.microsoft.com/office/powerpoint/2010/main" val="27469632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IV. ETIOLOGIES</a:t>
            </a:r>
            <a:endParaRPr lang="fr-FR" sz="4000" dirty="0"/>
          </a:p>
        </p:txBody>
      </p:sp>
      <p:sp>
        <p:nvSpPr>
          <p:cNvPr id="3" name="Espace réservé du contenu 2"/>
          <p:cNvSpPr>
            <a:spLocks noGrp="1"/>
          </p:cNvSpPr>
          <p:nvPr>
            <p:ph idx="1"/>
          </p:nvPr>
        </p:nvSpPr>
        <p:spPr>
          <a:xfrm>
            <a:off x="107504" y="1196752"/>
            <a:ext cx="8928992" cy="5544616"/>
          </a:xfrm>
        </p:spPr>
        <p:txBody>
          <a:bodyPr>
            <a:noAutofit/>
          </a:bodyPr>
          <a:lstStyle/>
          <a:p>
            <a:pPr marL="0" indent="0">
              <a:buNone/>
            </a:pPr>
            <a:r>
              <a:rPr lang="fr-FR" sz="2800" b="1" dirty="0" smtClean="0"/>
              <a:t>A. Céphalées </a:t>
            </a:r>
            <a:r>
              <a:rPr lang="fr-FR" sz="2800" b="1" dirty="0"/>
              <a:t>aiguës </a:t>
            </a:r>
            <a:r>
              <a:rPr lang="fr-FR" sz="2800" b="1" dirty="0" smtClean="0"/>
              <a:t>inhabituelles</a:t>
            </a:r>
          </a:p>
          <a:p>
            <a:pPr marL="0" indent="0">
              <a:buNone/>
            </a:pPr>
            <a:r>
              <a:rPr lang="fr-FR" sz="2800" b="1" dirty="0" smtClean="0"/>
              <a:t> </a:t>
            </a:r>
            <a:r>
              <a:rPr lang="fr-FR" sz="2800" b="1" dirty="0"/>
              <a:t>En contexte fébrile</a:t>
            </a:r>
          </a:p>
          <a:p>
            <a:r>
              <a:rPr lang="fr-FR" sz="2800" dirty="0" smtClean="0"/>
              <a:t>Toute </a:t>
            </a:r>
            <a:r>
              <a:rPr lang="fr-FR" sz="2800" dirty="0"/>
              <a:t>suspicion </a:t>
            </a:r>
            <a:r>
              <a:rPr lang="fr-FR" sz="2800" dirty="0"/>
              <a:t>clinique Une </a:t>
            </a:r>
            <a:r>
              <a:rPr lang="fr-FR" sz="2800" b="1" dirty="0"/>
              <a:t>infection </a:t>
            </a:r>
            <a:r>
              <a:rPr lang="fr-FR" sz="2800" b="1" dirty="0" err="1"/>
              <a:t>neuroméningée</a:t>
            </a:r>
            <a:r>
              <a:rPr lang="fr-FR" sz="2800" dirty="0" smtClean="0"/>
              <a:t> </a:t>
            </a:r>
            <a:r>
              <a:rPr lang="fr-FR" sz="2800" dirty="0"/>
              <a:t>(syndrome méningé chez l’enfant, signes plus frustres chez le nourrisson) doit faire pratiquer un examen du LCR et entreprendre un traitement anti-infectieux probabiliste, adapté dans les plus brefs délais</a:t>
            </a:r>
            <a:r>
              <a:rPr lang="fr-FR" sz="2800" dirty="0" smtClean="0"/>
              <a:t>.</a:t>
            </a:r>
            <a:r>
              <a:rPr lang="fr-FR" sz="2800" dirty="0"/>
              <a:t/>
            </a:r>
            <a:br>
              <a:rPr lang="fr-FR" sz="2800" dirty="0"/>
            </a:br>
            <a:r>
              <a:rPr lang="fr-FR" sz="2800" dirty="0" smtClean="0"/>
              <a:t>Elles </a:t>
            </a:r>
            <a:r>
              <a:rPr lang="fr-FR" sz="2800" dirty="0"/>
              <a:t>sont reliées à une </a:t>
            </a:r>
            <a:r>
              <a:rPr lang="fr-FR" sz="2800" b="1" dirty="0"/>
              <a:t>pathologie virale</a:t>
            </a:r>
            <a:r>
              <a:rPr lang="fr-FR" sz="2800" dirty="0"/>
              <a:t> (grippe ou syndrome </a:t>
            </a:r>
            <a:r>
              <a:rPr lang="fr-FR" sz="2800" dirty="0" err="1"/>
              <a:t>pseudogrippal</a:t>
            </a:r>
            <a:r>
              <a:rPr lang="fr-FR" sz="2800" dirty="0"/>
              <a:t>), ou à une </a:t>
            </a:r>
            <a:r>
              <a:rPr lang="fr-FR" sz="2800" b="1" dirty="0"/>
              <a:t>infection ORL</a:t>
            </a:r>
            <a:r>
              <a:rPr lang="fr-FR" sz="2800" dirty="0"/>
              <a:t> avec ou sans obstruction des voies aériennes supérieures. </a:t>
            </a:r>
            <a:endParaRPr lang="fr-FR" sz="2800" dirty="0" smtClean="0"/>
          </a:p>
          <a:p>
            <a:r>
              <a:rPr lang="fr-FR" sz="2800" dirty="0" smtClean="0"/>
              <a:t>Les </a:t>
            </a:r>
            <a:r>
              <a:rPr lang="fr-FR" sz="2800" dirty="0"/>
              <a:t>sinusites maxillaires (les plus fréquentes chez le jeune enfant) n’induisent que rarement des céphalées</a:t>
            </a:r>
          </a:p>
        </p:txBody>
      </p:sp>
    </p:spTree>
    <p:extLst>
      <p:ext uri="{BB962C8B-B14F-4D97-AF65-F5344CB8AC3E}">
        <p14:creationId xmlns:p14="http://schemas.microsoft.com/office/powerpoint/2010/main" val="244649523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404664"/>
            <a:ext cx="8930308" cy="6048672"/>
          </a:xfrm>
        </p:spPr>
        <p:txBody>
          <a:bodyPr>
            <a:noAutofit/>
          </a:bodyPr>
          <a:lstStyle/>
          <a:p>
            <a:pPr marL="0" indent="0">
              <a:buNone/>
            </a:pPr>
            <a:r>
              <a:rPr lang="fr-FR" sz="2800" b="1" dirty="0" smtClean="0"/>
              <a:t> </a:t>
            </a:r>
            <a:r>
              <a:rPr lang="fr-FR" sz="2800" b="1" dirty="0"/>
              <a:t>En contexte non fébrile</a:t>
            </a:r>
          </a:p>
          <a:p>
            <a:r>
              <a:rPr lang="fr-FR" sz="2800" dirty="0"/>
              <a:t>Une </a:t>
            </a:r>
            <a:r>
              <a:rPr lang="fr-FR" sz="2800" b="1" dirty="0"/>
              <a:t>hémorragie méningée</a:t>
            </a:r>
            <a:r>
              <a:rPr lang="fr-FR" sz="2800" dirty="0"/>
              <a:t> (urgence extrême mais exceptionnelle) doit être redoutée en cas de syndrome méningé intense d’apparition très brutale avec altération de la conscience.</a:t>
            </a:r>
            <a:br>
              <a:rPr lang="fr-FR" sz="2800" dirty="0"/>
            </a:br>
            <a:endParaRPr lang="fr-FR" sz="2800" dirty="0"/>
          </a:p>
          <a:p>
            <a:r>
              <a:rPr lang="fr-FR" sz="2800" dirty="0" smtClean="0"/>
              <a:t>Les</a:t>
            </a:r>
            <a:r>
              <a:rPr lang="fr-FR" sz="2800" dirty="0"/>
              <a:t> </a:t>
            </a:r>
            <a:r>
              <a:rPr lang="fr-FR" sz="2800" b="1" dirty="0"/>
              <a:t>traumatismes crâniens</a:t>
            </a:r>
            <a:r>
              <a:rPr lang="fr-FR" sz="2800" dirty="0"/>
              <a:t> </a:t>
            </a:r>
            <a:br>
              <a:rPr lang="fr-FR" sz="2800" dirty="0"/>
            </a:br>
            <a:r>
              <a:rPr lang="fr-FR" sz="2800" dirty="0" smtClean="0"/>
              <a:t>Les </a:t>
            </a:r>
            <a:r>
              <a:rPr lang="fr-FR" sz="2800" dirty="0"/>
              <a:t>céphalées peuvent classiquement suivre un TC, ou laisser craindre en cas de forte intensité ou de persistance une complication de type hématome extradural ou sous-dural.</a:t>
            </a:r>
            <a:br>
              <a:rPr lang="fr-FR" sz="2800" dirty="0"/>
            </a:br>
            <a:r>
              <a:rPr lang="fr-FR" sz="2800" dirty="0" smtClean="0"/>
              <a:t>Une </a:t>
            </a:r>
            <a:r>
              <a:rPr lang="fr-FR" sz="2800" dirty="0"/>
              <a:t>surveillance clinique au décours d’un TC est ainsi essentielle</a:t>
            </a:r>
            <a:r>
              <a:rPr lang="fr-FR" sz="2800" dirty="0" smtClean="0"/>
              <a:t>.</a:t>
            </a:r>
            <a:r>
              <a:rPr lang="fr-FR" sz="2800" dirty="0"/>
              <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946694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229600" cy="922114"/>
          </a:xfrm>
        </p:spPr>
        <p:txBody>
          <a:bodyPr>
            <a:normAutofit/>
          </a:bodyPr>
          <a:lstStyle/>
          <a:p>
            <a:r>
              <a:rPr lang="fr-FR" sz="4000" dirty="0" smtClean="0"/>
              <a:t>Généralités 2/7</a:t>
            </a:r>
            <a:endParaRPr lang="fr-FR" sz="4000" dirty="0"/>
          </a:p>
        </p:txBody>
      </p:sp>
      <p:sp>
        <p:nvSpPr>
          <p:cNvPr id="3" name="Espace réservé du contenu 2"/>
          <p:cNvSpPr>
            <a:spLocks noGrp="1"/>
          </p:cNvSpPr>
          <p:nvPr>
            <p:ph idx="1"/>
          </p:nvPr>
        </p:nvSpPr>
        <p:spPr>
          <a:xfrm>
            <a:off x="179512" y="1110754"/>
            <a:ext cx="8928992" cy="5630614"/>
          </a:xfrm>
        </p:spPr>
        <p:txBody>
          <a:bodyPr>
            <a:noAutofit/>
          </a:bodyPr>
          <a:lstStyle/>
          <a:p>
            <a:pPr marL="0" indent="0">
              <a:buNone/>
            </a:pPr>
            <a:r>
              <a:rPr lang="fr-FR" sz="2800" b="1" dirty="0" smtClean="0"/>
              <a:t>1.2. Intérêt</a:t>
            </a:r>
            <a:r>
              <a:rPr lang="fr-FR" sz="2800" b="1" dirty="0"/>
              <a:t> :</a:t>
            </a:r>
            <a:endParaRPr lang="fr-FR" sz="2800" dirty="0"/>
          </a:p>
          <a:p>
            <a:r>
              <a:rPr lang="fr-FR" sz="2800" b="1" dirty="0"/>
              <a:t>Fréquence :</a:t>
            </a:r>
            <a:r>
              <a:rPr lang="fr-FR" sz="2800" dirty="0"/>
              <a:t> Les céphalées =</a:t>
            </a:r>
            <a:r>
              <a:rPr lang="fr-FR" sz="2800" dirty="0" smtClean="0"/>
              <a:t> </a:t>
            </a:r>
            <a:r>
              <a:rPr lang="fr-FR" sz="2800" dirty="0"/>
              <a:t>dix causes les plus fréquentes de consultation </a:t>
            </a:r>
            <a:r>
              <a:rPr lang="fr-FR" sz="2800" dirty="0" smtClean="0"/>
              <a:t>en </a:t>
            </a:r>
            <a:r>
              <a:rPr lang="fr-FR" sz="2800" dirty="0"/>
              <a:t>médecine générale. </a:t>
            </a:r>
            <a:endParaRPr lang="fr-FR" sz="2800" dirty="0" smtClean="0"/>
          </a:p>
          <a:p>
            <a:r>
              <a:rPr lang="fr-FR" sz="2800" b="1" dirty="0"/>
              <a:t>Gravité : </a:t>
            </a:r>
            <a:r>
              <a:rPr lang="fr-FR" sz="2800" dirty="0"/>
              <a:t>L</a:t>
            </a:r>
            <a:r>
              <a:rPr lang="fr-FR" sz="2800" dirty="0" smtClean="0"/>
              <a:t>a PEC </a:t>
            </a:r>
            <a:r>
              <a:rPr lang="fr-FR" sz="2800" dirty="0"/>
              <a:t>d’une céphalée aigue =</a:t>
            </a:r>
            <a:r>
              <a:rPr lang="fr-FR" sz="2800" dirty="0" smtClean="0"/>
              <a:t> urgence, </a:t>
            </a:r>
            <a:r>
              <a:rPr lang="fr-FR" sz="2800" dirty="0"/>
              <a:t>95% des patients </a:t>
            </a:r>
            <a:r>
              <a:rPr lang="fr-FR" sz="2800" dirty="0" smtClean="0"/>
              <a:t>ont</a:t>
            </a:r>
            <a:r>
              <a:rPr lang="fr-FR" sz="2800" dirty="0" smtClean="0"/>
              <a:t> </a:t>
            </a:r>
            <a:r>
              <a:rPr lang="fr-FR" sz="2800" dirty="0"/>
              <a:t>une cause </a:t>
            </a:r>
            <a:r>
              <a:rPr lang="fr-FR" sz="2800" dirty="0" smtClean="0"/>
              <a:t>bénigne, </a:t>
            </a:r>
            <a:r>
              <a:rPr lang="fr-FR" sz="2800" dirty="0"/>
              <a:t>une recherche soigneuse des céphalées secondaires, </a:t>
            </a:r>
            <a:r>
              <a:rPr lang="fr-FR" sz="2800" dirty="0" smtClean="0"/>
              <a:t> </a:t>
            </a:r>
            <a:r>
              <a:rPr lang="fr-FR" sz="2800" dirty="0"/>
              <a:t>potentiellement </a:t>
            </a:r>
            <a:r>
              <a:rPr lang="fr-FR" sz="2800" dirty="0" smtClean="0"/>
              <a:t>graves, </a:t>
            </a:r>
            <a:r>
              <a:rPr lang="fr-FR" sz="2800" dirty="0"/>
              <a:t>est </a:t>
            </a:r>
            <a:r>
              <a:rPr lang="fr-FR" sz="2800" dirty="0" smtClean="0"/>
              <a:t>indispensable. </a:t>
            </a:r>
            <a:endParaRPr lang="fr-FR" sz="2800" dirty="0"/>
          </a:p>
          <a:p>
            <a:r>
              <a:rPr lang="fr-FR" sz="2800" b="1" dirty="0"/>
              <a:t>Diagnostic :</a:t>
            </a:r>
            <a:r>
              <a:rPr lang="fr-FR" sz="2800" dirty="0"/>
              <a:t> </a:t>
            </a:r>
            <a:r>
              <a:rPr lang="fr-FR" sz="2800" dirty="0" smtClean="0"/>
              <a:t>Clinique  interrogatoire ++++.</a:t>
            </a:r>
          </a:p>
          <a:p>
            <a:r>
              <a:rPr lang="fr-FR" sz="2800" b="1" dirty="0" smtClean="0"/>
              <a:t>Les étiologies:</a:t>
            </a:r>
            <a:r>
              <a:rPr lang="fr-FR" sz="2800" dirty="0" smtClean="0"/>
              <a:t> nombreuses et le traitement dépend des étiologies</a:t>
            </a:r>
            <a:endParaRPr lang="fr-FR" sz="2800" dirty="0"/>
          </a:p>
          <a:p>
            <a:endParaRPr lang="fr-FR" sz="2800" dirty="0"/>
          </a:p>
          <a:p>
            <a:endParaRPr lang="fr-FR" sz="2800" dirty="0"/>
          </a:p>
        </p:txBody>
      </p:sp>
    </p:spTree>
    <p:extLst>
      <p:ext uri="{BB962C8B-B14F-4D97-AF65-F5344CB8AC3E}">
        <p14:creationId xmlns:p14="http://schemas.microsoft.com/office/powerpoint/2010/main" val="14882285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76672"/>
            <a:ext cx="8229600" cy="5976664"/>
          </a:xfrm>
        </p:spPr>
        <p:txBody>
          <a:bodyPr>
            <a:normAutofit/>
          </a:bodyPr>
          <a:lstStyle/>
          <a:p>
            <a:pPr marL="0" indent="0">
              <a:buNone/>
            </a:pPr>
            <a:r>
              <a:rPr lang="fr-FR" sz="2800" dirty="0" smtClean="0"/>
              <a:t>La</a:t>
            </a:r>
            <a:r>
              <a:rPr lang="fr-FR" sz="2800" dirty="0"/>
              <a:t> </a:t>
            </a:r>
            <a:r>
              <a:rPr lang="fr-FR" sz="2800" b="1" dirty="0"/>
              <a:t>dissection d’une artère cervicale (carotide interne ou vertébrale):</a:t>
            </a:r>
          </a:p>
          <a:p>
            <a:r>
              <a:rPr lang="fr-FR" sz="2800" dirty="0"/>
              <a:t>cervicalgie unilatérale avec une céphalée </a:t>
            </a:r>
            <a:r>
              <a:rPr lang="fr-FR" sz="2800" dirty="0" err="1"/>
              <a:t>ipsilatérale</a:t>
            </a:r>
            <a:r>
              <a:rPr lang="fr-FR" sz="2800" dirty="0"/>
              <a:t>, frontale et temporale</a:t>
            </a:r>
          </a:p>
          <a:p>
            <a:r>
              <a:rPr lang="fr-FR" sz="2800" dirty="0"/>
              <a:t>un </a:t>
            </a:r>
            <a:r>
              <a:rPr lang="fr-FR" sz="2800" b="1" dirty="0"/>
              <a:t>syndrome de Claude Bernard-</a:t>
            </a:r>
            <a:r>
              <a:rPr lang="fr-FR" sz="2800" b="1" dirty="0" err="1"/>
              <a:t>Horner</a:t>
            </a:r>
            <a:r>
              <a:rPr lang="fr-FR" sz="2800" dirty="0"/>
              <a:t> (ptosis, myosis, rétrécissement de la fente palpébrale) par compression du système sympathique </a:t>
            </a:r>
            <a:r>
              <a:rPr lang="fr-FR" sz="2800" dirty="0" err="1"/>
              <a:t>péricarotidien</a:t>
            </a:r>
            <a:r>
              <a:rPr lang="fr-FR" sz="2800" dirty="0"/>
              <a:t>. </a:t>
            </a:r>
          </a:p>
          <a:p>
            <a:r>
              <a:rPr lang="fr-FR" sz="2800" dirty="0"/>
              <a:t>Des acouphènes pulsatiles et une paralysie des derniers nerfs crâniens (XII) sont évocateurs. Une dissection vertébrale donne des cervicalgies à type de torticolis et une céphalée postérieure.</a:t>
            </a:r>
          </a:p>
          <a:p>
            <a:endParaRPr lang="fr-FR" sz="2800" dirty="0"/>
          </a:p>
        </p:txBody>
      </p:sp>
    </p:spTree>
    <p:extLst>
      <p:ext uri="{BB962C8B-B14F-4D97-AF65-F5344CB8AC3E}">
        <p14:creationId xmlns:p14="http://schemas.microsoft.com/office/powerpoint/2010/main" val="263977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620688"/>
            <a:ext cx="8568952" cy="5904656"/>
          </a:xfrm>
        </p:spPr>
        <p:txBody>
          <a:bodyPr>
            <a:noAutofit/>
          </a:bodyPr>
          <a:lstStyle/>
          <a:p>
            <a:r>
              <a:rPr lang="fr-FR" sz="2800" dirty="0"/>
              <a:t>Une </a:t>
            </a:r>
            <a:r>
              <a:rPr lang="fr-FR" sz="2800" b="1" dirty="0"/>
              <a:t>hypoglycémie</a:t>
            </a:r>
            <a:r>
              <a:rPr lang="fr-FR" sz="2800" dirty="0"/>
              <a:t> chez </a:t>
            </a:r>
            <a:r>
              <a:rPr lang="fr-FR" sz="2800" dirty="0" smtClean="0"/>
              <a:t>un </a:t>
            </a:r>
            <a:r>
              <a:rPr lang="fr-FR" sz="2800" dirty="0"/>
              <a:t>diabétique insulinodépendant doit toujours être suspectée en cas de signes de </a:t>
            </a:r>
            <a:r>
              <a:rPr lang="fr-FR" sz="2800" dirty="0" err="1" smtClean="0"/>
              <a:t>neuroglucopénie</a:t>
            </a:r>
            <a:r>
              <a:rPr lang="fr-FR" sz="2800" dirty="0" smtClean="0"/>
              <a:t>.</a:t>
            </a:r>
          </a:p>
          <a:p>
            <a:r>
              <a:rPr lang="fr-FR" sz="2800" dirty="0" smtClean="0"/>
              <a:t>Une</a:t>
            </a:r>
            <a:r>
              <a:rPr lang="fr-FR" sz="2800" dirty="0"/>
              <a:t> intoxication au CO doit être évoquée en cas de contexte à risque (hiver, chauffage au gaz, cas multiples). </a:t>
            </a:r>
            <a:endParaRPr lang="fr-FR" sz="2800" dirty="0" smtClean="0"/>
          </a:p>
          <a:p>
            <a:r>
              <a:rPr lang="fr-FR" sz="2800" dirty="0" smtClean="0"/>
              <a:t>Une</a:t>
            </a:r>
            <a:r>
              <a:rPr lang="fr-FR" sz="2800" dirty="0"/>
              <a:t> crise hypertensive (très rare) doit être évoquée en cas d’HTA </a:t>
            </a:r>
            <a:r>
              <a:rPr lang="fr-FR" sz="2800" dirty="0" smtClean="0"/>
              <a:t>sévère.</a:t>
            </a:r>
            <a:endParaRPr lang="fr-FR" sz="2800" dirty="0"/>
          </a:p>
          <a:p>
            <a:r>
              <a:rPr lang="fr-FR" sz="2800" dirty="0" smtClean="0"/>
              <a:t>Une</a:t>
            </a:r>
            <a:r>
              <a:rPr lang="fr-FR" sz="2800" dirty="0"/>
              <a:t> </a:t>
            </a:r>
            <a:r>
              <a:rPr lang="fr-FR" sz="2800" dirty="0" smtClean="0"/>
              <a:t>1ère  </a:t>
            </a:r>
            <a:r>
              <a:rPr lang="fr-FR" sz="2800" dirty="0"/>
              <a:t>crise migraineuse peut être enfin retenue, toutes autres causes urgentes ayant été éliminées, notamment si les critères </a:t>
            </a:r>
            <a:r>
              <a:rPr lang="fr-FR" sz="2800" dirty="0"/>
              <a:t>IHS </a:t>
            </a:r>
            <a:r>
              <a:rPr lang="fr-FR" sz="2800" dirty="0"/>
              <a:t>et des antécédents familiaux retrouvés à l’anamnèse.</a:t>
            </a:r>
          </a:p>
          <a:p>
            <a:pPr marL="0" indent="0">
              <a:buNone/>
            </a:pPr>
            <a:endParaRPr lang="fr-FR" sz="2800" dirty="0"/>
          </a:p>
        </p:txBody>
      </p:sp>
    </p:spTree>
    <p:extLst>
      <p:ext uri="{BB962C8B-B14F-4D97-AF65-F5344CB8AC3E}">
        <p14:creationId xmlns:p14="http://schemas.microsoft.com/office/powerpoint/2010/main" val="33344100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476672"/>
            <a:ext cx="8928992" cy="6048672"/>
          </a:xfrm>
        </p:spPr>
        <p:txBody>
          <a:bodyPr>
            <a:noAutofit/>
          </a:bodyPr>
          <a:lstStyle/>
          <a:p>
            <a:pPr marL="0" indent="0">
              <a:buNone/>
            </a:pPr>
            <a:r>
              <a:rPr lang="fr-FR" sz="2800" b="1" dirty="0" smtClean="0"/>
              <a:t>B. Céphalées </a:t>
            </a:r>
            <a:r>
              <a:rPr lang="fr-FR" sz="2800" b="1" dirty="0"/>
              <a:t>d’installation </a:t>
            </a:r>
            <a:r>
              <a:rPr lang="fr-FR" sz="2800" b="1" dirty="0" smtClean="0"/>
              <a:t>progressive</a:t>
            </a:r>
            <a:r>
              <a:rPr lang="fr-FR" sz="2800" dirty="0"/>
              <a:t/>
            </a:r>
            <a:br>
              <a:rPr lang="fr-FR" sz="2800" dirty="0"/>
            </a:br>
            <a:r>
              <a:rPr lang="fr-FR" sz="2800" dirty="0"/>
              <a:t>Les données cliniques devant alerter sont des céphalées à prédominance matinale ou en seconde partie de nuit (réveils nocturnes), exagérées par l’effort ou la position couchée, résistant aux antalgiques, accompagnées de vomissements matinaux pouvant soulager temporairement les céphalées. On peut retrouver une diplopie et des éclipses visuelles. L’association d’un changement de comportement ou d’une diminution du rendement scolaire est évocatrice dans ce contexte.</a:t>
            </a:r>
            <a:br>
              <a:rPr lang="fr-FR" sz="2800" dirty="0"/>
            </a:br>
            <a:r>
              <a:rPr lang="fr-FR" sz="2800" dirty="0" smtClean="0"/>
              <a:t>Une </a:t>
            </a:r>
            <a:r>
              <a:rPr lang="fr-FR" sz="2800" dirty="0"/>
              <a:t>imagerie cérébrale doit être réalisée en urgence. Le fond d’œil peut mettre en évidence un œdème papillaire bilatéral.</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16023739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404664"/>
            <a:ext cx="8856984" cy="6336704"/>
          </a:xfrm>
        </p:spPr>
        <p:txBody>
          <a:bodyPr>
            <a:noAutofit/>
          </a:bodyPr>
          <a:lstStyle/>
          <a:p>
            <a:pPr marL="0" indent="0">
              <a:buNone/>
            </a:pPr>
            <a:r>
              <a:rPr lang="fr-FR" sz="2400" dirty="0"/>
              <a:t>Une </a:t>
            </a:r>
            <a:r>
              <a:rPr lang="fr-FR" sz="2400" b="1" dirty="0"/>
              <a:t>tumeur cérébrale</a:t>
            </a:r>
            <a:r>
              <a:rPr lang="fr-FR" sz="2400" dirty="0"/>
              <a:t> est redoutée, notamment de la fosse postérieure.</a:t>
            </a:r>
            <a:br>
              <a:rPr lang="fr-FR" sz="2400" dirty="0"/>
            </a:br>
            <a:r>
              <a:rPr lang="fr-FR" sz="2400" dirty="0"/>
              <a:t/>
            </a:r>
            <a:br>
              <a:rPr lang="fr-FR" sz="2400" dirty="0"/>
            </a:br>
            <a:r>
              <a:rPr lang="fr-FR" sz="2400" dirty="0"/>
              <a:t>L’examen clinique peut aussi retrouver des signes de localisation neurologique, un syndrome cérébelleux, une cassure de la courbe staturo-pondérale.</a:t>
            </a:r>
            <a:br>
              <a:rPr lang="fr-FR" sz="2400" dirty="0"/>
            </a:br>
            <a:r>
              <a:rPr lang="fr-FR" sz="2400" dirty="0"/>
              <a:t/>
            </a:r>
            <a:br>
              <a:rPr lang="fr-FR" sz="2400" dirty="0"/>
            </a:br>
            <a:r>
              <a:rPr lang="fr-FR" sz="2400" dirty="0"/>
              <a:t>Une </a:t>
            </a:r>
            <a:r>
              <a:rPr lang="fr-FR" sz="2400" b="1" dirty="0"/>
              <a:t>HTIC idiopathique</a:t>
            </a:r>
            <a:r>
              <a:rPr lang="fr-FR" sz="2400" dirty="0"/>
              <a:t> ou primitive est évoquée en cas de normalité de l’imagerie cérébrale. Les causes sont nombreuses : intoxications médicamenteuses, obésité, vascularites…</a:t>
            </a:r>
            <a:br>
              <a:rPr lang="fr-FR" sz="2400" dirty="0"/>
            </a:br>
            <a:r>
              <a:rPr lang="fr-FR" sz="2400" dirty="0"/>
              <a:t/>
            </a:r>
            <a:br>
              <a:rPr lang="fr-FR" sz="2400" dirty="0"/>
            </a:br>
            <a:r>
              <a:rPr lang="fr-FR" sz="2400" dirty="0"/>
              <a:t>L’examen du FO est indispensable</a:t>
            </a:r>
            <a:r>
              <a:rPr lang="fr-FR" sz="2400" dirty="0" smtClean="0"/>
              <a:t>.</a:t>
            </a:r>
            <a:r>
              <a:rPr lang="fr-FR" sz="2400" dirty="0"/>
              <a:t/>
            </a:r>
            <a:br>
              <a:rPr lang="fr-FR" sz="2400" dirty="0"/>
            </a:br>
            <a:r>
              <a:rPr lang="fr-FR" sz="2400" dirty="0"/>
              <a:t>Il s’agit également d’un diagnostic urgent car le pronostic visuel peut être mis en jeu s’il existe un œdème papillaire chronique, en l’absence de prise en charge adéquate.</a:t>
            </a:r>
          </a:p>
          <a:p>
            <a:r>
              <a:rPr lang="fr-FR" sz="2400" dirty="0"/>
              <a:t>En cas de signes d’HTIC : prescrire une imagerie neurologique en urgence.</a:t>
            </a:r>
          </a:p>
          <a:p>
            <a:endParaRPr lang="fr-FR" sz="2400" dirty="0"/>
          </a:p>
        </p:txBody>
      </p:sp>
    </p:spTree>
    <p:extLst>
      <p:ext uri="{BB962C8B-B14F-4D97-AF65-F5344CB8AC3E}">
        <p14:creationId xmlns:p14="http://schemas.microsoft.com/office/powerpoint/2010/main" val="3493770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856984" cy="6336704"/>
          </a:xfrm>
        </p:spPr>
        <p:txBody>
          <a:bodyPr>
            <a:noAutofit/>
          </a:bodyPr>
          <a:lstStyle/>
          <a:p>
            <a:pPr marL="0" indent="0" algn="just">
              <a:buNone/>
            </a:pPr>
            <a:r>
              <a:rPr lang="fr-FR" sz="2400" b="1" dirty="0" smtClean="0"/>
              <a:t>Céphalée post-traumatique :</a:t>
            </a:r>
          </a:p>
          <a:p>
            <a:pPr marL="0" indent="0" algn="just">
              <a:buNone/>
            </a:pPr>
            <a:r>
              <a:rPr lang="fr-FR" sz="2400" dirty="0" smtClean="0"/>
              <a:t>Une </a:t>
            </a:r>
            <a:r>
              <a:rPr lang="fr-FR" sz="2400" dirty="0"/>
              <a:t>céphalée post-traumatique aiguë apparaît par définition moins de 7 jours après un traumatisme crânien. La possibilité d’une céphalée secondaire plus grave (dissection, hématome sous-dural ou hypotension intracrânienne) doit être systématiquement évoquée et exclue</a:t>
            </a:r>
            <a:r>
              <a:rPr lang="fr-FR" sz="2400" dirty="0" smtClean="0"/>
              <a:t>.</a:t>
            </a:r>
          </a:p>
          <a:p>
            <a:pPr marL="0" indent="0" algn="just">
              <a:buNone/>
            </a:pPr>
            <a:r>
              <a:rPr lang="fr-FR" sz="2400" b="1" dirty="0" smtClean="0"/>
              <a:t>Maladie </a:t>
            </a:r>
            <a:r>
              <a:rPr lang="fr-FR" sz="2400" b="1" dirty="0"/>
              <a:t>de Horton ou artérite temporale</a:t>
            </a:r>
          </a:p>
          <a:p>
            <a:pPr marL="0" indent="0" algn="just">
              <a:buNone/>
            </a:pPr>
            <a:r>
              <a:rPr lang="fr-FR" sz="2400" dirty="0" smtClean="0"/>
              <a:t> </a:t>
            </a:r>
            <a:r>
              <a:rPr lang="fr-FR" sz="2400" dirty="0"/>
              <a:t>C</a:t>
            </a:r>
            <a:r>
              <a:rPr lang="fr-FR" sz="2400" dirty="0" smtClean="0"/>
              <a:t>éphalée </a:t>
            </a:r>
            <a:r>
              <a:rPr lang="fr-FR" sz="2400" dirty="0"/>
              <a:t>inhabituelle chez un sujet de plus de 50 </a:t>
            </a:r>
            <a:r>
              <a:rPr lang="fr-FR" sz="2400" dirty="0" smtClean="0"/>
              <a:t>ans, </a:t>
            </a:r>
            <a:r>
              <a:rPr lang="fr-FR" sz="2400" dirty="0"/>
              <a:t>qu’elle soit typique (temporale, à recrudescence nocturne ou matinale avec hyperesthésie du cuir chevelu) ou sans caractéristique particulière, et qu’elle soit isolée ou associée à des signes locaux et généraux évocateurs : artère temporale indurée douloureuse et non pulsatile, </a:t>
            </a:r>
            <a:r>
              <a:rPr lang="fr-FR" sz="2400" dirty="0" smtClean="0"/>
              <a:t>AEG, </a:t>
            </a:r>
            <a:r>
              <a:rPr lang="fr-FR" sz="2400" dirty="0"/>
              <a:t>pseudo-polyarthrite </a:t>
            </a:r>
            <a:r>
              <a:rPr lang="fr-FR" sz="2400" dirty="0" err="1"/>
              <a:t>rhizomélique</a:t>
            </a:r>
            <a:r>
              <a:rPr lang="fr-FR" sz="2400" dirty="0"/>
              <a:t> (50 % des cas), épisodes de cécité monoculaire transitoire (qui annoncent l’imminence d’une cécité par neuropathie optique ischémique antérieure aiguë [NOIAA]), infarctus cérébraux ou claudication de la mâchoire.</a:t>
            </a:r>
          </a:p>
          <a:p>
            <a:pPr algn="just"/>
            <a:endParaRPr lang="fr-FR" sz="2400" dirty="0"/>
          </a:p>
        </p:txBody>
      </p:sp>
    </p:spTree>
    <p:extLst>
      <p:ext uri="{BB962C8B-B14F-4D97-AF65-F5344CB8AC3E}">
        <p14:creationId xmlns:p14="http://schemas.microsoft.com/office/powerpoint/2010/main" val="30512363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88640"/>
            <a:ext cx="8229600" cy="6336704"/>
          </a:xfrm>
        </p:spPr>
        <p:txBody>
          <a:bodyPr>
            <a:normAutofit/>
          </a:bodyPr>
          <a:lstStyle/>
          <a:p>
            <a:pPr marL="0" indent="0">
              <a:buNone/>
            </a:pPr>
            <a:r>
              <a:rPr lang="fr-FR" sz="2800" b="1" dirty="0" smtClean="0"/>
              <a:t>C. Céphalées </a:t>
            </a:r>
            <a:r>
              <a:rPr lang="fr-FR" sz="2800" b="1" dirty="0"/>
              <a:t>récurrentes : migraine de </a:t>
            </a:r>
            <a:r>
              <a:rPr lang="fr-FR" sz="2800" b="1" dirty="0" smtClean="0"/>
              <a:t>l’enfant</a:t>
            </a:r>
          </a:p>
          <a:p>
            <a:r>
              <a:rPr lang="fr-FR" sz="2800" dirty="0" smtClean="0"/>
              <a:t>des </a:t>
            </a:r>
            <a:r>
              <a:rPr lang="fr-FR" sz="2800" dirty="0"/>
              <a:t>crises plus courtes : durée de 1 à 48 heures ;</a:t>
            </a:r>
          </a:p>
          <a:p>
            <a:pPr lvl="0"/>
            <a:r>
              <a:rPr lang="fr-FR" sz="2800" dirty="0"/>
              <a:t>une localisation antérieure et bilatérale des céphalées dans la majorité des cas ;</a:t>
            </a:r>
          </a:p>
          <a:p>
            <a:pPr lvl="0"/>
            <a:r>
              <a:rPr lang="fr-FR" sz="2800" dirty="0"/>
              <a:t>des troubles digestifs souvent prédominants et une pâleur inaugurale fréquente.</a:t>
            </a:r>
          </a:p>
          <a:p>
            <a:pPr marL="0" indent="0">
              <a:buNone/>
            </a:pPr>
            <a:r>
              <a:rPr lang="fr-FR" sz="2800" dirty="0"/>
              <a:t>Les critères IHS-II (</a:t>
            </a:r>
            <a:r>
              <a:rPr lang="fr-FR" sz="2800" i="1" dirty="0"/>
              <a:t>International </a:t>
            </a:r>
            <a:r>
              <a:rPr lang="fr-FR" sz="2800" i="1" dirty="0" err="1"/>
              <a:t>Headache</a:t>
            </a:r>
            <a:r>
              <a:rPr lang="fr-FR" sz="2800" i="1" dirty="0"/>
              <a:t> Society</a:t>
            </a:r>
            <a:r>
              <a:rPr lang="fr-FR" sz="2800" dirty="0"/>
              <a:t>) </a:t>
            </a:r>
          </a:p>
          <a:p>
            <a:pPr marL="0" indent="0">
              <a:buNone/>
            </a:pPr>
            <a:endParaRPr lang="fr-FR" sz="2800" dirty="0"/>
          </a:p>
        </p:txBody>
      </p:sp>
    </p:spTree>
    <p:extLst>
      <p:ext uri="{BB962C8B-B14F-4D97-AF65-F5344CB8AC3E}">
        <p14:creationId xmlns:p14="http://schemas.microsoft.com/office/powerpoint/2010/main" val="4904517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76672"/>
            <a:ext cx="8229600" cy="5976664"/>
          </a:xfrm>
        </p:spPr>
        <p:txBody>
          <a:bodyPr>
            <a:noAutofit/>
          </a:bodyPr>
          <a:lstStyle/>
          <a:p>
            <a:pPr marL="0" indent="0">
              <a:buNone/>
            </a:pPr>
            <a:r>
              <a:rPr lang="fr-FR" sz="2800" b="1" dirty="0" smtClean="0"/>
              <a:t>D. Céphalées </a:t>
            </a:r>
            <a:r>
              <a:rPr lang="fr-FR" sz="2800" b="1" dirty="0"/>
              <a:t>prolongées (ou chroniques quotidiennes)</a:t>
            </a:r>
          </a:p>
          <a:p>
            <a:pPr marL="0" indent="0">
              <a:buNone/>
            </a:pPr>
            <a:r>
              <a:rPr lang="fr-FR" sz="2800" dirty="0"/>
              <a:t/>
            </a:r>
            <a:br>
              <a:rPr lang="fr-FR" sz="2800" dirty="0"/>
            </a:br>
            <a:r>
              <a:rPr lang="fr-FR" sz="2800" dirty="0"/>
              <a:t>Elles sont définies par la permanence de céphalées pendant une durée ≥ 3 mois, avec un caractère plus ou moins continu.</a:t>
            </a:r>
            <a:br>
              <a:rPr lang="fr-FR" sz="2800" dirty="0"/>
            </a:br>
            <a:r>
              <a:rPr lang="fr-FR" sz="2800" dirty="0"/>
              <a:t/>
            </a:r>
            <a:br>
              <a:rPr lang="fr-FR" sz="2800" dirty="0"/>
            </a:br>
            <a:r>
              <a:rPr lang="fr-FR" sz="2800" dirty="0"/>
              <a:t>Le diagnostic de céphalées projetées par </a:t>
            </a:r>
            <a:r>
              <a:rPr lang="fr-FR" sz="2800" b="1" dirty="0"/>
              <a:t>troubles de la réfraction</a:t>
            </a:r>
            <a:r>
              <a:rPr lang="fr-FR" sz="2800" dirty="0"/>
              <a:t> (hypermétropie) doit être évoqué en cas de localisation rétro-orbitaire avec une gêne oculaire majorée par la lecture prolongée.</a:t>
            </a:r>
            <a:br>
              <a:rPr lang="fr-FR" sz="2800" dirty="0"/>
            </a:br>
            <a:r>
              <a:rPr lang="fr-FR" sz="2800" dirty="0"/>
              <a:t/>
            </a:r>
            <a:br>
              <a:rPr lang="fr-FR" sz="2800" dirty="0"/>
            </a:br>
            <a:r>
              <a:rPr lang="fr-FR" sz="2800" dirty="0"/>
              <a:t>Les </a:t>
            </a:r>
            <a:r>
              <a:rPr lang="fr-FR" sz="2800" b="1" dirty="0"/>
              <a:t>céphalées de tension</a:t>
            </a:r>
            <a:r>
              <a:rPr lang="fr-FR" sz="2800" dirty="0"/>
              <a:t> sont évocatrices par leur contexte.</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422131354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Affections </a:t>
            </a:r>
            <a:r>
              <a:rPr lang="fr-FR" dirty="0"/>
              <a:t>ophtalmologiques et ORL</a:t>
            </a:r>
          </a:p>
        </p:txBody>
      </p:sp>
      <p:sp>
        <p:nvSpPr>
          <p:cNvPr id="3" name="Espace réservé du contenu 2"/>
          <p:cNvSpPr>
            <a:spLocks noGrp="1"/>
          </p:cNvSpPr>
          <p:nvPr>
            <p:ph idx="1"/>
          </p:nvPr>
        </p:nvSpPr>
        <p:spPr/>
        <p:txBody>
          <a:bodyPr>
            <a:normAutofit/>
          </a:bodyPr>
          <a:lstStyle/>
          <a:p>
            <a:r>
              <a:rPr lang="fr-FR" sz="2800" dirty="0"/>
              <a:t>Les </a:t>
            </a:r>
            <a:r>
              <a:rPr lang="fr-FR" sz="2800" b="1" dirty="0"/>
              <a:t>sinusites </a:t>
            </a:r>
            <a:r>
              <a:rPr lang="fr-FR" sz="2800" b="1" dirty="0" smtClean="0"/>
              <a:t>aiguës</a:t>
            </a:r>
          </a:p>
          <a:p>
            <a:r>
              <a:rPr lang="fr-FR" sz="2800" b="1" dirty="0"/>
              <a:t>glaucome aigu à angle </a:t>
            </a:r>
            <a:r>
              <a:rPr lang="fr-FR" sz="2800" b="1" dirty="0" smtClean="0"/>
              <a:t>fermé</a:t>
            </a:r>
          </a:p>
          <a:p>
            <a:r>
              <a:rPr lang="fr-FR" sz="2800" b="1" dirty="0"/>
              <a:t>affection rhumatologique</a:t>
            </a:r>
            <a:endParaRPr lang="fr-FR" sz="2800" dirty="0"/>
          </a:p>
        </p:txBody>
      </p:sp>
    </p:spTree>
    <p:extLst>
      <p:ext uri="{BB962C8B-B14F-4D97-AF65-F5344CB8AC3E}">
        <p14:creationId xmlns:p14="http://schemas.microsoft.com/office/powerpoint/2010/main" val="9714244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0"/>
            <a:ext cx="8856984" cy="1417638"/>
          </a:xfrm>
        </p:spPr>
        <p:txBody>
          <a:bodyPr>
            <a:normAutofit fontScale="90000"/>
          </a:bodyPr>
          <a:lstStyle/>
          <a:p>
            <a:r>
              <a:rPr lang="fr-FR" dirty="0" smtClean="0"/>
              <a:t/>
            </a:r>
            <a:br>
              <a:rPr lang="fr-FR" dirty="0" smtClean="0"/>
            </a:br>
            <a:r>
              <a:rPr lang="fr-FR" dirty="0" smtClean="0"/>
              <a:t>Autres </a:t>
            </a:r>
            <a:r>
              <a:rPr lang="fr-FR" dirty="0"/>
              <a:t>n</a:t>
            </a:r>
            <a:r>
              <a:rPr lang="fr-FR" dirty="0" smtClean="0"/>
              <a:t>évralgies </a:t>
            </a:r>
            <a:r>
              <a:rPr lang="fr-FR" dirty="0"/>
              <a:t>faciales et crâniennes symptomatiques</a:t>
            </a:r>
            <a:br>
              <a:rPr lang="fr-FR" dirty="0"/>
            </a:br>
            <a:endParaRPr lang="fr-FR" dirty="0"/>
          </a:p>
        </p:txBody>
      </p:sp>
      <p:sp>
        <p:nvSpPr>
          <p:cNvPr id="3" name="Espace réservé du contenu 2"/>
          <p:cNvSpPr>
            <a:spLocks noGrp="1"/>
          </p:cNvSpPr>
          <p:nvPr>
            <p:ph idx="1"/>
          </p:nvPr>
        </p:nvSpPr>
        <p:spPr>
          <a:xfrm>
            <a:off x="457200" y="1600200"/>
            <a:ext cx="8686800" cy="5257800"/>
          </a:xfrm>
        </p:spPr>
        <p:txBody>
          <a:bodyPr>
            <a:normAutofit fontScale="85000" lnSpcReduction="20000"/>
          </a:bodyPr>
          <a:lstStyle/>
          <a:p>
            <a:pPr algn="just"/>
            <a:r>
              <a:rPr lang="fr-FR" dirty="0"/>
              <a:t>Les névralgies se manifestent par des douleurs intenses, brèves de quelques secondes, à type de décharges électriques ou de brûlures localisées au territoire sensitif d’un nerf innervant la face ou les muqueuses (V, VII bis, IX) ou le crâne (nerf d’Arnold ou grand nerf occipital). </a:t>
            </a:r>
            <a:r>
              <a:rPr lang="fr-FR" dirty="0" smtClean="0"/>
              <a:t>Elles peuvent </a:t>
            </a:r>
            <a:r>
              <a:rPr lang="fr-FR" dirty="0"/>
              <a:t>être </a:t>
            </a:r>
            <a:r>
              <a:rPr lang="fr-FR" dirty="0" smtClean="0"/>
              <a:t>secondaires </a:t>
            </a:r>
            <a:r>
              <a:rPr lang="fr-FR" dirty="0"/>
              <a:t>ou </a:t>
            </a:r>
            <a:r>
              <a:rPr lang="fr-FR" dirty="0" smtClean="0"/>
              <a:t>idiopathiques. </a:t>
            </a:r>
          </a:p>
          <a:p>
            <a:pPr algn="just"/>
            <a:r>
              <a:rPr lang="fr-FR" dirty="0" smtClean="0"/>
              <a:t>Les </a:t>
            </a:r>
            <a:r>
              <a:rPr lang="fr-FR" dirty="0"/>
              <a:t>névralgies secondaires entraînent généralement une hypoesthésie permanente et des accès douloureux. Elles peuvent révéler une lésion du nerf sur tout son trajet, du noyau dans le tronc cérébral jusqu’aux branches de division (SEP, </a:t>
            </a:r>
            <a:r>
              <a:rPr lang="fr-FR" dirty="0" err="1"/>
              <a:t>méningoradiculite</a:t>
            </a:r>
            <a:r>
              <a:rPr lang="fr-FR" dirty="0"/>
              <a:t>, zona, tumeur, traumatisme). Les explorations comportent une IRM avec et sans gadolinium avec coupes fines sur le trajet du nerf atteint et si besoin une PL.</a:t>
            </a:r>
          </a:p>
        </p:txBody>
      </p:sp>
    </p:spTree>
    <p:extLst>
      <p:ext uri="{BB962C8B-B14F-4D97-AF65-F5344CB8AC3E}">
        <p14:creationId xmlns:p14="http://schemas.microsoft.com/office/powerpoint/2010/main" val="36002592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620688"/>
            <a:ext cx="8229600" cy="4525963"/>
          </a:xfrm>
        </p:spPr>
        <p:txBody>
          <a:bodyPr>
            <a:normAutofit/>
          </a:bodyPr>
          <a:lstStyle/>
          <a:p>
            <a:pPr marL="0" indent="0">
              <a:buNone/>
            </a:pPr>
            <a:r>
              <a:rPr lang="fr-FR" sz="2800" b="1" dirty="0"/>
              <a:t>En </a:t>
            </a:r>
            <a:r>
              <a:rPr lang="fr-FR" sz="2800" b="1" dirty="0" smtClean="0"/>
              <a:t>pratique:</a:t>
            </a:r>
            <a:endParaRPr lang="fr-FR" sz="2800" b="1" dirty="0"/>
          </a:p>
          <a:p>
            <a:r>
              <a:rPr lang="fr-FR" sz="2800" b="1" dirty="0"/>
              <a:t>Toute céphalée brutale doit faire suspecter une cause vasculaire et en premier lieu une hémorragie sous-arachnoïdienne.</a:t>
            </a:r>
          </a:p>
          <a:p>
            <a:r>
              <a:rPr lang="fr-FR" sz="2800" b="1" dirty="0"/>
              <a:t>Toute céphalée progressive doit être gérée comme une hypertension intracrânienne.</a:t>
            </a:r>
          </a:p>
          <a:p>
            <a:r>
              <a:rPr lang="fr-FR" sz="2800" b="1" dirty="0"/>
              <a:t>Toute céphalée fébrile doit être gérée comme une méningite.</a:t>
            </a:r>
          </a:p>
          <a:p>
            <a:endParaRPr lang="fr-FR" sz="2800" dirty="0"/>
          </a:p>
        </p:txBody>
      </p:sp>
    </p:spTree>
    <p:extLst>
      <p:ext uri="{BB962C8B-B14F-4D97-AF65-F5344CB8AC3E}">
        <p14:creationId xmlns:p14="http://schemas.microsoft.com/office/powerpoint/2010/main" val="2491481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Généralités 3/7</a:t>
            </a:r>
            <a:endParaRPr lang="fr-FR" dirty="0"/>
          </a:p>
        </p:txBody>
      </p:sp>
      <p:sp>
        <p:nvSpPr>
          <p:cNvPr id="3" name="Espace réservé du contenu 2"/>
          <p:cNvSpPr>
            <a:spLocks noGrp="1"/>
          </p:cNvSpPr>
          <p:nvPr>
            <p:ph idx="1"/>
          </p:nvPr>
        </p:nvSpPr>
        <p:spPr>
          <a:xfrm>
            <a:off x="251520" y="1600200"/>
            <a:ext cx="8712968" cy="4525963"/>
          </a:xfrm>
        </p:spPr>
        <p:txBody>
          <a:bodyPr>
            <a:normAutofit/>
          </a:bodyPr>
          <a:lstStyle/>
          <a:p>
            <a:pPr marL="0" indent="0">
              <a:buNone/>
            </a:pPr>
            <a:r>
              <a:rPr lang="fr-FR" sz="2800" b="1" dirty="0" smtClean="0"/>
              <a:t>1.3. Physiopathologie </a:t>
            </a:r>
            <a:r>
              <a:rPr lang="fr-FR" sz="2800" b="1" dirty="0"/>
              <a:t>et mécanisme de la douleur :</a:t>
            </a:r>
          </a:p>
          <a:p>
            <a:pPr marL="0" indent="0">
              <a:buNone/>
            </a:pPr>
            <a:r>
              <a:rPr lang="fr-FR" sz="2800" dirty="0"/>
              <a:t>Les   structures crâniennes sensibles à la douleur sont :</a:t>
            </a:r>
          </a:p>
          <a:p>
            <a:r>
              <a:rPr lang="fr-FR" sz="2800" dirty="0"/>
              <a:t>Le cuir chevelu,  </a:t>
            </a:r>
          </a:p>
          <a:p>
            <a:r>
              <a:rPr lang="fr-FR" sz="2800" dirty="0"/>
              <a:t>L’artère méningée, </a:t>
            </a:r>
          </a:p>
          <a:p>
            <a:r>
              <a:rPr lang="fr-FR" sz="2800" dirty="0"/>
              <a:t>Les sinus </a:t>
            </a:r>
            <a:r>
              <a:rPr lang="fr-FR" sz="2800" dirty="0" smtClean="0"/>
              <a:t>dures- </a:t>
            </a:r>
            <a:r>
              <a:rPr lang="fr-FR" sz="2800" dirty="0" err="1" smtClean="0"/>
              <a:t>mèriens</a:t>
            </a:r>
            <a:r>
              <a:rPr lang="fr-FR" sz="2800" dirty="0"/>
              <a:t>, </a:t>
            </a:r>
          </a:p>
          <a:p>
            <a:r>
              <a:rPr lang="fr-FR" sz="2800" dirty="0"/>
              <a:t>La faux   du cerveau et </a:t>
            </a:r>
            <a:r>
              <a:rPr lang="fr-FR" sz="2800" dirty="0" smtClean="0"/>
              <a:t>les </a:t>
            </a:r>
            <a:r>
              <a:rPr lang="fr-FR" sz="2800" dirty="0"/>
              <a:t>parties proximales des grosses artères de la pie mère.</a:t>
            </a:r>
          </a:p>
          <a:p>
            <a:pPr marL="0" indent="0">
              <a:buNone/>
            </a:pPr>
            <a:endParaRPr lang="fr-FR" sz="2800" dirty="0"/>
          </a:p>
          <a:p>
            <a:pPr marL="0" indent="0">
              <a:buNone/>
            </a:pPr>
            <a:endParaRPr lang="fr-FR" sz="2800" dirty="0"/>
          </a:p>
        </p:txBody>
      </p:sp>
    </p:spTree>
    <p:extLst>
      <p:ext uri="{BB962C8B-B14F-4D97-AF65-F5344CB8AC3E}">
        <p14:creationId xmlns:p14="http://schemas.microsoft.com/office/powerpoint/2010/main" val="25683647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t">
            <a:normAutofit fontScale="90000"/>
          </a:bodyPr>
          <a:lstStyle/>
          <a:p>
            <a:r>
              <a:rPr lang="fr-FR" dirty="0"/>
              <a:t>C. Stratégie des examens complémentaires</a:t>
            </a:r>
            <a:br>
              <a:rPr lang="fr-FR" dirty="0"/>
            </a:br>
            <a:endParaRPr lang="fr-FR" dirty="0"/>
          </a:p>
        </p:txBody>
      </p:sp>
      <p:sp>
        <p:nvSpPr>
          <p:cNvPr id="3" name="Espace réservé du contenu 2"/>
          <p:cNvSpPr>
            <a:spLocks noGrp="1"/>
          </p:cNvSpPr>
          <p:nvPr>
            <p:ph idx="1"/>
          </p:nvPr>
        </p:nvSpPr>
        <p:spPr/>
        <p:txBody>
          <a:bodyPr>
            <a:normAutofit/>
          </a:bodyPr>
          <a:lstStyle/>
          <a:p>
            <a:pPr marL="0" indent="0">
              <a:buNone/>
            </a:pPr>
            <a:r>
              <a:rPr lang="fr-FR" sz="2800" dirty="0">
                <a:solidFill>
                  <a:srgbClr val="FF0000"/>
                </a:solidFill>
              </a:rPr>
              <a:t>La règle d’or est que toute céphalée </a:t>
            </a:r>
            <a:r>
              <a:rPr lang="fr-FR" sz="2800" b="1" dirty="0">
                <a:solidFill>
                  <a:srgbClr val="FF0000"/>
                </a:solidFill>
              </a:rPr>
              <a:t>récente</a:t>
            </a:r>
            <a:r>
              <a:rPr lang="fr-FR" sz="2800" dirty="0">
                <a:solidFill>
                  <a:srgbClr val="FF0000"/>
                </a:solidFill>
              </a:rPr>
              <a:t> et </a:t>
            </a:r>
            <a:r>
              <a:rPr lang="fr-FR" sz="2800" b="1" dirty="0">
                <a:solidFill>
                  <a:srgbClr val="FF0000"/>
                </a:solidFill>
              </a:rPr>
              <a:t>inhabituelle</a:t>
            </a:r>
            <a:r>
              <a:rPr lang="fr-FR" sz="2800" dirty="0">
                <a:solidFill>
                  <a:srgbClr val="FF0000"/>
                </a:solidFill>
              </a:rPr>
              <a:t> doit être considérée comme secondaire et donc explorée</a:t>
            </a:r>
            <a:r>
              <a:rPr lang="fr-FR" sz="2800" dirty="0"/>
              <a:t>.</a:t>
            </a:r>
          </a:p>
          <a:p>
            <a:r>
              <a:rPr lang="fr-FR" sz="2800" dirty="0"/>
              <a:t>Les deux examens clés sont l’</a:t>
            </a:r>
            <a:r>
              <a:rPr lang="fr-FR" sz="2800" b="1" dirty="0"/>
              <a:t>imagerie cérébrale</a:t>
            </a:r>
            <a:r>
              <a:rPr lang="fr-FR" sz="2800" dirty="0"/>
              <a:t> et la </a:t>
            </a:r>
            <a:r>
              <a:rPr lang="fr-FR" sz="2800" b="1" dirty="0"/>
              <a:t>ponction lombaire</a:t>
            </a:r>
            <a:r>
              <a:rPr lang="fr-FR" sz="2800" dirty="0"/>
              <a:t> (PL). Un scanner cérébral sans injection est le premier examen. Une IRM cérébrale peut être faite d’emblée si elle est réalisable dans le même délai. Ces examens doivent souvent être complétés par une angiographie cervicale et cérébrale non invasive (angioscanner ou ARM).</a:t>
            </a:r>
          </a:p>
          <a:p>
            <a:endParaRPr lang="fr-FR" sz="2800" dirty="0"/>
          </a:p>
        </p:txBody>
      </p:sp>
    </p:spTree>
    <p:extLst>
      <p:ext uri="{BB962C8B-B14F-4D97-AF65-F5344CB8AC3E}">
        <p14:creationId xmlns:p14="http://schemas.microsoft.com/office/powerpoint/2010/main" val="41549690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800" dirty="0"/>
              <a:t>Les examens sanguins contribuent rarement au diagnostic étiologique, sauf une CRP augmentée orientant vers une maladie de Horton chez un sujet âgé ou vers une maladie infectieuse.</a:t>
            </a:r>
          </a:p>
          <a:p>
            <a:r>
              <a:rPr lang="fr-FR" sz="2800" dirty="0"/>
              <a:t>Chez les patients ayant une céphalée primaire chronique, toute modification récente d’une céphalée ancienne et habituelle fait suspecter une céphalée secondaire.</a:t>
            </a:r>
          </a:p>
          <a:p>
            <a:endParaRPr lang="fr-FR" sz="2800" dirty="0"/>
          </a:p>
        </p:txBody>
      </p:sp>
      <p:sp>
        <p:nvSpPr>
          <p:cNvPr id="4" name="Titre 1"/>
          <p:cNvSpPr>
            <a:spLocks noGrp="1"/>
          </p:cNvSpPr>
          <p:nvPr>
            <p:ph type="title"/>
          </p:nvPr>
        </p:nvSpPr>
        <p:spPr>
          <a:xfrm>
            <a:off x="457200" y="274638"/>
            <a:ext cx="8229600" cy="1143000"/>
          </a:xfrm>
        </p:spPr>
        <p:txBody>
          <a:bodyPr anchor="t">
            <a:normAutofit fontScale="90000"/>
          </a:bodyPr>
          <a:lstStyle/>
          <a:p>
            <a:r>
              <a:rPr lang="fr-FR" dirty="0"/>
              <a:t>C. Stratégie des examens complémentaires</a:t>
            </a:r>
            <a:br>
              <a:rPr lang="fr-FR" dirty="0"/>
            </a:br>
            <a:endParaRPr lang="fr-FR" dirty="0"/>
          </a:p>
        </p:txBody>
      </p:sp>
    </p:spTree>
    <p:extLst>
      <p:ext uri="{BB962C8B-B14F-4D97-AF65-F5344CB8AC3E}">
        <p14:creationId xmlns:p14="http://schemas.microsoft.com/office/powerpoint/2010/main" val="29153084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Autres examens complémentaires</a:t>
            </a:r>
            <a:br>
              <a:rPr lang="fr-FR" dirty="0"/>
            </a:br>
            <a:endParaRPr lang="fr-FR" dirty="0"/>
          </a:p>
        </p:txBody>
      </p:sp>
      <p:sp>
        <p:nvSpPr>
          <p:cNvPr id="3" name="Espace réservé du contenu 2"/>
          <p:cNvSpPr>
            <a:spLocks noGrp="1"/>
          </p:cNvSpPr>
          <p:nvPr>
            <p:ph idx="1"/>
          </p:nvPr>
        </p:nvSpPr>
        <p:spPr>
          <a:xfrm>
            <a:off x="457200" y="1600200"/>
            <a:ext cx="8229600" cy="5257800"/>
          </a:xfrm>
        </p:spPr>
        <p:txBody>
          <a:bodyPr>
            <a:noAutofit/>
          </a:bodyPr>
          <a:lstStyle/>
          <a:p>
            <a:r>
              <a:rPr lang="fr-FR" sz="2800" b="1" dirty="0" smtClean="0"/>
              <a:t>Biologie</a:t>
            </a:r>
            <a:r>
              <a:rPr lang="fr-FR" sz="2800" b="1" dirty="0"/>
              <a:t> </a:t>
            </a:r>
            <a:r>
              <a:rPr lang="fr-FR" sz="2800" dirty="0"/>
              <a:t>: recherche d’un syndrome inflammatoire (</a:t>
            </a:r>
            <a:r>
              <a:rPr lang="fr-FR" sz="2800" i="1" dirty="0"/>
              <a:t>maladie de Horton</a:t>
            </a:r>
            <a:r>
              <a:rPr lang="fr-FR" sz="2800" dirty="0"/>
              <a:t> ? ou </a:t>
            </a:r>
            <a:r>
              <a:rPr lang="fr-FR" sz="2800" i="1" dirty="0"/>
              <a:t>syndrome infectieux</a:t>
            </a:r>
            <a:r>
              <a:rPr lang="fr-FR" sz="2800" dirty="0"/>
              <a:t> ?).</a:t>
            </a:r>
          </a:p>
          <a:p>
            <a:r>
              <a:rPr lang="fr-FR" sz="2800" b="1" dirty="0"/>
              <a:t>Écho-Doppler cervical</a:t>
            </a:r>
            <a:r>
              <a:rPr lang="fr-FR" sz="2800" dirty="0"/>
              <a:t> : </a:t>
            </a:r>
            <a:r>
              <a:rPr lang="fr-FR" sz="2800" dirty="0" smtClean="0"/>
              <a:t>Suspicion </a:t>
            </a:r>
            <a:r>
              <a:rPr lang="fr-FR" sz="2800" dirty="0"/>
              <a:t>de dissection des artères cervicales, mais l’IRM et l’ARM cervicale et l’angioscanner cervical sont plus performants pour mettre en évidence une dissection aiguë.</a:t>
            </a:r>
          </a:p>
          <a:p>
            <a:r>
              <a:rPr lang="fr-FR" sz="2800" b="1" dirty="0"/>
              <a:t>Examen ophtalmologique</a:t>
            </a:r>
            <a:r>
              <a:rPr lang="fr-FR" sz="2800" dirty="0"/>
              <a:t> : recherche d’un œdème papillaire </a:t>
            </a:r>
            <a:r>
              <a:rPr lang="fr-FR" sz="2800" dirty="0" smtClean="0"/>
              <a:t>(</a:t>
            </a:r>
            <a:r>
              <a:rPr lang="fr-FR" sz="2800" i="1" dirty="0" smtClean="0"/>
              <a:t>HIC</a:t>
            </a:r>
            <a:r>
              <a:rPr lang="fr-FR" sz="2800" dirty="0"/>
              <a:t> ?) ou d’une pathologie ophtalmologique.</a:t>
            </a:r>
          </a:p>
          <a:p>
            <a:r>
              <a:rPr lang="fr-FR" sz="2800" b="1" dirty="0"/>
              <a:t>Scanner des sinus</a:t>
            </a:r>
            <a:r>
              <a:rPr lang="fr-FR" sz="2800" dirty="0"/>
              <a:t> et </a:t>
            </a:r>
            <a:r>
              <a:rPr lang="fr-FR" sz="2800" b="1" dirty="0"/>
              <a:t>examen ORL</a:t>
            </a:r>
            <a:r>
              <a:rPr lang="fr-FR" sz="2800" dirty="0"/>
              <a:t> : </a:t>
            </a:r>
            <a:r>
              <a:rPr lang="fr-FR" sz="2800" dirty="0"/>
              <a:t>S</a:t>
            </a:r>
            <a:r>
              <a:rPr lang="fr-FR" sz="2800" dirty="0" smtClean="0"/>
              <a:t>uspicion </a:t>
            </a:r>
            <a:r>
              <a:rPr lang="fr-FR" sz="2800" dirty="0"/>
              <a:t>de pathologie ORL.</a:t>
            </a:r>
          </a:p>
          <a:p>
            <a:endParaRPr lang="fr-FR" sz="2800" dirty="0"/>
          </a:p>
        </p:txBody>
      </p:sp>
    </p:spTree>
    <p:extLst>
      <p:ext uri="{BB962C8B-B14F-4D97-AF65-F5344CB8AC3E}">
        <p14:creationId xmlns:p14="http://schemas.microsoft.com/office/powerpoint/2010/main" val="15757029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a:xfrm>
            <a:off x="457200" y="1600200"/>
            <a:ext cx="8507288" cy="4525963"/>
          </a:xfrm>
        </p:spPr>
        <p:txBody>
          <a:bodyPr>
            <a:normAutofit/>
          </a:bodyPr>
          <a:lstStyle/>
          <a:p>
            <a:pPr marL="0" indent="0">
              <a:buNone/>
            </a:pPr>
            <a:r>
              <a:rPr lang="fr-FR" sz="2800" dirty="0"/>
              <a:t>Devant une céphalée, </a:t>
            </a:r>
            <a:r>
              <a:rPr lang="fr-FR" sz="2800" dirty="0" smtClean="0"/>
              <a:t>il est prioritaire d’identifier </a:t>
            </a:r>
            <a:r>
              <a:rPr lang="fr-FR" sz="2800" dirty="0"/>
              <a:t>une céphalée secondaire à une affection grave nécessitant des explorations et un traitement en urgence (hémorragie sous-arachnoïdienne, thrombose veineuse cérébrale, méningite, processus intracrânien…).</a:t>
            </a:r>
          </a:p>
          <a:p>
            <a:pPr marL="0" indent="0">
              <a:buNone/>
            </a:pPr>
            <a:r>
              <a:rPr lang="fr-FR" sz="2800" dirty="0"/>
              <a:t>Le diagnostic repose essentiellement sur un interrogatoire précis : les deux principaux paramètres à considérer sont l’ancienneté (récente ou ancienne) et le caractère habituel ou inhabituel de la </a:t>
            </a:r>
            <a:r>
              <a:rPr lang="fr-FR" sz="2800" dirty="0" smtClean="0"/>
              <a:t>céphalée.</a:t>
            </a:r>
            <a:endParaRPr lang="fr-FR" sz="2800" dirty="0"/>
          </a:p>
          <a:p>
            <a:endParaRPr lang="fr-FR" sz="2800" dirty="0"/>
          </a:p>
        </p:txBody>
      </p:sp>
    </p:spTree>
    <p:extLst>
      <p:ext uri="{BB962C8B-B14F-4D97-AF65-F5344CB8AC3E}">
        <p14:creationId xmlns:p14="http://schemas.microsoft.com/office/powerpoint/2010/main" val="1296257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rmAutofit/>
          </a:bodyPr>
          <a:lstStyle/>
          <a:p>
            <a:r>
              <a:rPr lang="fr-FR" sz="4000" dirty="0" smtClean="0"/>
              <a:t>Généralités 4/7</a:t>
            </a:r>
            <a:endParaRPr lang="fr-FR" sz="4000" dirty="0"/>
          </a:p>
        </p:txBody>
      </p:sp>
      <p:sp>
        <p:nvSpPr>
          <p:cNvPr id="3" name="Espace réservé du contenu 2"/>
          <p:cNvSpPr>
            <a:spLocks noGrp="1"/>
          </p:cNvSpPr>
          <p:nvPr>
            <p:ph idx="1"/>
          </p:nvPr>
        </p:nvSpPr>
        <p:spPr>
          <a:xfrm>
            <a:off x="35496" y="1124744"/>
            <a:ext cx="9073008" cy="5688632"/>
          </a:xfrm>
        </p:spPr>
        <p:txBody>
          <a:bodyPr>
            <a:noAutofit/>
          </a:bodyPr>
          <a:lstStyle/>
          <a:p>
            <a:pPr marL="0" indent="0">
              <a:buNone/>
            </a:pPr>
            <a:r>
              <a:rPr lang="fr-FR" sz="2800" dirty="0"/>
              <a:t>Les céphalées sont dues à :</a:t>
            </a:r>
          </a:p>
          <a:p>
            <a:r>
              <a:rPr lang="fr-FR" sz="2800" dirty="0"/>
              <a:t>D</a:t>
            </a:r>
            <a:r>
              <a:rPr lang="fr-FR" sz="2800" dirty="0" smtClean="0"/>
              <a:t>istension</a:t>
            </a:r>
            <a:r>
              <a:rPr lang="fr-FR" sz="2800" dirty="0"/>
              <a:t>, </a:t>
            </a:r>
            <a:r>
              <a:rPr lang="fr-FR" sz="2800" dirty="0" smtClean="0"/>
              <a:t>traction </a:t>
            </a:r>
            <a:r>
              <a:rPr lang="fr-FR" sz="2800" dirty="0" smtClean="0"/>
              <a:t>ou </a:t>
            </a:r>
            <a:r>
              <a:rPr lang="fr-FR" sz="2800" dirty="0"/>
              <a:t>dilatation des artères </a:t>
            </a:r>
            <a:r>
              <a:rPr lang="fr-FR" sz="2800" dirty="0" smtClean="0"/>
              <a:t>intra/ extra-crâniennes;</a:t>
            </a:r>
            <a:endParaRPr lang="fr-FR" sz="2800" dirty="0"/>
          </a:p>
          <a:p>
            <a:r>
              <a:rPr lang="fr-FR" sz="2800" dirty="0"/>
              <a:t>T</a:t>
            </a:r>
            <a:r>
              <a:rPr lang="fr-FR" sz="2800" dirty="0" smtClean="0"/>
              <a:t>raction </a:t>
            </a:r>
            <a:r>
              <a:rPr lang="fr-FR" sz="2800" dirty="0"/>
              <a:t>ou </a:t>
            </a:r>
            <a:r>
              <a:rPr lang="fr-FR" sz="2800" dirty="0" smtClean="0"/>
              <a:t>distension </a:t>
            </a:r>
            <a:r>
              <a:rPr lang="fr-FR" sz="2800" dirty="0"/>
              <a:t>des grosses veines  </a:t>
            </a:r>
            <a:r>
              <a:rPr lang="fr-FR" sz="2800" dirty="0" smtClean="0"/>
              <a:t>intracrâniennes </a:t>
            </a:r>
            <a:r>
              <a:rPr lang="fr-FR" sz="2800" dirty="0"/>
              <a:t>/</a:t>
            </a:r>
            <a:r>
              <a:rPr lang="fr-FR" sz="2800" dirty="0" smtClean="0"/>
              <a:t>enveloppes durales;</a:t>
            </a:r>
            <a:endParaRPr lang="fr-FR" sz="2800" dirty="0"/>
          </a:p>
          <a:p>
            <a:r>
              <a:rPr lang="fr-FR" sz="2800" dirty="0"/>
              <a:t>C</a:t>
            </a:r>
            <a:r>
              <a:rPr lang="fr-FR" sz="2800" dirty="0" smtClean="0"/>
              <a:t>ompression</a:t>
            </a:r>
            <a:r>
              <a:rPr lang="fr-FR" sz="2800" dirty="0"/>
              <a:t>, </a:t>
            </a:r>
            <a:r>
              <a:rPr lang="fr-FR" sz="2800" dirty="0" smtClean="0"/>
              <a:t>traction </a:t>
            </a:r>
            <a:r>
              <a:rPr lang="fr-FR" sz="2800" dirty="0"/>
              <a:t>ou </a:t>
            </a:r>
            <a:r>
              <a:rPr lang="fr-FR" sz="2800" dirty="0" smtClean="0"/>
              <a:t>inflammation </a:t>
            </a:r>
            <a:r>
              <a:rPr lang="fr-FR" sz="2800" dirty="0"/>
              <a:t>des nerfs crâniens ou </a:t>
            </a:r>
            <a:r>
              <a:rPr lang="fr-FR" sz="2800" dirty="0" smtClean="0"/>
              <a:t>spinaux;</a:t>
            </a:r>
            <a:endParaRPr lang="fr-FR" sz="2800" dirty="0"/>
          </a:p>
          <a:p>
            <a:r>
              <a:rPr lang="fr-FR" sz="2800" dirty="0"/>
              <a:t>S</a:t>
            </a:r>
            <a:r>
              <a:rPr lang="fr-FR" sz="2800" dirty="0" smtClean="0"/>
              <a:t>pasme </a:t>
            </a:r>
            <a:r>
              <a:rPr lang="fr-FR" sz="2800" dirty="0"/>
              <a:t>ou une inflammation, </a:t>
            </a:r>
            <a:r>
              <a:rPr lang="fr-FR" sz="2800" dirty="0" smtClean="0"/>
              <a:t>traumatisme </a:t>
            </a:r>
            <a:r>
              <a:rPr lang="fr-FR" sz="2800" dirty="0"/>
              <a:t>des muscles du crâne ou </a:t>
            </a:r>
            <a:r>
              <a:rPr lang="fr-FR" sz="2800" dirty="0" smtClean="0"/>
              <a:t> </a:t>
            </a:r>
            <a:r>
              <a:rPr lang="fr-FR" sz="2800" dirty="0" smtClean="0"/>
              <a:t>cervicaux;</a:t>
            </a:r>
            <a:endParaRPr lang="fr-FR" sz="2800" dirty="0"/>
          </a:p>
          <a:p>
            <a:r>
              <a:rPr lang="fr-FR" sz="2800" dirty="0"/>
              <a:t>I</a:t>
            </a:r>
            <a:r>
              <a:rPr lang="fr-FR" sz="2800" dirty="0" smtClean="0"/>
              <a:t>rritation </a:t>
            </a:r>
            <a:r>
              <a:rPr lang="fr-FR" sz="2800" dirty="0"/>
              <a:t>méningée </a:t>
            </a:r>
            <a:r>
              <a:rPr lang="fr-FR" sz="2800" dirty="0"/>
              <a:t>/</a:t>
            </a:r>
            <a:r>
              <a:rPr lang="fr-FR" sz="2800" dirty="0" smtClean="0"/>
              <a:t>augmentation </a:t>
            </a:r>
            <a:r>
              <a:rPr lang="fr-FR" sz="2800" dirty="0"/>
              <a:t>de </a:t>
            </a:r>
            <a:r>
              <a:rPr lang="fr-FR" sz="2800" dirty="0" smtClean="0"/>
              <a:t>la PIC</a:t>
            </a:r>
            <a:endParaRPr lang="fr-FR" sz="2800" dirty="0"/>
          </a:p>
        </p:txBody>
      </p:sp>
    </p:spTree>
    <p:extLst>
      <p:ext uri="{BB962C8B-B14F-4D97-AF65-F5344CB8AC3E}">
        <p14:creationId xmlns:p14="http://schemas.microsoft.com/office/powerpoint/2010/main" val="28543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t>Généralités 5/7</a:t>
            </a:r>
            <a:endParaRPr lang="fr-FR" sz="4000" dirty="0"/>
          </a:p>
        </p:txBody>
      </p:sp>
      <p:sp>
        <p:nvSpPr>
          <p:cNvPr id="3" name="Espace réservé du contenu 2"/>
          <p:cNvSpPr>
            <a:spLocks noGrp="1"/>
          </p:cNvSpPr>
          <p:nvPr>
            <p:ph idx="1"/>
          </p:nvPr>
        </p:nvSpPr>
        <p:spPr/>
        <p:txBody>
          <a:bodyPr>
            <a:noAutofit/>
          </a:bodyPr>
          <a:lstStyle/>
          <a:p>
            <a:r>
              <a:rPr lang="fr-FR" sz="2800" dirty="0"/>
              <a:t>A</a:t>
            </a:r>
            <a:r>
              <a:rPr lang="fr-FR" sz="2800" dirty="0" smtClean="0"/>
              <a:t>ctivation </a:t>
            </a:r>
            <a:r>
              <a:rPr lang="fr-FR" sz="2800" dirty="0"/>
              <a:t>des structures du tronc </a:t>
            </a:r>
            <a:r>
              <a:rPr lang="fr-FR" sz="2800" dirty="0" smtClean="0"/>
              <a:t>cérébral etc</a:t>
            </a:r>
            <a:r>
              <a:rPr lang="fr-FR" sz="2800" dirty="0" smtClean="0"/>
              <a:t>….</a:t>
            </a:r>
            <a:endParaRPr lang="fr-FR" sz="2800" dirty="0" smtClean="0"/>
          </a:p>
          <a:p>
            <a:pPr marL="0" indent="0">
              <a:buNone/>
            </a:pPr>
            <a:r>
              <a:rPr lang="fr-FR" sz="2800" dirty="0" smtClean="0"/>
              <a:t>La </a:t>
            </a:r>
            <a:r>
              <a:rPr lang="fr-FR" sz="2800" dirty="0"/>
              <a:t>douleur </a:t>
            </a:r>
            <a:r>
              <a:rPr lang="fr-FR" sz="2800" dirty="0" smtClean="0"/>
              <a:t>est alors transmise par </a:t>
            </a:r>
            <a:r>
              <a:rPr lang="fr-FR" sz="2800" dirty="0"/>
              <a:t>le nerf V</a:t>
            </a:r>
            <a:r>
              <a:rPr lang="fr-FR" sz="2800" dirty="0" smtClean="0"/>
              <a:t> </a:t>
            </a:r>
            <a:r>
              <a:rPr lang="fr-FR" sz="2800" dirty="0"/>
              <a:t>à partir des terminaisons nerveuses implantées sur la paroi des </a:t>
            </a:r>
            <a:r>
              <a:rPr lang="fr-FR" sz="2800" dirty="0"/>
              <a:t>V</a:t>
            </a:r>
            <a:r>
              <a:rPr lang="fr-FR" sz="2800" dirty="0" smtClean="0"/>
              <a:t>x </a:t>
            </a:r>
            <a:r>
              <a:rPr lang="fr-FR" sz="2800" dirty="0"/>
              <a:t>sanguins de la </a:t>
            </a:r>
            <a:r>
              <a:rPr lang="fr-FR" sz="2800" dirty="0" smtClean="0"/>
              <a:t>dure mère </a:t>
            </a:r>
            <a:r>
              <a:rPr lang="fr-FR" sz="2800" dirty="0"/>
              <a:t>et de la pie-mère</a:t>
            </a:r>
            <a:r>
              <a:rPr lang="fr-FR" sz="2800" dirty="0" smtClean="0"/>
              <a:t>.</a:t>
            </a:r>
          </a:p>
          <a:p>
            <a:pPr marL="0" indent="0">
              <a:buNone/>
            </a:pPr>
            <a:r>
              <a:rPr lang="fr-FR" sz="2800" dirty="0" smtClean="0"/>
              <a:t>La </a:t>
            </a:r>
            <a:r>
              <a:rPr lang="fr-FR" sz="2800" dirty="0"/>
              <a:t>sensation de douleur est produite par la libération de peptides neurotropes (</a:t>
            </a:r>
            <a:r>
              <a:rPr lang="fr-FR" sz="2800" dirty="0" err="1"/>
              <a:t>calcitonin</a:t>
            </a:r>
            <a:r>
              <a:rPr lang="fr-FR" sz="2800" dirty="0"/>
              <a:t> </a:t>
            </a:r>
            <a:r>
              <a:rPr lang="fr-FR" sz="2800" dirty="0" err="1"/>
              <a:t>gene</a:t>
            </a:r>
            <a:r>
              <a:rPr lang="fr-FR" sz="2800" dirty="0"/>
              <a:t> </a:t>
            </a:r>
            <a:r>
              <a:rPr lang="fr-FR" sz="2800" dirty="0" err="1"/>
              <a:t>related</a:t>
            </a:r>
            <a:r>
              <a:rPr lang="fr-FR" sz="2800" dirty="0"/>
              <a:t> peptide [CGRP], substance P, </a:t>
            </a:r>
            <a:r>
              <a:rPr lang="fr-FR" sz="2800" dirty="0" err="1"/>
              <a:t>tachykinines</a:t>
            </a:r>
            <a:r>
              <a:rPr lang="fr-FR" sz="2800" dirty="0"/>
              <a:t>) stockés dans les fibres C afférentes innervant les vaisseaux cérébraux. </a:t>
            </a:r>
          </a:p>
          <a:p>
            <a:pPr marL="0" indent="0">
              <a:buNone/>
            </a:pPr>
            <a:endParaRPr lang="fr-FR" sz="2800" dirty="0" smtClean="0"/>
          </a:p>
        </p:txBody>
      </p:sp>
    </p:spTree>
    <p:extLst>
      <p:ext uri="{BB962C8B-B14F-4D97-AF65-F5344CB8AC3E}">
        <p14:creationId xmlns:p14="http://schemas.microsoft.com/office/powerpoint/2010/main" val="70194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normAutofit/>
          </a:bodyPr>
          <a:lstStyle/>
          <a:p>
            <a:r>
              <a:rPr lang="fr-FR" sz="4000" dirty="0" smtClean="0"/>
              <a:t>Généralités 6/7</a:t>
            </a:r>
            <a:endParaRPr lang="fr-FR" sz="4000" dirty="0"/>
          </a:p>
        </p:txBody>
      </p:sp>
      <p:sp>
        <p:nvSpPr>
          <p:cNvPr id="3" name="Espace réservé du contenu 2"/>
          <p:cNvSpPr>
            <a:spLocks noGrp="1"/>
          </p:cNvSpPr>
          <p:nvPr>
            <p:ph idx="1"/>
          </p:nvPr>
        </p:nvSpPr>
        <p:spPr>
          <a:xfrm>
            <a:off x="107504" y="1340768"/>
            <a:ext cx="8928992" cy="4925144"/>
          </a:xfrm>
        </p:spPr>
        <p:txBody>
          <a:bodyPr>
            <a:noAutofit/>
          </a:bodyPr>
          <a:lstStyle/>
          <a:p>
            <a:pPr marL="0" indent="0">
              <a:buNone/>
            </a:pPr>
            <a:r>
              <a:rPr lang="fr-FR" sz="2800" dirty="0" smtClean="0"/>
              <a:t>Ces </a:t>
            </a:r>
            <a:r>
              <a:rPr lang="fr-FR" sz="2800" dirty="0"/>
              <a:t>neuropeptides sont </a:t>
            </a:r>
            <a:r>
              <a:rPr lang="fr-FR" sz="2800" dirty="0" err="1" smtClean="0"/>
              <a:t>vaso</a:t>
            </a:r>
            <a:r>
              <a:rPr lang="fr-FR" sz="2800" dirty="0" smtClean="0"/>
              <a:t> actifs </a:t>
            </a:r>
            <a:r>
              <a:rPr lang="fr-FR" sz="2800" dirty="0"/>
              <a:t>et stimulent les cellules endothéliales, les mastocytes et les plaquettes formant la cascade inflammatoire : </a:t>
            </a:r>
            <a:endParaRPr lang="fr-FR" sz="2800" dirty="0" smtClean="0"/>
          </a:p>
          <a:p>
            <a:r>
              <a:rPr lang="fr-FR" sz="2800" dirty="0"/>
              <a:t>V</a:t>
            </a:r>
            <a:r>
              <a:rPr lang="fr-FR" sz="2800" dirty="0" smtClean="0"/>
              <a:t>asodilatation</a:t>
            </a:r>
            <a:r>
              <a:rPr lang="fr-FR" sz="2800" dirty="0"/>
              <a:t>, augmentation de la perméabilité aux protéines plasmatiques provoquant une inflammation </a:t>
            </a:r>
            <a:r>
              <a:rPr lang="fr-FR" sz="2800" dirty="0" err="1" smtClean="0"/>
              <a:t>périvasculaire</a:t>
            </a:r>
            <a:r>
              <a:rPr lang="fr-FR" sz="2800" dirty="0"/>
              <a:t> </a:t>
            </a:r>
            <a:r>
              <a:rPr lang="fr-FR" sz="2800" dirty="0" smtClean="0"/>
              <a:t>responsable d’une inflammation neurogène.</a:t>
            </a:r>
            <a:endParaRPr lang="fr-FR" sz="2800" dirty="0"/>
          </a:p>
          <a:p>
            <a:endParaRPr lang="fr-FR" sz="2800" dirty="0"/>
          </a:p>
        </p:txBody>
      </p:sp>
    </p:spTree>
    <p:extLst>
      <p:ext uri="{BB962C8B-B14F-4D97-AF65-F5344CB8AC3E}">
        <p14:creationId xmlns:p14="http://schemas.microsoft.com/office/powerpoint/2010/main" val="19233683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966</TotalTime>
  <Words>2336</Words>
  <Application>Microsoft Office PowerPoint</Application>
  <PresentationFormat>Affichage à l'écran (4:3)</PresentationFormat>
  <Paragraphs>308</Paragraphs>
  <Slides>63</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63</vt:i4>
      </vt:variant>
    </vt:vector>
  </HeadingPairs>
  <TitlesOfParts>
    <vt:vector size="67" baseType="lpstr">
      <vt:lpstr>Arial</vt:lpstr>
      <vt:lpstr>Calibri</vt:lpstr>
      <vt:lpstr>Wingdings</vt:lpstr>
      <vt:lpstr>Thème Office</vt:lpstr>
      <vt:lpstr>CEPHALEES AIGUES – CEPHALEES CHRONIQUES</vt:lpstr>
      <vt:lpstr>Objectifs</vt:lpstr>
      <vt:lpstr>PLAN</vt:lpstr>
      <vt:lpstr>I. Généralités 1/7</vt:lpstr>
      <vt:lpstr>Généralités 2/7</vt:lpstr>
      <vt:lpstr>Généralités 3/7</vt:lpstr>
      <vt:lpstr>Généralités 4/7</vt:lpstr>
      <vt:lpstr>Généralités 5/7</vt:lpstr>
      <vt:lpstr>Généralités 6/7</vt:lpstr>
      <vt:lpstr>Généralités 7/7</vt:lpstr>
      <vt:lpstr>II. DEMARCHE DIAGNOSTIQUE</vt:lpstr>
      <vt:lpstr>2.1. Interrogatoire  </vt:lpstr>
      <vt:lpstr>a. Caractéristiques des céphalées 1/2 </vt:lpstr>
      <vt:lpstr>Caractéristiques des céphalées 2/2</vt:lpstr>
      <vt:lpstr>b. Contexte de survenue 1/2: </vt:lpstr>
      <vt:lpstr>Circonstance de survenue 2/2</vt:lpstr>
      <vt:lpstr>c. Les antécédents </vt:lpstr>
      <vt:lpstr>2.2. Examen physique 1/2 </vt:lpstr>
      <vt:lpstr>2.2. Examen Physique 2/2</vt:lpstr>
      <vt:lpstr> Signes d’alarme :[ Drapeaux rouges] </vt:lpstr>
      <vt:lpstr> Signes d’alarme :[ Drapeaux rouges] </vt:lpstr>
      <vt:lpstr>2.3.Examens complementaires</vt:lpstr>
      <vt:lpstr>a. Indications de l’imagerie cérébrale</vt:lpstr>
      <vt:lpstr>b.Indications de l’imagerie cérébrale</vt:lpstr>
      <vt:lpstr>III. CLASSIFICATION</vt:lpstr>
      <vt:lpstr>A- Migraine </vt:lpstr>
      <vt:lpstr>a. La migraine sans aura </vt:lpstr>
      <vt:lpstr>Présentation PowerPoint</vt:lpstr>
      <vt:lpstr>b. La migraine avec aura</vt:lpstr>
      <vt:lpstr>La migraine avec aura </vt:lpstr>
      <vt:lpstr>C. Céphalée de tension </vt:lpstr>
      <vt:lpstr>Présentation PowerPoint</vt:lpstr>
      <vt:lpstr>D. Syndrome méningé</vt:lpstr>
      <vt:lpstr>a. Symptômes </vt:lpstr>
      <vt:lpstr>Présentation PowerPoint</vt:lpstr>
      <vt:lpstr>Présentation PowerPoint</vt:lpstr>
      <vt:lpstr>b. Examens complémentaires </vt:lpstr>
      <vt:lpstr>b. Examens Complémentaires ( Suite)</vt:lpstr>
      <vt:lpstr>b. Examens Complémentaires ( Suite)</vt:lpstr>
      <vt:lpstr> E. Céphalée du syndrome d'hypertension intra crânienne (HIC)1/2 </vt:lpstr>
      <vt:lpstr>Présentation PowerPoint</vt:lpstr>
      <vt:lpstr>Présentation PowerPoint</vt:lpstr>
      <vt:lpstr>a. Symptômes </vt:lpstr>
      <vt:lpstr>Présentation PowerPoint</vt:lpstr>
      <vt:lpstr>c. Signes cliniques </vt:lpstr>
      <vt:lpstr>Présentation PowerPoint</vt:lpstr>
      <vt:lpstr>c. Examens complémentaires </vt:lpstr>
      <vt:lpstr>IV. ETIOLOGIES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Affections ophtalmologiques et ORL</vt:lpstr>
      <vt:lpstr> Autres névralgies faciales et crâniennes symptomatiques </vt:lpstr>
      <vt:lpstr>Présentation PowerPoint</vt:lpstr>
      <vt:lpstr>C. Stratégie des examens complémentaires </vt:lpstr>
      <vt:lpstr>C. Stratégie des examens complémentaires </vt:lpstr>
      <vt:lpstr>Autres examens complémentaires </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SEMIOLOGIE  DES CEPHALEES</dc:title>
  <dc:creator>HGT</dc:creator>
  <cp:lastModifiedBy>Dr DIALLO</cp:lastModifiedBy>
  <cp:revision>56</cp:revision>
  <dcterms:created xsi:type="dcterms:W3CDTF">2017-05-17T13:57:34Z</dcterms:created>
  <dcterms:modified xsi:type="dcterms:W3CDTF">2020-09-24T11:08:16Z</dcterms:modified>
</cp:coreProperties>
</file>