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3"/>
  </p:notesMasterIdLst>
  <p:sldIdLst>
    <p:sldId id="256" r:id="rId2"/>
    <p:sldId id="257" r:id="rId3"/>
    <p:sldId id="258" r:id="rId4"/>
    <p:sldId id="259" r:id="rId5"/>
    <p:sldId id="260" r:id="rId6"/>
    <p:sldId id="261" r:id="rId7"/>
    <p:sldId id="262" r:id="rId8"/>
    <p:sldId id="263" r:id="rId9"/>
    <p:sldId id="264" r:id="rId10"/>
    <p:sldId id="265" r:id="rId11"/>
    <p:sldId id="286"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 id="278" r:id="rId25"/>
    <p:sldId id="279" r:id="rId26"/>
    <p:sldId id="280" r:id="rId27"/>
    <p:sldId id="281" r:id="rId28"/>
    <p:sldId id="282" r:id="rId29"/>
    <p:sldId id="283" r:id="rId30"/>
    <p:sldId id="284" r:id="rId31"/>
    <p:sldId id="285" r:id="rId32"/>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p:scale>
          <a:sx n="75" d="100"/>
          <a:sy n="75" d="100"/>
        </p:scale>
        <p:origin x="-547" y="658"/>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1E19054-1839-457A-827D-C74814F127FE}" type="datetimeFigureOut">
              <a:rPr lang="fr-FR" smtClean="0"/>
              <a:t>11/01/2019</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00168F7-B204-403E-AB8D-C60D5E070D5C}" type="slidenum">
              <a:rPr lang="fr-FR" smtClean="0"/>
              <a:t>‹N°›</a:t>
            </a:fld>
            <a:endParaRPr lang="fr-F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F00168F7-B204-403E-AB8D-C60D5E070D5C}" type="slidenum">
              <a:rPr lang="fr-FR" smtClean="0"/>
              <a:t>1</a:t>
            </a:fld>
            <a:endParaRPr lang="fr-F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BE"/>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BE"/>
          </a:p>
        </p:txBody>
      </p:sp>
      <p:sp>
        <p:nvSpPr>
          <p:cNvPr id="4" name="Espace réservé de la date 3"/>
          <p:cNvSpPr>
            <a:spLocks noGrp="1"/>
          </p:cNvSpPr>
          <p:nvPr>
            <p:ph type="dt" sz="half" idx="10"/>
          </p:nvPr>
        </p:nvSpPr>
        <p:spPr/>
        <p:txBody>
          <a:bodyPr/>
          <a:lstStyle/>
          <a:p>
            <a:fld id="{AA309A6D-C09C-4548-B29A-6CF363A7E532}" type="datetimeFigureOut">
              <a:rPr lang="fr-FR" smtClean="0"/>
              <a:pPr/>
              <a:t>11/01/2019</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BE"/>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e la date 3"/>
          <p:cNvSpPr>
            <a:spLocks noGrp="1"/>
          </p:cNvSpPr>
          <p:nvPr>
            <p:ph type="dt" sz="half" idx="10"/>
          </p:nvPr>
        </p:nvSpPr>
        <p:spPr/>
        <p:txBody>
          <a:bodyPr/>
          <a:lstStyle/>
          <a:p>
            <a:fld id="{AA309A6D-C09C-4548-B29A-6CF363A7E532}" type="datetimeFigureOut">
              <a:rPr lang="fr-FR" smtClean="0"/>
              <a:pPr/>
              <a:t>11/01/2019</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fr-BE"/>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e la date 3"/>
          <p:cNvSpPr>
            <a:spLocks noGrp="1"/>
          </p:cNvSpPr>
          <p:nvPr>
            <p:ph type="dt" sz="half" idx="10"/>
          </p:nvPr>
        </p:nvSpPr>
        <p:spPr/>
        <p:txBody>
          <a:bodyPr/>
          <a:lstStyle/>
          <a:p>
            <a:fld id="{AA309A6D-C09C-4548-B29A-6CF363A7E532}" type="datetimeFigureOut">
              <a:rPr lang="fr-FR" smtClean="0"/>
              <a:pPr/>
              <a:t>11/01/2019</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BE"/>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e la date 3"/>
          <p:cNvSpPr>
            <a:spLocks noGrp="1"/>
          </p:cNvSpPr>
          <p:nvPr>
            <p:ph type="dt" sz="half" idx="10"/>
          </p:nvPr>
        </p:nvSpPr>
        <p:spPr/>
        <p:txBody>
          <a:bodyPr/>
          <a:lstStyle/>
          <a:p>
            <a:fld id="{AA309A6D-C09C-4548-B29A-6CF363A7E532}" type="datetimeFigureOut">
              <a:rPr lang="fr-FR" smtClean="0"/>
              <a:pPr/>
              <a:t>11/01/2019</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BE"/>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AA309A6D-C09C-4548-B29A-6CF363A7E532}" type="datetimeFigureOut">
              <a:rPr lang="fr-FR" smtClean="0"/>
              <a:pPr/>
              <a:t>11/01/2019</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BE"/>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5" name="Espace réservé de la date 4"/>
          <p:cNvSpPr>
            <a:spLocks noGrp="1"/>
          </p:cNvSpPr>
          <p:nvPr>
            <p:ph type="dt" sz="half" idx="10"/>
          </p:nvPr>
        </p:nvSpPr>
        <p:spPr/>
        <p:txBody>
          <a:bodyPr/>
          <a:lstStyle/>
          <a:p>
            <a:fld id="{AA309A6D-C09C-4548-B29A-6CF363A7E532}" type="datetimeFigureOut">
              <a:rPr lang="fr-FR" smtClean="0"/>
              <a:pPr/>
              <a:t>11/01/2019</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BE"/>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7" name="Espace réservé de la date 6"/>
          <p:cNvSpPr>
            <a:spLocks noGrp="1"/>
          </p:cNvSpPr>
          <p:nvPr>
            <p:ph type="dt" sz="half" idx="10"/>
          </p:nvPr>
        </p:nvSpPr>
        <p:spPr/>
        <p:txBody>
          <a:bodyPr/>
          <a:lstStyle/>
          <a:p>
            <a:fld id="{AA309A6D-C09C-4548-B29A-6CF363A7E532}" type="datetimeFigureOut">
              <a:rPr lang="fr-FR" smtClean="0"/>
              <a:pPr/>
              <a:t>11/01/2019</a:t>
            </a:fld>
            <a:endParaRPr lang="fr-BE"/>
          </a:p>
        </p:txBody>
      </p:sp>
      <p:sp>
        <p:nvSpPr>
          <p:cNvPr id="8" name="Espace réservé du pied de page 7"/>
          <p:cNvSpPr>
            <a:spLocks noGrp="1"/>
          </p:cNvSpPr>
          <p:nvPr>
            <p:ph type="ftr" sz="quarter" idx="11"/>
          </p:nvPr>
        </p:nvSpPr>
        <p:spPr/>
        <p:txBody>
          <a:bodyPr/>
          <a:lstStyle/>
          <a:p>
            <a:endParaRPr lang="fr-BE"/>
          </a:p>
        </p:txBody>
      </p:sp>
      <p:sp>
        <p:nvSpPr>
          <p:cNvPr id="9" name="Espace réservé du numéro de diapositive 8"/>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BE"/>
          </a:p>
        </p:txBody>
      </p:sp>
      <p:sp>
        <p:nvSpPr>
          <p:cNvPr id="3" name="Espace réservé de la date 2"/>
          <p:cNvSpPr>
            <a:spLocks noGrp="1"/>
          </p:cNvSpPr>
          <p:nvPr>
            <p:ph type="dt" sz="half" idx="10"/>
          </p:nvPr>
        </p:nvSpPr>
        <p:spPr/>
        <p:txBody>
          <a:bodyPr/>
          <a:lstStyle/>
          <a:p>
            <a:fld id="{AA309A6D-C09C-4548-B29A-6CF363A7E532}" type="datetimeFigureOut">
              <a:rPr lang="fr-FR" smtClean="0"/>
              <a:pPr/>
              <a:t>11/01/2019</a:t>
            </a:fld>
            <a:endParaRPr lang="fr-BE"/>
          </a:p>
        </p:txBody>
      </p:sp>
      <p:sp>
        <p:nvSpPr>
          <p:cNvPr id="4" name="Espace réservé du pied de page 3"/>
          <p:cNvSpPr>
            <a:spLocks noGrp="1"/>
          </p:cNvSpPr>
          <p:nvPr>
            <p:ph type="ftr" sz="quarter" idx="11"/>
          </p:nvPr>
        </p:nvSpPr>
        <p:spPr/>
        <p:txBody>
          <a:bodyPr/>
          <a:lstStyle/>
          <a:p>
            <a:endParaRPr lang="fr-BE"/>
          </a:p>
        </p:txBody>
      </p:sp>
      <p:sp>
        <p:nvSpPr>
          <p:cNvPr id="5" name="Espace réservé du numéro de diapositive 4"/>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AA309A6D-C09C-4548-B29A-6CF363A7E532}" type="datetimeFigureOut">
              <a:rPr lang="fr-FR" smtClean="0"/>
              <a:pPr/>
              <a:t>11/01/2019</a:t>
            </a:fld>
            <a:endParaRPr lang="fr-BE"/>
          </a:p>
        </p:txBody>
      </p:sp>
      <p:sp>
        <p:nvSpPr>
          <p:cNvPr id="3" name="Espace réservé du pied de page 2"/>
          <p:cNvSpPr>
            <a:spLocks noGrp="1"/>
          </p:cNvSpPr>
          <p:nvPr>
            <p:ph type="ftr" sz="quarter" idx="11"/>
          </p:nvPr>
        </p:nvSpPr>
        <p:spPr/>
        <p:txBody>
          <a:bodyPr/>
          <a:lstStyle/>
          <a:p>
            <a:endParaRPr lang="fr-BE"/>
          </a:p>
        </p:txBody>
      </p:sp>
      <p:sp>
        <p:nvSpPr>
          <p:cNvPr id="4" name="Espace réservé du numéro de diapositive 3"/>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BE"/>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AA309A6D-C09C-4548-B29A-6CF363A7E532}" type="datetimeFigureOut">
              <a:rPr lang="fr-FR" smtClean="0"/>
              <a:pPr/>
              <a:t>11/01/2019</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BE"/>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BE"/>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AA309A6D-C09C-4548-B29A-6CF363A7E532}" type="datetimeFigureOut">
              <a:rPr lang="fr-FR" smtClean="0"/>
              <a:pPr/>
              <a:t>11/01/2019</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pour modifier le style du titre</a:t>
            </a:r>
            <a:endParaRPr lang="fr-BE"/>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A309A6D-C09C-4548-B29A-6CF363A7E532}" type="datetimeFigureOut">
              <a:rPr lang="fr-FR" smtClean="0"/>
              <a:pPr/>
              <a:t>11/01/2019</a:t>
            </a:fld>
            <a:endParaRPr lang="fr-BE"/>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BE"/>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F4668DC-857F-487D-BFFA-8C0CA5037977}" type="slidenum">
              <a:rPr lang="fr-BE" smtClean="0"/>
              <a:pPr/>
              <a:t>‹N°›</a:t>
            </a:fld>
            <a:endParaRPr lang="fr-BE"/>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lstStyle/>
          <a:p>
            <a:r>
              <a:rPr lang="fr-FR" dirty="0" smtClean="0"/>
              <a:t>Médicaments antipsychotiques (neuroleptiques)</a:t>
            </a:r>
            <a:endParaRPr lang="fr-FR" dirty="0"/>
          </a:p>
        </p:txBody>
      </p:sp>
      <p:sp>
        <p:nvSpPr>
          <p:cNvPr id="3" name="Sous-titre 2"/>
          <p:cNvSpPr>
            <a:spLocks noGrp="1"/>
          </p:cNvSpPr>
          <p:nvPr>
            <p:ph type="subTitle" idx="1"/>
          </p:nvPr>
        </p:nvSpPr>
        <p:spPr/>
        <p:txBody>
          <a:bodyPr/>
          <a:lstStyle/>
          <a:p>
            <a:r>
              <a:rPr lang="fr-FR" dirty="0" smtClean="0"/>
              <a:t> </a:t>
            </a:r>
            <a:r>
              <a:rPr lang="fr-FR" dirty="0" smtClean="0"/>
              <a:t>Pr </a:t>
            </a:r>
            <a:r>
              <a:rPr lang="fr-FR" dirty="0" smtClean="0"/>
              <a:t>Sékou BAH</a:t>
            </a:r>
            <a:endParaRPr lang="fr-FR"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Théorie du glutamate</a:t>
            </a:r>
            <a:endParaRPr lang="fr-FR" dirty="0"/>
          </a:p>
        </p:txBody>
      </p:sp>
      <p:sp>
        <p:nvSpPr>
          <p:cNvPr id="3" name="Espace réservé du contenu 2"/>
          <p:cNvSpPr>
            <a:spLocks noGrp="1"/>
          </p:cNvSpPr>
          <p:nvPr>
            <p:ph idx="1"/>
          </p:nvPr>
        </p:nvSpPr>
        <p:spPr/>
        <p:txBody>
          <a:bodyPr>
            <a:normAutofit fontScale="92500" lnSpcReduction="20000"/>
          </a:bodyPr>
          <a:lstStyle/>
          <a:p>
            <a:r>
              <a:rPr lang="fr-FR" dirty="0" smtClean="0"/>
              <a:t>Glutamate joue un rôle important dans la maladie schizophrénie: les antagonistes des récepteurs NMDA (phencyclidine, ketamine et dizocilpine) produisent des symptômes psychotiques: hallucinations, troubles de la pensée)</a:t>
            </a:r>
          </a:p>
          <a:p>
            <a:r>
              <a:rPr lang="fr-FR" dirty="0" smtClean="0"/>
              <a:t>Souris transgéniques exprimant peu de NMDA récepteurs, produisent des comportements stéréotypiques et une interaction sociale réduite suggestifs de la schizophrénie en plus ils répondent au traitement par les neuroleptiques</a:t>
            </a:r>
            <a:endParaRPr lang="fr-FR"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numéro de diapositive 5"/>
          <p:cNvSpPr>
            <a:spLocks noGrp="1"/>
          </p:cNvSpPr>
          <p:nvPr>
            <p:ph type="sldNum" sz="quarter" idx="12"/>
          </p:nvPr>
        </p:nvSpPr>
        <p:spPr/>
        <p:txBody>
          <a:bodyPr/>
          <a:lstStyle/>
          <a:p>
            <a:pPr>
              <a:defRPr/>
            </a:pPr>
            <a:fld id="{8CB19B77-3263-4817-847E-FC3EC41FDC20}" type="slidenum">
              <a:rPr lang="fr-FR"/>
              <a:pPr>
                <a:defRPr/>
              </a:pPr>
              <a:t>11</a:t>
            </a:fld>
            <a:endParaRPr lang="fr-FR"/>
          </a:p>
        </p:txBody>
      </p:sp>
      <p:sp>
        <p:nvSpPr>
          <p:cNvPr id="2" name="Titre 1"/>
          <p:cNvSpPr>
            <a:spLocks noGrp="1"/>
          </p:cNvSpPr>
          <p:nvPr>
            <p:ph type="title"/>
          </p:nvPr>
        </p:nvSpPr>
        <p:spPr>
          <a:xfrm>
            <a:off x="500063" y="285750"/>
            <a:ext cx="8229600" cy="857234"/>
          </a:xfrm>
        </p:spPr>
        <p:txBody>
          <a:bodyPr rtlCol="0">
            <a:normAutofit/>
          </a:bodyPr>
          <a:lstStyle/>
          <a:p>
            <a:pPr marL="1314450" indent="-857250">
              <a:lnSpc>
                <a:spcPct val="150000"/>
              </a:lnSpc>
              <a:buSzPct val="80000"/>
              <a:defRPr/>
            </a:pPr>
            <a:r>
              <a:rPr lang="fr-FR" sz="2800" b="1" dirty="0" smtClean="0">
                <a:latin typeface="Tahoma" pitchFamily="34" charset="0"/>
                <a:cs typeface="Tahoma" pitchFamily="34" charset="0"/>
              </a:rPr>
              <a:t>Définition des </a:t>
            </a:r>
            <a:r>
              <a:rPr lang="fr-FR" sz="2800" dirty="0" smtClean="0">
                <a:latin typeface="Britannic Bold" pitchFamily="34" charset="0"/>
                <a:ea typeface="Calibri"/>
                <a:cs typeface="Times New Roman"/>
              </a:rPr>
              <a:t>neuroleptiques </a:t>
            </a:r>
            <a:endParaRPr lang="fr-FR" sz="2800" dirty="0" smtClean="0">
              <a:latin typeface="Britannic Bold" pitchFamily="34" charset="0"/>
            </a:endParaRPr>
          </a:p>
        </p:txBody>
      </p:sp>
      <p:sp>
        <p:nvSpPr>
          <p:cNvPr id="3" name="Espace réservé du contenu 2"/>
          <p:cNvSpPr>
            <a:spLocks noGrp="1"/>
          </p:cNvSpPr>
          <p:nvPr>
            <p:ph idx="1"/>
          </p:nvPr>
        </p:nvSpPr>
        <p:spPr>
          <a:xfrm>
            <a:off x="428625" y="1214438"/>
            <a:ext cx="8429625" cy="4929187"/>
          </a:xfrm>
        </p:spPr>
        <p:txBody>
          <a:bodyPr rtlCol="0">
            <a:normAutofit/>
          </a:bodyPr>
          <a:lstStyle/>
          <a:p>
            <a:pPr algn="just" eaLnBrk="1" fontAlgn="auto" hangingPunct="1">
              <a:lnSpc>
                <a:spcPct val="150000"/>
              </a:lnSpc>
              <a:spcAft>
                <a:spcPts val="0"/>
              </a:spcAft>
              <a:buFont typeface="Arial" pitchFamily="34" charset="0"/>
              <a:buChar char="•"/>
              <a:defRPr/>
            </a:pPr>
            <a:r>
              <a:rPr lang="fr-FR" sz="2000" dirty="0" smtClean="0">
                <a:latin typeface="Tahoma"/>
                <a:ea typeface="Calibri"/>
                <a:cs typeface="Times New Roman"/>
              </a:rPr>
              <a:t>Action sédative sur  le psychisme sans action hypnotique</a:t>
            </a:r>
            <a:endParaRPr lang="fr-FR" sz="1600" dirty="0" smtClean="0">
              <a:ea typeface="Calibri"/>
              <a:cs typeface="Times New Roman"/>
            </a:endParaRPr>
          </a:p>
          <a:p>
            <a:pPr algn="just" eaLnBrk="1" fontAlgn="auto" hangingPunct="1">
              <a:lnSpc>
                <a:spcPct val="150000"/>
              </a:lnSpc>
              <a:spcAft>
                <a:spcPts val="0"/>
              </a:spcAft>
              <a:buFont typeface="Tahoma"/>
              <a:buChar char="-"/>
              <a:defRPr/>
            </a:pPr>
            <a:r>
              <a:rPr lang="fr-FR" sz="2000" dirty="0" smtClean="0">
                <a:latin typeface="Tahoma"/>
                <a:ea typeface="Calibri"/>
                <a:cs typeface="Times New Roman"/>
              </a:rPr>
              <a:t>Action inhibitrice à l’égard de l’excitation de l’agitation de l’agressivité</a:t>
            </a:r>
            <a:endParaRPr lang="fr-FR" sz="1600" dirty="0" smtClean="0">
              <a:ea typeface="Calibri"/>
              <a:cs typeface="Times New Roman"/>
            </a:endParaRPr>
          </a:p>
          <a:p>
            <a:pPr algn="just" eaLnBrk="1" fontAlgn="auto" hangingPunct="1">
              <a:lnSpc>
                <a:spcPct val="150000"/>
              </a:lnSpc>
              <a:spcAft>
                <a:spcPts val="0"/>
              </a:spcAft>
              <a:buFont typeface="Tahoma"/>
              <a:buChar char="-"/>
              <a:defRPr/>
            </a:pPr>
            <a:r>
              <a:rPr lang="fr-FR" sz="2000" dirty="0" smtClean="0">
                <a:latin typeface="Tahoma"/>
                <a:ea typeface="Calibri"/>
                <a:cs typeface="Times New Roman"/>
              </a:rPr>
              <a:t>Une réduction des états maniques</a:t>
            </a:r>
            <a:endParaRPr lang="fr-FR" sz="1600" dirty="0" smtClean="0">
              <a:ea typeface="Calibri"/>
              <a:cs typeface="Times New Roman"/>
            </a:endParaRPr>
          </a:p>
          <a:p>
            <a:pPr algn="just" eaLnBrk="1" fontAlgn="auto" hangingPunct="1">
              <a:lnSpc>
                <a:spcPct val="150000"/>
              </a:lnSpc>
              <a:spcAft>
                <a:spcPts val="0"/>
              </a:spcAft>
              <a:buFont typeface="Tahoma"/>
              <a:buChar char="-"/>
              <a:defRPr/>
            </a:pPr>
            <a:r>
              <a:rPr lang="fr-FR" sz="2000" dirty="0" smtClean="0">
                <a:latin typeface="Tahoma"/>
                <a:ea typeface="Calibri"/>
                <a:cs typeface="Times New Roman"/>
              </a:rPr>
              <a:t>Une action réductrice vis-à-vis de certaines psychoses aiguës ou chroniques</a:t>
            </a:r>
            <a:endParaRPr lang="fr-FR" sz="1600" dirty="0" smtClean="0">
              <a:ea typeface="Calibri"/>
              <a:cs typeface="Times New Roman"/>
            </a:endParaRPr>
          </a:p>
          <a:p>
            <a:pPr algn="just" eaLnBrk="1" fontAlgn="auto" hangingPunct="1">
              <a:lnSpc>
                <a:spcPct val="150000"/>
              </a:lnSpc>
              <a:spcAft>
                <a:spcPts val="0"/>
              </a:spcAft>
              <a:buFont typeface="Tahoma"/>
              <a:buChar char="-"/>
              <a:defRPr/>
            </a:pPr>
            <a:r>
              <a:rPr lang="fr-FR" sz="2000" dirty="0" smtClean="0">
                <a:latin typeface="Tahoma"/>
                <a:ea typeface="Calibri"/>
                <a:cs typeface="Times New Roman"/>
              </a:rPr>
              <a:t>Une importante manifestation psychomotrice, neurologique, neurovégétative</a:t>
            </a:r>
            <a:endParaRPr lang="fr-FR" sz="1600" dirty="0" smtClean="0">
              <a:ea typeface="Calibri"/>
              <a:cs typeface="Times New Roman"/>
            </a:endParaRPr>
          </a:p>
          <a:p>
            <a:pPr algn="just" eaLnBrk="1" fontAlgn="auto" hangingPunct="1">
              <a:lnSpc>
                <a:spcPct val="150000"/>
              </a:lnSpc>
              <a:spcAft>
                <a:spcPts val="0"/>
              </a:spcAft>
              <a:buFont typeface="Tahoma"/>
              <a:buChar char="-"/>
              <a:defRPr/>
            </a:pPr>
            <a:r>
              <a:rPr lang="fr-FR" sz="2000" dirty="0" smtClean="0">
                <a:latin typeface="Tahoma"/>
                <a:ea typeface="Calibri"/>
                <a:cs typeface="Times New Roman"/>
              </a:rPr>
              <a:t>Une prédominante action sur les centres sous corticaux. </a:t>
            </a:r>
            <a:endParaRPr lang="fr-FR" sz="1600" dirty="0" smtClean="0">
              <a:ea typeface="Calibri"/>
              <a:cs typeface="Times New Roman"/>
            </a:endParaRPr>
          </a:p>
          <a:p>
            <a:pPr marL="457200" algn="just" eaLnBrk="1" fontAlgn="auto" hangingPunct="1">
              <a:lnSpc>
                <a:spcPct val="150000"/>
              </a:lnSpc>
              <a:spcAft>
                <a:spcPts val="0"/>
              </a:spcAft>
              <a:buFont typeface="Arial" pitchFamily="34" charset="0"/>
              <a:buChar char="•"/>
              <a:defRPr/>
            </a:pPr>
            <a:endParaRPr lang="fr-FR" sz="1600" dirty="0" smtClean="0">
              <a:ea typeface="Calibri"/>
              <a:cs typeface="Times New Roman"/>
            </a:endParaRPr>
          </a:p>
          <a:p>
            <a:pPr algn="just" eaLnBrk="1" fontAlgn="auto" hangingPunct="1">
              <a:lnSpc>
                <a:spcPct val="150000"/>
              </a:lnSpc>
              <a:spcAft>
                <a:spcPts val="0"/>
              </a:spcAft>
              <a:buFont typeface="Arial" pitchFamily="34" charset="0"/>
              <a:buChar char="•"/>
              <a:defRPr/>
            </a:pPr>
            <a:endParaRPr lang="fr-FR" sz="2000" dirty="0" smtClean="0">
              <a:latin typeface="Tahoma" pitchFamily="34" charset="0"/>
              <a:cs typeface="Tahoma" pitchFamily="34" charset="0"/>
            </a:endParaRPr>
          </a:p>
        </p:txBody>
      </p:sp>
    </p:spTree>
  </p:cSld>
  <p:clrMapOvr>
    <a:masterClrMapping/>
  </p:clrMapOvr>
  <p:transition spd="slow"/>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b="1" dirty="0" smtClean="0"/>
              <a:t>Classification des antipsychotiques ou neuroleptiques</a:t>
            </a:r>
            <a:endParaRPr lang="fr-FR" b="1" dirty="0"/>
          </a:p>
        </p:txBody>
      </p:sp>
      <p:sp>
        <p:nvSpPr>
          <p:cNvPr id="3" name="Espace réservé du contenu 2"/>
          <p:cNvSpPr>
            <a:spLocks noGrp="1"/>
          </p:cNvSpPr>
          <p:nvPr>
            <p:ph idx="1"/>
          </p:nvPr>
        </p:nvSpPr>
        <p:spPr/>
        <p:txBody>
          <a:bodyPr>
            <a:normAutofit/>
          </a:bodyPr>
          <a:lstStyle/>
          <a:p>
            <a:r>
              <a:rPr lang="fr-FR" dirty="0" smtClean="0"/>
              <a:t>Principales catégories sont: selon Delay et Deniker</a:t>
            </a:r>
          </a:p>
          <a:p>
            <a:pPr lvl="1"/>
            <a:r>
              <a:rPr lang="fr-FR" dirty="0" smtClean="0"/>
              <a:t>Neuroleptiques de 1</a:t>
            </a:r>
            <a:r>
              <a:rPr lang="fr-FR" u="sng" baseline="30000" dirty="0" smtClean="0"/>
              <a:t>ère</a:t>
            </a:r>
            <a:r>
              <a:rPr lang="fr-FR" dirty="0" smtClean="0"/>
              <a:t> génération (typiques): chlorpromazine, halopéridol, fluphenazine, flupentixol, clopentixol</a:t>
            </a:r>
          </a:p>
          <a:p>
            <a:pPr lvl="1"/>
            <a:r>
              <a:rPr lang="fr-FR" dirty="0" smtClean="0"/>
              <a:t>Neuroleptiques de 2</a:t>
            </a:r>
            <a:r>
              <a:rPr lang="fr-FR" u="sng" baseline="30000" dirty="0" smtClean="0"/>
              <a:t>ème</a:t>
            </a:r>
            <a:r>
              <a:rPr lang="fr-FR" dirty="0" smtClean="0"/>
              <a:t> génération (atypiques): clozapine, risperidone, sertindole, quetiapine, amisulpride, aripiprazole, zotepine</a:t>
            </a:r>
          </a:p>
          <a:p>
            <a:pPr lvl="1">
              <a:buNone/>
            </a:pPr>
            <a:endParaRPr lang="fr-FR" dirty="0" smtClean="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smtClean="0"/>
              <a:t>Distinction entre typiques et atypiques</a:t>
            </a:r>
            <a:endParaRPr lang="fr-FR" dirty="0"/>
          </a:p>
        </p:txBody>
      </p:sp>
      <p:sp>
        <p:nvSpPr>
          <p:cNvPr id="3" name="Espace réservé du contenu 2"/>
          <p:cNvSpPr>
            <a:spLocks noGrp="1"/>
          </p:cNvSpPr>
          <p:nvPr>
            <p:ph idx="1"/>
          </p:nvPr>
        </p:nvSpPr>
        <p:spPr/>
        <p:txBody>
          <a:bodyPr/>
          <a:lstStyle/>
          <a:p>
            <a:r>
              <a:rPr lang="fr-FR" dirty="0" smtClean="0"/>
              <a:t>Basée sur</a:t>
            </a:r>
          </a:p>
          <a:p>
            <a:pPr lvl="1"/>
            <a:r>
              <a:rPr lang="fr-FR" dirty="0" smtClean="0"/>
              <a:t>Profil des récepteurs</a:t>
            </a:r>
          </a:p>
          <a:p>
            <a:pPr lvl="1"/>
            <a:r>
              <a:rPr lang="fr-FR" dirty="0" smtClean="0"/>
              <a:t>Incidence des effets extrapyramidaux (moindres avec le groupe atypique)</a:t>
            </a:r>
          </a:p>
          <a:p>
            <a:pPr lvl="1"/>
            <a:r>
              <a:rPr lang="fr-FR" dirty="0" smtClean="0"/>
              <a:t>Efficacité (clozapine) dans les groupes de patients résistants</a:t>
            </a:r>
          </a:p>
          <a:p>
            <a:pPr lvl="1"/>
            <a:r>
              <a:rPr lang="fr-FR" dirty="0" smtClean="0"/>
              <a:t>Efficacité des symptômes négatifs</a:t>
            </a:r>
            <a:endParaRPr lang="fr-FR"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Espace réservé du numéro de diapositive 5"/>
          <p:cNvSpPr>
            <a:spLocks noGrp="1"/>
          </p:cNvSpPr>
          <p:nvPr>
            <p:ph type="sldNum" sz="quarter" idx="12"/>
          </p:nvPr>
        </p:nvSpPr>
        <p:spPr/>
        <p:txBody>
          <a:bodyPr/>
          <a:lstStyle/>
          <a:p>
            <a:pPr>
              <a:defRPr/>
            </a:pPr>
            <a:fld id="{C6C7D317-3628-4A2B-BDCA-1F184725AF31}" type="slidenum">
              <a:rPr lang="fr-FR"/>
              <a:pPr>
                <a:defRPr/>
              </a:pPr>
              <a:t>14</a:t>
            </a:fld>
            <a:endParaRPr lang="fr-FR"/>
          </a:p>
        </p:txBody>
      </p:sp>
      <p:sp>
        <p:nvSpPr>
          <p:cNvPr id="18435" name="Titre 1"/>
          <p:cNvSpPr>
            <a:spLocks noGrp="1"/>
          </p:cNvSpPr>
          <p:nvPr>
            <p:ph type="title"/>
          </p:nvPr>
        </p:nvSpPr>
        <p:spPr>
          <a:xfrm>
            <a:off x="457200" y="274638"/>
            <a:ext cx="8229600" cy="725487"/>
          </a:xfrm>
        </p:spPr>
        <p:txBody>
          <a:bodyPr/>
          <a:lstStyle/>
          <a:p>
            <a:pPr marL="514350" indent="-514350" eaLnBrk="1" hangingPunct="1">
              <a:buSzPct val="80000"/>
            </a:pPr>
            <a:r>
              <a:rPr lang="fr-FR" sz="2400" dirty="0" smtClean="0">
                <a:latin typeface="Britannic Bold" pitchFamily="34" charset="0"/>
                <a:cs typeface="Tahoma" pitchFamily="34" charset="0"/>
              </a:rPr>
              <a:t>CLASSIFICATION CLINIQUE </a:t>
            </a:r>
          </a:p>
        </p:txBody>
      </p:sp>
      <p:sp>
        <p:nvSpPr>
          <p:cNvPr id="18436" name="ZoneTexte 3"/>
          <p:cNvSpPr txBox="1">
            <a:spLocks noChangeArrowheads="1"/>
          </p:cNvSpPr>
          <p:nvPr/>
        </p:nvSpPr>
        <p:spPr bwMode="auto">
          <a:xfrm>
            <a:off x="500063" y="1785938"/>
            <a:ext cx="2357437" cy="646112"/>
          </a:xfrm>
          <a:prstGeom prst="rect">
            <a:avLst/>
          </a:prstGeom>
          <a:noFill/>
          <a:ln w="9525">
            <a:noFill/>
            <a:miter lim="800000"/>
            <a:headEnd/>
            <a:tailEnd/>
          </a:ln>
        </p:spPr>
        <p:txBody>
          <a:bodyPr>
            <a:spAutoFit/>
          </a:bodyPr>
          <a:lstStyle/>
          <a:p>
            <a:pPr>
              <a:buFont typeface="Arial" charset="0"/>
              <a:buChar char="•"/>
            </a:pPr>
            <a:r>
              <a:rPr lang="fr-FR">
                <a:latin typeface="Britannic Bold" pitchFamily="34" charset="0"/>
                <a:cs typeface="Tahoma" pitchFamily="34" charset="0"/>
              </a:rPr>
              <a:t> NEUROLEPTIQUES</a:t>
            </a:r>
          </a:p>
          <a:p>
            <a:r>
              <a:rPr lang="fr-FR">
                <a:latin typeface="Britannic Bold" pitchFamily="34" charset="0"/>
                <a:cs typeface="Tahoma" pitchFamily="34" charset="0"/>
              </a:rPr>
              <a:t>      SEDATIFS</a:t>
            </a:r>
          </a:p>
        </p:txBody>
      </p:sp>
      <p:sp>
        <p:nvSpPr>
          <p:cNvPr id="18437" name="ZoneTexte 4"/>
          <p:cNvSpPr txBox="1">
            <a:spLocks noChangeArrowheads="1"/>
          </p:cNvSpPr>
          <p:nvPr/>
        </p:nvSpPr>
        <p:spPr bwMode="auto">
          <a:xfrm>
            <a:off x="571500" y="2714625"/>
            <a:ext cx="2357438" cy="646113"/>
          </a:xfrm>
          <a:prstGeom prst="rect">
            <a:avLst/>
          </a:prstGeom>
          <a:noFill/>
          <a:ln w="9525">
            <a:noFill/>
            <a:miter lim="800000"/>
            <a:headEnd/>
            <a:tailEnd/>
          </a:ln>
        </p:spPr>
        <p:txBody>
          <a:bodyPr>
            <a:spAutoFit/>
          </a:bodyPr>
          <a:lstStyle/>
          <a:p>
            <a:pPr>
              <a:buFont typeface="Arial" charset="0"/>
              <a:buChar char="•"/>
            </a:pPr>
            <a:r>
              <a:rPr lang="fr-FR">
                <a:latin typeface="Britannic Bold" pitchFamily="34" charset="0"/>
              </a:rPr>
              <a:t> NEUROLEPTIQUES</a:t>
            </a:r>
          </a:p>
          <a:p>
            <a:r>
              <a:rPr lang="fr-FR">
                <a:latin typeface="Britannic Bold" pitchFamily="34" charset="0"/>
              </a:rPr>
              <a:t>      MOYENS</a:t>
            </a:r>
          </a:p>
        </p:txBody>
      </p:sp>
      <p:sp>
        <p:nvSpPr>
          <p:cNvPr id="18438" name="ZoneTexte 6"/>
          <p:cNvSpPr txBox="1">
            <a:spLocks noChangeArrowheads="1"/>
          </p:cNvSpPr>
          <p:nvPr/>
        </p:nvSpPr>
        <p:spPr bwMode="auto">
          <a:xfrm>
            <a:off x="571500" y="3786188"/>
            <a:ext cx="2357438" cy="646112"/>
          </a:xfrm>
          <a:prstGeom prst="rect">
            <a:avLst/>
          </a:prstGeom>
          <a:noFill/>
          <a:ln w="9525">
            <a:noFill/>
            <a:miter lim="800000"/>
            <a:headEnd/>
            <a:tailEnd/>
          </a:ln>
        </p:spPr>
        <p:txBody>
          <a:bodyPr>
            <a:spAutoFit/>
          </a:bodyPr>
          <a:lstStyle/>
          <a:p>
            <a:pPr>
              <a:buFont typeface="Arial" charset="0"/>
              <a:buChar char="•"/>
            </a:pPr>
            <a:r>
              <a:rPr lang="fr-FR">
                <a:latin typeface="Britannic Bold" pitchFamily="34" charset="0"/>
              </a:rPr>
              <a:t> NEUROLEPTIQUES</a:t>
            </a:r>
          </a:p>
          <a:p>
            <a:r>
              <a:rPr lang="fr-FR">
                <a:latin typeface="Britannic Bold" pitchFamily="34" charset="0"/>
              </a:rPr>
              <a:t>      POLYVALENTS</a:t>
            </a:r>
          </a:p>
        </p:txBody>
      </p:sp>
      <p:sp>
        <p:nvSpPr>
          <p:cNvPr id="18439" name="ZoneTexte 7"/>
          <p:cNvSpPr txBox="1">
            <a:spLocks noChangeArrowheads="1"/>
          </p:cNvSpPr>
          <p:nvPr/>
        </p:nvSpPr>
        <p:spPr bwMode="auto">
          <a:xfrm>
            <a:off x="571500" y="5000625"/>
            <a:ext cx="2357438" cy="646113"/>
          </a:xfrm>
          <a:prstGeom prst="rect">
            <a:avLst/>
          </a:prstGeom>
          <a:noFill/>
          <a:ln w="9525">
            <a:noFill/>
            <a:miter lim="800000"/>
            <a:headEnd/>
            <a:tailEnd/>
          </a:ln>
        </p:spPr>
        <p:txBody>
          <a:bodyPr>
            <a:spAutoFit/>
          </a:bodyPr>
          <a:lstStyle/>
          <a:p>
            <a:pPr>
              <a:buFont typeface="Arial" charset="0"/>
              <a:buChar char="•"/>
            </a:pPr>
            <a:r>
              <a:rPr lang="fr-FR">
                <a:latin typeface="Britannic Bold" pitchFamily="34" charset="0"/>
              </a:rPr>
              <a:t> NEUROLEPTIQUES</a:t>
            </a:r>
          </a:p>
          <a:p>
            <a:r>
              <a:rPr lang="fr-FR">
                <a:latin typeface="Britannic Bold" pitchFamily="34" charset="0"/>
              </a:rPr>
              <a:t>      DEHIBITEURS</a:t>
            </a:r>
          </a:p>
        </p:txBody>
      </p:sp>
      <p:cxnSp>
        <p:nvCxnSpPr>
          <p:cNvPr id="10" name="Connecteur droit avec flèche 9"/>
          <p:cNvCxnSpPr/>
          <p:nvPr/>
        </p:nvCxnSpPr>
        <p:spPr>
          <a:xfrm rot="5400000">
            <a:off x="2215356" y="3713957"/>
            <a:ext cx="4714875" cy="1588"/>
          </a:xfrm>
          <a:prstGeom prst="straightConnector1">
            <a:avLst/>
          </a:prstGeom>
          <a:ln w="57150">
            <a:solidFill>
              <a:srgbClr val="FFFF00"/>
            </a:solidFill>
            <a:tailEnd type="arrow"/>
          </a:ln>
        </p:spPr>
        <p:style>
          <a:lnRef idx="1">
            <a:schemeClr val="accent1"/>
          </a:lnRef>
          <a:fillRef idx="0">
            <a:schemeClr val="accent1"/>
          </a:fillRef>
          <a:effectRef idx="0">
            <a:schemeClr val="accent1"/>
          </a:effectRef>
          <a:fontRef idx="minor">
            <a:schemeClr val="tx1"/>
          </a:fontRef>
        </p:style>
      </p:cxnSp>
      <p:cxnSp>
        <p:nvCxnSpPr>
          <p:cNvPr id="11" name="Connecteur droit avec flèche 10"/>
          <p:cNvCxnSpPr/>
          <p:nvPr/>
        </p:nvCxnSpPr>
        <p:spPr>
          <a:xfrm rot="5400000" flipH="1" flipV="1">
            <a:off x="819944" y="3750469"/>
            <a:ext cx="4787900" cy="1588"/>
          </a:xfrm>
          <a:prstGeom prst="straightConnector1">
            <a:avLst/>
          </a:prstGeom>
          <a:ln w="57150">
            <a:solidFill>
              <a:srgbClr val="FF3399"/>
            </a:solidFill>
            <a:tailEnd type="arrow"/>
          </a:ln>
        </p:spPr>
        <p:style>
          <a:lnRef idx="1">
            <a:schemeClr val="accent1"/>
          </a:lnRef>
          <a:fillRef idx="0">
            <a:schemeClr val="accent1"/>
          </a:fillRef>
          <a:effectRef idx="0">
            <a:schemeClr val="accent1"/>
          </a:effectRef>
          <a:fontRef idx="minor">
            <a:schemeClr val="tx1"/>
          </a:fontRef>
        </p:style>
      </p:cxnSp>
      <p:sp>
        <p:nvSpPr>
          <p:cNvPr id="14" name="ZoneTexte 13"/>
          <p:cNvSpPr txBox="1"/>
          <p:nvPr/>
        </p:nvSpPr>
        <p:spPr>
          <a:xfrm>
            <a:off x="1143000" y="1143000"/>
            <a:ext cx="2286000" cy="369888"/>
          </a:xfrm>
          <a:prstGeom prst="rect">
            <a:avLst/>
          </a:prstGeom>
          <a:noFill/>
        </p:spPr>
        <p:txBody>
          <a:bodyPr>
            <a:spAutoFit/>
          </a:bodyPr>
          <a:lstStyle/>
          <a:p>
            <a:pPr fontAlgn="auto">
              <a:spcBef>
                <a:spcPts val="0"/>
              </a:spcBef>
              <a:spcAft>
                <a:spcPts val="0"/>
              </a:spcAft>
              <a:defRPr/>
            </a:pPr>
            <a:r>
              <a:rPr lang="fr-FR" b="1" u="sng" dirty="0">
                <a:solidFill>
                  <a:srgbClr val="FF3399"/>
                </a:solidFill>
                <a:effectLst>
                  <a:outerShdw blurRad="38100" dist="38100" dir="2700000" algn="tl">
                    <a:srgbClr val="000000">
                      <a:alpha val="43137"/>
                    </a:srgbClr>
                  </a:outerShdw>
                </a:effectLst>
                <a:latin typeface="+mn-lt"/>
              </a:rPr>
              <a:t>ACTION SEDATIVE</a:t>
            </a:r>
          </a:p>
        </p:txBody>
      </p:sp>
      <p:sp>
        <p:nvSpPr>
          <p:cNvPr id="18443" name="ZoneTexte 17"/>
          <p:cNvSpPr txBox="1">
            <a:spLocks noChangeArrowheads="1"/>
          </p:cNvSpPr>
          <p:nvPr/>
        </p:nvSpPr>
        <p:spPr bwMode="auto">
          <a:xfrm>
            <a:off x="5929313" y="1214438"/>
            <a:ext cx="2000250" cy="369887"/>
          </a:xfrm>
          <a:prstGeom prst="rect">
            <a:avLst/>
          </a:prstGeom>
          <a:noFill/>
          <a:ln w="9525">
            <a:noFill/>
            <a:miter lim="800000"/>
            <a:headEnd/>
            <a:tailEnd/>
          </a:ln>
        </p:spPr>
        <p:txBody>
          <a:bodyPr>
            <a:spAutoFit/>
          </a:bodyPr>
          <a:lstStyle/>
          <a:p>
            <a:r>
              <a:rPr lang="fr-FR" b="1" u="sng">
                <a:solidFill>
                  <a:schemeClr val="accent2"/>
                </a:solidFill>
                <a:latin typeface="Calibri" pitchFamily="34" charset="0"/>
              </a:rPr>
              <a:t>EFFET VEGETATIF</a:t>
            </a:r>
          </a:p>
        </p:txBody>
      </p:sp>
      <p:sp>
        <p:nvSpPr>
          <p:cNvPr id="18444" name="ZoneTexte 20"/>
          <p:cNvSpPr txBox="1">
            <a:spLocks noChangeArrowheads="1"/>
          </p:cNvSpPr>
          <p:nvPr/>
        </p:nvSpPr>
        <p:spPr bwMode="auto">
          <a:xfrm>
            <a:off x="6429388" y="5929313"/>
            <a:ext cx="2285987" cy="584775"/>
          </a:xfrm>
          <a:prstGeom prst="rect">
            <a:avLst/>
          </a:prstGeom>
          <a:noFill/>
          <a:ln w="9525">
            <a:noFill/>
            <a:miter lim="800000"/>
            <a:headEnd/>
            <a:tailEnd/>
          </a:ln>
        </p:spPr>
        <p:txBody>
          <a:bodyPr wrap="square">
            <a:spAutoFit/>
          </a:bodyPr>
          <a:lstStyle/>
          <a:p>
            <a:r>
              <a:rPr lang="fr-FR" sz="1600" b="1" dirty="0">
                <a:solidFill>
                  <a:srgbClr val="00FF00"/>
                </a:solidFill>
                <a:latin typeface="Calibri" pitchFamily="34" charset="0"/>
              </a:rPr>
              <a:t>EFFET HYPERKINETIQUE DOMINANT</a:t>
            </a:r>
          </a:p>
        </p:txBody>
      </p:sp>
      <p:sp>
        <p:nvSpPr>
          <p:cNvPr id="18445" name="ZoneTexte 21"/>
          <p:cNvSpPr txBox="1">
            <a:spLocks noChangeArrowheads="1"/>
          </p:cNvSpPr>
          <p:nvPr/>
        </p:nvSpPr>
        <p:spPr bwMode="auto">
          <a:xfrm>
            <a:off x="4500563" y="6000750"/>
            <a:ext cx="1714500" cy="584200"/>
          </a:xfrm>
          <a:prstGeom prst="rect">
            <a:avLst/>
          </a:prstGeom>
          <a:noFill/>
          <a:ln w="9525">
            <a:noFill/>
            <a:miter lim="800000"/>
            <a:headEnd/>
            <a:tailEnd/>
          </a:ln>
        </p:spPr>
        <p:txBody>
          <a:bodyPr>
            <a:spAutoFit/>
          </a:bodyPr>
          <a:lstStyle/>
          <a:p>
            <a:r>
              <a:rPr lang="fr-FR" sz="1600" b="1" dirty="0">
                <a:latin typeface="Calibri" pitchFamily="34" charset="0"/>
              </a:rPr>
              <a:t>ACTION </a:t>
            </a:r>
          </a:p>
          <a:p>
            <a:r>
              <a:rPr lang="fr-FR" sz="1600" b="1" dirty="0">
                <a:latin typeface="Calibri" pitchFamily="34" charset="0"/>
              </a:rPr>
              <a:t>DESHIIBITRICE</a:t>
            </a:r>
          </a:p>
        </p:txBody>
      </p:sp>
      <p:sp>
        <p:nvSpPr>
          <p:cNvPr id="18446" name="ZoneTexte 22"/>
          <p:cNvSpPr txBox="1">
            <a:spLocks noChangeArrowheads="1"/>
          </p:cNvSpPr>
          <p:nvPr/>
        </p:nvSpPr>
        <p:spPr bwMode="auto">
          <a:xfrm>
            <a:off x="4929188" y="1643063"/>
            <a:ext cx="2000250" cy="830262"/>
          </a:xfrm>
          <a:prstGeom prst="rect">
            <a:avLst/>
          </a:prstGeom>
          <a:noFill/>
          <a:ln w="9525">
            <a:noFill/>
            <a:miter lim="800000"/>
            <a:headEnd/>
            <a:tailEnd/>
          </a:ln>
        </p:spPr>
        <p:txBody>
          <a:bodyPr>
            <a:spAutoFit/>
          </a:bodyPr>
          <a:lstStyle/>
          <a:p>
            <a:r>
              <a:rPr lang="fr-FR" sz="1600" b="1">
                <a:latin typeface="Calibri" pitchFamily="34" charset="0"/>
              </a:rPr>
              <a:t>LEVOPROMAZINE</a:t>
            </a:r>
          </a:p>
          <a:p>
            <a:r>
              <a:rPr lang="fr-FR" sz="1600" b="1">
                <a:latin typeface="Calibri" pitchFamily="34" charset="0"/>
              </a:rPr>
              <a:t>RESERPINE</a:t>
            </a:r>
          </a:p>
          <a:p>
            <a:r>
              <a:rPr lang="fr-FR" sz="1400" b="1">
                <a:latin typeface="Calibri" pitchFamily="34" charset="0"/>
              </a:rPr>
              <a:t>CHLORPROMAZINE</a:t>
            </a:r>
          </a:p>
        </p:txBody>
      </p:sp>
      <p:sp>
        <p:nvSpPr>
          <p:cNvPr id="18447" name="ZoneTexte 24"/>
          <p:cNvSpPr txBox="1">
            <a:spLocks noChangeArrowheads="1"/>
          </p:cNvSpPr>
          <p:nvPr/>
        </p:nvSpPr>
        <p:spPr bwMode="auto">
          <a:xfrm>
            <a:off x="5000625" y="2714625"/>
            <a:ext cx="2000250" cy="830263"/>
          </a:xfrm>
          <a:prstGeom prst="rect">
            <a:avLst/>
          </a:prstGeom>
          <a:noFill/>
          <a:ln w="9525">
            <a:noFill/>
            <a:miter lim="800000"/>
            <a:headEnd/>
            <a:tailEnd/>
          </a:ln>
        </p:spPr>
        <p:txBody>
          <a:bodyPr>
            <a:spAutoFit/>
          </a:bodyPr>
          <a:lstStyle/>
          <a:p>
            <a:r>
              <a:rPr lang="fr-FR" sz="1600" b="1" dirty="0">
                <a:latin typeface="Calibri" pitchFamily="34" charset="0"/>
              </a:rPr>
              <a:t>CLOTIAPINE</a:t>
            </a:r>
          </a:p>
          <a:p>
            <a:r>
              <a:rPr lang="fr-FR" sz="1600" b="1" dirty="0">
                <a:latin typeface="Calibri" pitchFamily="34" charset="0"/>
              </a:rPr>
              <a:t>PROPERITHIAZINE</a:t>
            </a:r>
          </a:p>
          <a:p>
            <a:r>
              <a:rPr lang="fr-FR" sz="1600" b="1" dirty="0">
                <a:latin typeface="Calibri" pitchFamily="34" charset="0"/>
              </a:rPr>
              <a:t>THIORIDAZINE</a:t>
            </a:r>
          </a:p>
        </p:txBody>
      </p:sp>
      <p:cxnSp>
        <p:nvCxnSpPr>
          <p:cNvPr id="27" name="Connecteur droit 26"/>
          <p:cNvCxnSpPr/>
          <p:nvPr/>
        </p:nvCxnSpPr>
        <p:spPr>
          <a:xfrm>
            <a:off x="500063" y="2571750"/>
            <a:ext cx="7643812" cy="1588"/>
          </a:xfrm>
          <a:prstGeom prst="line">
            <a:avLst/>
          </a:prstGeom>
          <a:ln/>
        </p:spPr>
        <p:style>
          <a:lnRef idx="3">
            <a:schemeClr val="dk1"/>
          </a:lnRef>
          <a:fillRef idx="0">
            <a:schemeClr val="dk1"/>
          </a:fillRef>
          <a:effectRef idx="2">
            <a:schemeClr val="dk1"/>
          </a:effectRef>
          <a:fontRef idx="minor">
            <a:schemeClr val="tx1"/>
          </a:fontRef>
        </p:style>
      </p:cxnSp>
      <p:cxnSp>
        <p:nvCxnSpPr>
          <p:cNvPr id="28" name="Connecteur droit 27"/>
          <p:cNvCxnSpPr/>
          <p:nvPr/>
        </p:nvCxnSpPr>
        <p:spPr>
          <a:xfrm>
            <a:off x="500063" y="3643313"/>
            <a:ext cx="7643812" cy="1587"/>
          </a:xfrm>
          <a:prstGeom prst="line">
            <a:avLst/>
          </a:prstGeom>
          <a:ln/>
        </p:spPr>
        <p:style>
          <a:lnRef idx="3">
            <a:schemeClr val="dk1"/>
          </a:lnRef>
          <a:fillRef idx="0">
            <a:schemeClr val="dk1"/>
          </a:fillRef>
          <a:effectRef idx="2">
            <a:schemeClr val="dk1"/>
          </a:effectRef>
          <a:fontRef idx="minor">
            <a:schemeClr val="tx1"/>
          </a:fontRef>
        </p:style>
      </p:cxnSp>
      <p:cxnSp>
        <p:nvCxnSpPr>
          <p:cNvPr id="29" name="Connecteur droit 28"/>
          <p:cNvCxnSpPr/>
          <p:nvPr/>
        </p:nvCxnSpPr>
        <p:spPr>
          <a:xfrm>
            <a:off x="571500" y="4714875"/>
            <a:ext cx="7643813" cy="1588"/>
          </a:xfrm>
          <a:prstGeom prst="line">
            <a:avLst/>
          </a:prstGeom>
          <a:ln/>
        </p:spPr>
        <p:style>
          <a:lnRef idx="3">
            <a:schemeClr val="dk1"/>
          </a:lnRef>
          <a:fillRef idx="0">
            <a:schemeClr val="dk1"/>
          </a:fillRef>
          <a:effectRef idx="2">
            <a:schemeClr val="dk1"/>
          </a:effectRef>
          <a:fontRef idx="minor">
            <a:schemeClr val="tx1"/>
          </a:fontRef>
        </p:style>
      </p:cxnSp>
      <p:sp>
        <p:nvSpPr>
          <p:cNvPr id="18451" name="ZoneTexte 29"/>
          <p:cNvSpPr txBox="1">
            <a:spLocks noChangeArrowheads="1"/>
          </p:cNvSpPr>
          <p:nvPr/>
        </p:nvSpPr>
        <p:spPr bwMode="auto">
          <a:xfrm>
            <a:off x="5000625" y="3786188"/>
            <a:ext cx="2000250" cy="830262"/>
          </a:xfrm>
          <a:prstGeom prst="rect">
            <a:avLst/>
          </a:prstGeom>
          <a:noFill/>
          <a:ln w="9525">
            <a:noFill/>
            <a:miter lim="800000"/>
            <a:headEnd/>
            <a:tailEnd/>
          </a:ln>
        </p:spPr>
        <p:txBody>
          <a:bodyPr>
            <a:spAutoFit/>
          </a:bodyPr>
          <a:lstStyle/>
          <a:p>
            <a:r>
              <a:rPr lang="fr-FR" sz="1600" b="1" dirty="0">
                <a:latin typeface="Calibri" pitchFamily="34" charset="0"/>
              </a:rPr>
              <a:t>HALOPERIDOL</a:t>
            </a:r>
          </a:p>
          <a:p>
            <a:r>
              <a:rPr lang="fr-FR" sz="1600" b="1" dirty="0">
                <a:latin typeface="Calibri" pitchFamily="34" charset="0"/>
              </a:rPr>
              <a:t>FLUPHENAZINE</a:t>
            </a:r>
          </a:p>
          <a:p>
            <a:r>
              <a:rPr lang="fr-FR" sz="1600" b="1" dirty="0">
                <a:latin typeface="Calibri" pitchFamily="34" charset="0"/>
              </a:rPr>
              <a:t>PIPOTHIZINE</a:t>
            </a:r>
          </a:p>
        </p:txBody>
      </p:sp>
      <p:sp>
        <p:nvSpPr>
          <p:cNvPr id="18452" name="ZoneTexte 30"/>
          <p:cNvSpPr txBox="1">
            <a:spLocks noChangeArrowheads="1"/>
          </p:cNvSpPr>
          <p:nvPr/>
        </p:nvSpPr>
        <p:spPr bwMode="auto">
          <a:xfrm>
            <a:off x="5000625" y="4786313"/>
            <a:ext cx="3429000" cy="830262"/>
          </a:xfrm>
          <a:prstGeom prst="rect">
            <a:avLst/>
          </a:prstGeom>
          <a:noFill/>
          <a:ln w="9525">
            <a:noFill/>
            <a:miter lim="800000"/>
            <a:headEnd/>
            <a:tailEnd/>
          </a:ln>
        </p:spPr>
        <p:txBody>
          <a:bodyPr>
            <a:spAutoFit/>
          </a:bodyPr>
          <a:lstStyle/>
          <a:p>
            <a:r>
              <a:rPr lang="fr-FR" sz="1600" b="1" dirty="0">
                <a:latin typeface="Calibri" pitchFamily="34" charset="0"/>
              </a:rPr>
              <a:t>PROCHLORPROMAZINE</a:t>
            </a:r>
          </a:p>
          <a:p>
            <a:r>
              <a:rPr lang="fr-FR" sz="1600" b="1" dirty="0">
                <a:latin typeface="Calibri" pitchFamily="34" charset="0"/>
              </a:rPr>
              <a:t>TRIFLUPERIDOL</a:t>
            </a:r>
          </a:p>
          <a:p>
            <a:r>
              <a:rPr lang="fr-FR" sz="1600" b="1" dirty="0">
                <a:latin typeface="Calibri" pitchFamily="34" charset="0"/>
              </a:rPr>
              <a:t> THIOPROPERAZINE = MAJEPTIL®</a:t>
            </a:r>
          </a:p>
        </p:txBody>
      </p:sp>
    </p:spTree>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numéro de diapositive 5"/>
          <p:cNvSpPr>
            <a:spLocks noGrp="1"/>
          </p:cNvSpPr>
          <p:nvPr>
            <p:ph type="sldNum" sz="quarter" idx="12"/>
          </p:nvPr>
        </p:nvSpPr>
        <p:spPr/>
        <p:txBody>
          <a:bodyPr/>
          <a:lstStyle/>
          <a:p>
            <a:pPr>
              <a:defRPr/>
            </a:pPr>
            <a:fld id="{DE10B482-6C2E-4E00-968B-2B7B84049F7F}" type="slidenum">
              <a:rPr lang="fr-FR"/>
              <a:pPr>
                <a:defRPr/>
              </a:pPr>
              <a:t>15</a:t>
            </a:fld>
            <a:endParaRPr lang="fr-FR"/>
          </a:p>
        </p:txBody>
      </p:sp>
      <p:sp>
        <p:nvSpPr>
          <p:cNvPr id="19459" name="Titre 1"/>
          <p:cNvSpPr>
            <a:spLocks noGrp="1"/>
          </p:cNvSpPr>
          <p:nvPr>
            <p:ph type="title"/>
          </p:nvPr>
        </p:nvSpPr>
        <p:spPr>
          <a:xfrm>
            <a:off x="457200" y="274638"/>
            <a:ext cx="8229600" cy="939800"/>
          </a:xfrm>
        </p:spPr>
        <p:txBody>
          <a:bodyPr/>
          <a:lstStyle/>
          <a:p>
            <a:pPr eaLnBrk="1" hangingPunct="1"/>
            <a:r>
              <a:rPr lang="fr-FR" sz="2400" b="1" dirty="0" smtClean="0">
                <a:latin typeface="Tahoma" pitchFamily="34" charset="0"/>
                <a:cs typeface="Tahoma" pitchFamily="34" charset="0"/>
              </a:rPr>
              <a:t>NEUROLEPTIQUES RETARD</a:t>
            </a:r>
            <a:br>
              <a:rPr lang="fr-FR" sz="2400" b="1" dirty="0" smtClean="0">
                <a:latin typeface="Tahoma" pitchFamily="34" charset="0"/>
                <a:cs typeface="Tahoma" pitchFamily="34" charset="0"/>
              </a:rPr>
            </a:br>
            <a:r>
              <a:rPr lang="fr-FR" sz="2400" b="1" dirty="0" smtClean="0">
                <a:latin typeface="Tahoma" pitchFamily="34" charset="0"/>
                <a:cs typeface="Tahoma" pitchFamily="34" charset="0"/>
              </a:rPr>
              <a:t>NEUROLEPIQUES POLYVALENTS</a:t>
            </a:r>
          </a:p>
        </p:txBody>
      </p:sp>
      <p:graphicFrame>
        <p:nvGraphicFramePr>
          <p:cNvPr id="4" name="Tableau 3"/>
          <p:cNvGraphicFramePr>
            <a:graphicFrameLocks noGrp="1"/>
          </p:cNvGraphicFramePr>
          <p:nvPr/>
        </p:nvGraphicFramePr>
        <p:xfrm>
          <a:off x="1071563" y="1714500"/>
          <a:ext cx="7429551" cy="4572032"/>
        </p:xfrm>
        <a:graphic>
          <a:graphicData uri="http://schemas.openxmlformats.org/drawingml/2006/table">
            <a:tbl>
              <a:tblPr firstRow="1" bandRow="1">
                <a:tableStyleId>{16D9F66E-5EB9-4882-86FB-DCBF35E3C3E4}</a:tableStyleId>
              </a:tblPr>
              <a:tblGrid>
                <a:gridCol w="2476517"/>
                <a:gridCol w="2476517"/>
                <a:gridCol w="2476517"/>
              </a:tblGrid>
              <a:tr h="1143008">
                <a:tc>
                  <a:txBody>
                    <a:bodyPr/>
                    <a:lstStyle/>
                    <a:p>
                      <a:pPr algn="ctr"/>
                      <a:r>
                        <a:rPr lang="fr-FR" sz="1600" b="1" u="sng" dirty="0" smtClean="0">
                          <a:solidFill>
                            <a:srgbClr val="002060"/>
                          </a:solidFill>
                          <a:effectLst/>
                        </a:rPr>
                        <a:t>HALOPERIDOL</a:t>
                      </a:r>
                    </a:p>
                    <a:p>
                      <a:pPr marL="0" marR="0" indent="0" algn="ctr" defTabSz="914400" rtl="0" eaLnBrk="1" fontAlgn="auto" latinLnBrk="0" hangingPunct="1">
                        <a:lnSpc>
                          <a:spcPct val="100000"/>
                        </a:lnSpc>
                        <a:spcBef>
                          <a:spcPts val="0"/>
                        </a:spcBef>
                        <a:spcAft>
                          <a:spcPts val="0"/>
                        </a:spcAft>
                        <a:buClrTx/>
                        <a:buSzTx/>
                        <a:buFontTx/>
                        <a:buNone/>
                        <a:tabLst/>
                        <a:defRPr/>
                      </a:pPr>
                      <a:r>
                        <a:rPr lang="fr-FR" sz="1600" b="1" dirty="0" smtClean="0">
                          <a:solidFill>
                            <a:srgbClr val="002060"/>
                          </a:solidFill>
                          <a:effectLst/>
                        </a:rPr>
                        <a:t>HALDOL DECANOAS</a:t>
                      </a:r>
                    </a:p>
                    <a:p>
                      <a:pPr algn="ctr"/>
                      <a:endParaRPr lang="fr-FR" sz="1600" b="1" dirty="0">
                        <a:solidFill>
                          <a:srgbClr val="002060"/>
                        </a:solidFill>
                        <a:effectLst/>
                        <a:latin typeface="Tahoma" pitchFamily="34" charset="0"/>
                        <a:cs typeface="Tahoma" pitchFamily="34" charset="0"/>
                      </a:endParaRPr>
                    </a:p>
                  </a:txBody>
                  <a:tcPr/>
                </a:tc>
                <a:tc>
                  <a:txBody>
                    <a:bodyPr/>
                    <a:lstStyle/>
                    <a:p>
                      <a:pPr algn="ctr"/>
                      <a:endParaRPr lang="fr-FR" sz="1400" b="1" dirty="0" smtClean="0">
                        <a:solidFill>
                          <a:srgbClr val="FF0000"/>
                        </a:solidFill>
                        <a:latin typeface="Tahoma" pitchFamily="34" charset="0"/>
                        <a:cs typeface="Tahoma" pitchFamily="34" charset="0"/>
                      </a:endParaRPr>
                    </a:p>
                    <a:p>
                      <a:pPr algn="ctr"/>
                      <a:r>
                        <a:rPr lang="fr-FR" sz="1400" b="1" dirty="0" smtClean="0">
                          <a:solidFill>
                            <a:srgbClr val="FF0000"/>
                          </a:solidFill>
                          <a:latin typeface="Tahoma" pitchFamily="34" charset="0"/>
                          <a:cs typeface="Tahoma" pitchFamily="34" charset="0"/>
                        </a:rPr>
                        <a:t>5 amp</a:t>
                      </a:r>
                      <a:r>
                        <a:rPr lang="fr-FR" sz="1400" b="1" baseline="0" dirty="0" smtClean="0">
                          <a:solidFill>
                            <a:srgbClr val="FF0000"/>
                          </a:solidFill>
                          <a:latin typeface="Tahoma" pitchFamily="34" charset="0"/>
                          <a:cs typeface="Tahoma" pitchFamily="34" charset="0"/>
                        </a:rPr>
                        <a:t> de1ml = 50mg</a:t>
                      </a:r>
                      <a:endParaRPr lang="fr-FR" sz="1400" b="1" dirty="0">
                        <a:solidFill>
                          <a:srgbClr val="FF0000"/>
                        </a:solidFill>
                        <a:latin typeface="Tahoma" pitchFamily="34" charset="0"/>
                        <a:cs typeface="Tahoma" pitchFamily="34" charset="0"/>
                      </a:endParaRPr>
                    </a:p>
                  </a:txBody>
                  <a:tcPr/>
                </a:tc>
                <a:tc>
                  <a:txBody>
                    <a:bodyPr/>
                    <a:lstStyle/>
                    <a:p>
                      <a:pPr algn="ctr"/>
                      <a:r>
                        <a:rPr lang="fr-FR" sz="1400" b="1" dirty="0" smtClean="0">
                          <a:solidFill>
                            <a:srgbClr val="0000FF"/>
                          </a:solidFill>
                          <a:latin typeface="Tahoma" pitchFamily="34" charset="0"/>
                          <a:cs typeface="Tahoma" pitchFamily="34" charset="0"/>
                        </a:rPr>
                        <a:t>IM profonde 50 à 300mg </a:t>
                      </a:r>
                      <a:r>
                        <a:rPr lang="fr-FR" sz="1400" b="1" dirty="0" err="1" smtClean="0">
                          <a:solidFill>
                            <a:srgbClr val="0000FF"/>
                          </a:solidFill>
                          <a:latin typeface="Tahoma" pitchFamily="34" charset="0"/>
                          <a:cs typeface="Tahoma" pitchFamily="34" charset="0"/>
                        </a:rPr>
                        <a:t>ttes</a:t>
                      </a:r>
                      <a:r>
                        <a:rPr lang="fr-FR" sz="1400" b="1" dirty="0" smtClean="0">
                          <a:solidFill>
                            <a:srgbClr val="0000FF"/>
                          </a:solidFill>
                          <a:latin typeface="Tahoma" pitchFamily="34" charset="0"/>
                          <a:cs typeface="Tahoma" pitchFamily="34" charset="0"/>
                        </a:rPr>
                        <a:t> les 4 semaines = 1mois</a:t>
                      </a:r>
                      <a:endParaRPr lang="fr-FR" sz="1400" b="1" dirty="0">
                        <a:solidFill>
                          <a:srgbClr val="0000FF"/>
                        </a:solidFill>
                        <a:latin typeface="Tahoma" pitchFamily="34" charset="0"/>
                        <a:cs typeface="Tahoma" pitchFamily="34" charset="0"/>
                      </a:endParaRPr>
                    </a:p>
                  </a:txBody>
                  <a:tcPr/>
                </a:tc>
              </a:tr>
              <a:tr h="1143008">
                <a:tc>
                  <a:txBody>
                    <a:bodyPr/>
                    <a:lstStyle/>
                    <a:p>
                      <a:pPr algn="ctr"/>
                      <a:r>
                        <a:rPr lang="fr-FR" sz="1600" b="1" u="sng" dirty="0" smtClean="0">
                          <a:solidFill>
                            <a:srgbClr val="002060"/>
                          </a:solidFill>
                          <a:effectLst/>
                        </a:rPr>
                        <a:t>PIPOTIAZINE</a:t>
                      </a:r>
                    </a:p>
                    <a:p>
                      <a:pPr algn="ctr"/>
                      <a:r>
                        <a:rPr lang="fr-FR" sz="1600" b="1" dirty="0" smtClean="0">
                          <a:solidFill>
                            <a:srgbClr val="002060"/>
                          </a:solidFill>
                          <a:effectLst/>
                        </a:rPr>
                        <a:t>PIPORTIL</a:t>
                      </a:r>
                      <a:r>
                        <a:rPr lang="fr-FR" sz="1600" b="1" baseline="0" dirty="0" smtClean="0">
                          <a:solidFill>
                            <a:srgbClr val="002060"/>
                          </a:solidFill>
                          <a:effectLst/>
                        </a:rPr>
                        <a:t> RETARD</a:t>
                      </a:r>
                    </a:p>
                    <a:p>
                      <a:pPr algn="ctr"/>
                      <a:r>
                        <a:rPr lang="fr-FR" sz="1600" b="1" baseline="0" dirty="0" smtClean="0">
                          <a:solidFill>
                            <a:srgbClr val="002060"/>
                          </a:solidFill>
                          <a:effectLst/>
                        </a:rPr>
                        <a:t>L4</a:t>
                      </a:r>
                      <a:endParaRPr lang="fr-FR" sz="1600" b="1" dirty="0">
                        <a:solidFill>
                          <a:srgbClr val="002060"/>
                        </a:solidFill>
                        <a:effectLst/>
                        <a:latin typeface="Tahoma" pitchFamily="34" charset="0"/>
                        <a:cs typeface="Tahoma" pitchFamily="34" charset="0"/>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fr-FR" sz="1400" b="1" dirty="0" smtClean="0">
                        <a:solidFill>
                          <a:srgbClr val="FF0000"/>
                        </a:solidFill>
                        <a:latin typeface="Tahoma" pitchFamily="34" charset="0"/>
                        <a:cs typeface="Tahoma" pitchFamily="34" charset="0"/>
                      </a:endParaRPr>
                    </a:p>
                    <a:p>
                      <a:pPr marL="0" marR="0" indent="0" algn="ctr" defTabSz="914400" rtl="0" eaLnBrk="1" fontAlgn="auto" latinLnBrk="0" hangingPunct="1">
                        <a:lnSpc>
                          <a:spcPct val="100000"/>
                        </a:lnSpc>
                        <a:spcBef>
                          <a:spcPts val="0"/>
                        </a:spcBef>
                        <a:spcAft>
                          <a:spcPts val="0"/>
                        </a:spcAft>
                        <a:buClrTx/>
                        <a:buSzTx/>
                        <a:buFontTx/>
                        <a:buNone/>
                        <a:tabLst/>
                        <a:defRPr/>
                      </a:pPr>
                      <a:r>
                        <a:rPr lang="fr-FR" sz="1400" b="1" dirty="0" smtClean="0">
                          <a:solidFill>
                            <a:srgbClr val="FF0000"/>
                          </a:solidFill>
                          <a:latin typeface="Tahoma" pitchFamily="34" charset="0"/>
                          <a:cs typeface="Tahoma" pitchFamily="34" charset="0"/>
                        </a:rPr>
                        <a:t>1 amp</a:t>
                      </a:r>
                      <a:r>
                        <a:rPr lang="fr-FR" sz="1400" b="1" baseline="0" dirty="0" smtClean="0">
                          <a:solidFill>
                            <a:srgbClr val="FF0000"/>
                          </a:solidFill>
                          <a:latin typeface="Tahoma" pitchFamily="34" charset="0"/>
                          <a:cs typeface="Tahoma" pitchFamily="34" charset="0"/>
                        </a:rPr>
                        <a:t> 4ml = 100mg</a:t>
                      </a:r>
                    </a:p>
                    <a:p>
                      <a:pPr marL="0" marR="0" indent="0" algn="ctr" defTabSz="914400" rtl="0" eaLnBrk="1" fontAlgn="auto" latinLnBrk="0" hangingPunct="1">
                        <a:lnSpc>
                          <a:spcPct val="100000"/>
                        </a:lnSpc>
                        <a:spcBef>
                          <a:spcPts val="0"/>
                        </a:spcBef>
                        <a:spcAft>
                          <a:spcPts val="0"/>
                        </a:spcAft>
                        <a:buClrTx/>
                        <a:buSzTx/>
                        <a:buFontTx/>
                        <a:buNone/>
                        <a:tabLst/>
                        <a:defRPr/>
                      </a:pPr>
                      <a:r>
                        <a:rPr lang="fr-FR" sz="1400" b="1" dirty="0" smtClean="0">
                          <a:solidFill>
                            <a:srgbClr val="FF0000"/>
                          </a:solidFill>
                          <a:latin typeface="Tahoma" pitchFamily="34" charset="0"/>
                          <a:cs typeface="Tahoma" pitchFamily="34" charset="0"/>
                        </a:rPr>
                        <a:t>3 amp</a:t>
                      </a:r>
                      <a:r>
                        <a:rPr lang="fr-FR" sz="1400" b="1" baseline="0" dirty="0" smtClean="0">
                          <a:solidFill>
                            <a:srgbClr val="FF0000"/>
                          </a:solidFill>
                          <a:latin typeface="Tahoma" pitchFamily="34" charset="0"/>
                          <a:cs typeface="Tahoma" pitchFamily="34" charset="0"/>
                        </a:rPr>
                        <a:t> 1ml = 25mg</a:t>
                      </a:r>
                      <a:endParaRPr lang="fr-FR" sz="1400" b="1" dirty="0" smtClean="0">
                        <a:solidFill>
                          <a:srgbClr val="FF0000"/>
                        </a:solidFill>
                        <a:latin typeface="Tahoma" pitchFamily="34" charset="0"/>
                        <a:cs typeface="Tahoma" pitchFamily="34" charset="0"/>
                      </a:endParaRPr>
                    </a:p>
                    <a:p>
                      <a:pPr algn="ctr"/>
                      <a:endParaRPr lang="fr-FR" sz="1400" b="1" dirty="0">
                        <a:solidFill>
                          <a:srgbClr val="FF0000"/>
                        </a:solidFill>
                        <a:latin typeface="Tahoma" pitchFamily="34" charset="0"/>
                        <a:cs typeface="Tahoma" pitchFamily="34" charset="0"/>
                      </a:endParaRPr>
                    </a:p>
                  </a:txBody>
                  <a:tcPr/>
                </a:tc>
                <a:tc>
                  <a:txBody>
                    <a:bodyPr/>
                    <a:lstStyle/>
                    <a:p>
                      <a:pPr algn="ctr"/>
                      <a:r>
                        <a:rPr lang="fr-FR" sz="1400" b="1" dirty="0" smtClean="0">
                          <a:solidFill>
                            <a:srgbClr val="0000FF"/>
                          </a:solidFill>
                          <a:latin typeface="Tahoma" pitchFamily="34" charset="0"/>
                          <a:cs typeface="Tahoma" pitchFamily="34" charset="0"/>
                        </a:rPr>
                        <a:t>IM profonde </a:t>
                      </a:r>
                    </a:p>
                    <a:p>
                      <a:pPr algn="ctr"/>
                      <a:r>
                        <a:rPr lang="fr-FR" sz="1400" b="1" dirty="0" smtClean="0">
                          <a:solidFill>
                            <a:srgbClr val="0000FF"/>
                          </a:solidFill>
                          <a:latin typeface="Tahoma" pitchFamily="34" charset="0"/>
                          <a:cs typeface="Tahoma" pitchFamily="34" charset="0"/>
                        </a:rPr>
                        <a:t>25 – 200mg/ mois</a:t>
                      </a:r>
                      <a:endParaRPr lang="fr-FR" sz="1400" b="1" dirty="0">
                        <a:solidFill>
                          <a:srgbClr val="0000FF"/>
                        </a:solidFill>
                        <a:latin typeface="Tahoma" pitchFamily="34" charset="0"/>
                        <a:cs typeface="Tahoma" pitchFamily="34" charset="0"/>
                      </a:endParaRPr>
                    </a:p>
                  </a:txBody>
                  <a:tcPr/>
                </a:tc>
              </a:tr>
              <a:tr h="1143008">
                <a:tc>
                  <a:txBody>
                    <a:bodyPr/>
                    <a:lstStyle/>
                    <a:p>
                      <a:pPr algn="ctr"/>
                      <a:r>
                        <a:rPr lang="fr-FR" sz="1600" b="1" u="sng" dirty="0" smtClean="0">
                          <a:solidFill>
                            <a:srgbClr val="002060"/>
                          </a:solidFill>
                          <a:effectLst/>
                        </a:rPr>
                        <a:t>FLUPENTHIXOL</a:t>
                      </a:r>
                    </a:p>
                    <a:p>
                      <a:pPr algn="ctr"/>
                      <a:r>
                        <a:rPr lang="fr-FR" sz="1600" b="1" dirty="0" smtClean="0">
                          <a:solidFill>
                            <a:srgbClr val="002060"/>
                          </a:solidFill>
                          <a:effectLst/>
                        </a:rPr>
                        <a:t>FLUANXOL</a:t>
                      </a:r>
                      <a:r>
                        <a:rPr lang="fr-FR" sz="1600" b="1" baseline="0" dirty="0" smtClean="0">
                          <a:solidFill>
                            <a:srgbClr val="002060"/>
                          </a:solidFill>
                          <a:effectLst/>
                        </a:rPr>
                        <a:t> LP</a:t>
                      </a:r>
                      <a:endParaRPr lang="fr-FR" sz="1600" b="1" dirty="0">
                        <a:solidFill>
                          <a:srgbClr val="002060"/>
                        </a:solidFill>
                        <a:effectLst/>
                        <a:latin typeface="Tahoma" pitchFamily="34" charset="0"/>
                        <a:cs typeface="Tahoma" pitchFamily="34" charset="0"/>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fr-FR" sz="1400" b="1" dirty="0" smtClean="0">
                        <a:solidFill>
                          <a:srgbClr val="FF0000"/>
                        </a:solidFill>
                        <a:latin typeface="Tahoma" pitchFamily="34" charset="0"/>
                        <a:cs typeface="Tahoma" pitchFamily="34" charset="0"/>
                      </a:endParaRPr>
                    </a:p>
                    <a:p>
                      <a:pPr marL="0" marR="0" indent="0" algn="ctr" defTabSz="914400" rtl="0" eaLnBrk="1" fontAlgn="auto" latinLnBrk="0" hangingPunct="1">
                        <a:lnSpc>
                          <a:spcPct val="100000"/>
                        </a:lnSpc>
                        <a:spcBef>
                          <a:spcPts val="0"/>
                        </a:spcBef>
                        <a:spcAft>
                          <a:spcPts val="0"/>
                        </a:spcAft>
                        <a:buClrTx/>
                        <a:buSzTx/>
                        <a:buFontTx/>
                        <a:buNone/>
                        <a:tabLst/>
                        <a:defRPr/>
                      </a:pPr>
                      <a:r>
                        <a:rPr lang="fr-FR" sz="1400" b="1" dirty="0" smtClean="0">
                          <a:solidFill>
                            <a:srgbClr val="FF0000"/>
                          </a:solidFill>
                          <a:latin typeface="Tahoma" pitchFamily="34" charset="0"/>
                          <a:cs typeface="Tahoma" pitchFamily="34" charset="0"/>
                        </a:rPr>
                        <a:t>1 amp</a:t>
                      </a:r>
                      <a:r>
                        <a:rPr lang="fr-FR" sz="1400" b="1" baseline="0" dirty="0" smtClean="0">
                          <a:solidFill>
                            <a:srgbClr val="FF0000"/>
                          </a:solidFill>
                          <a:latin typeface="Tahoma" pitchFamily="34" charset="0"/>
                          <a:cs typeface="Tahoma" pitchFamily="34" charset="0"/>
                        </a:rPr>
                        <a:t> = 1ml = 100mg</a:t>
                      </a:r>
                      <a:endParaRPr lang="fr-FR" sz="1400" b="1" dirty="0" smtClean="0">
                        <a:solidFill>
                          <a:srgbClr val="FF0000"/>
                        </a:solidFill>
                        <a:latin typeface="Tahoma" pitchFamily="34" charset="0"/>
                        <a:cs typeface="Tahoma" pitchFamily="34" charset="0"/>
                      </a:endParaRPr>
                    </a:p>
                    <a:p>
                      <a:pPr marL="0" marR="0" indent="0" algn="ctr" defTabSz="914400" rtl="0" eaLnBrk="1" fontAlgn="auto" latinLnBrk="0" hangingPunct="1">
                        <a:lnSpc>
                          <a:spcPct val="100000"/>
                        </a:lnSpc>
                        <a:spcBef>
                          <a:spcPts val="0"/>
                        </a:spcBef>
                        <a:spcAft>
                          <a:spcPts val="0"/>
                        </a:spcAft>
                        <a:buClrTx/>
                        <a:buSzTx/>
                        <a:buFontTx/>
                        <a:buNone/>
                        <a:tabLst/>
                        <a:defRPr/>
                      </a:pPr>
                      <a:r>
                        <a:rPr lang="fr-FR" sz="1400" b="1" dirty="0" smtClean="0">
                          <a:solidFill>
                            <a:srgbClr val="FF0000"/>
                          </a:solidFill>
                          <a:latin typeface="Tahoma" pitchFamily="34" charset="0"/>
                          <a:cs typeface="Tahoma" pitchFamily="34" charset="0"/>
                        </a:rPr>
                        <a:t>4 amp =</a:t>
                      </a:r>
                      <a:r>
                        <a:rPr lang="fr-FR" sz="1400" b="1" baseline="0" dirty="0" smtClean="0">
                          <a:solidFill>
                            <a:srgbClr val="FF0000"/>
                          </a:solidFill>
                          <a:latin typeface="Tahoma" pitchFamily="34" charset="0"/>
                          <a:cs typeface="Tahoma" pitchFamily="34" charset="0"/>
                        </a:rPr>
                        <a:t> 1ml = 20mg</a:t>
                      </a:r>
                      <a:endParaRPr lang="fr-FR" sz="1400" b="1" dirty="0" smtClean="0">
                        <a:solidFill>
                          <a:srgbClr val="FF0000"/>
                        </a:solidFill>
                        <a:latin typeface="Tahoma" pitchFamily="34" charset="0"/>
                        <a:cs typeface="Tahoma" pitchFamily="34" charset="0"/>
                      </a:endParaRPr>
                    </a:p>
                    <a:p>
                      <a:pPr algn="ctr"/>
                      <a:endParaRPr lang="fr-FR" sz="1400" b="1" dirty="0">
                        <a:solidFill>
                          <a:srgbClr val="FF0000"/>
                        </a:solidFill>
                        <a:latin typeface="Tahoma" pitchFamily="34" charset="0"/>
                        <a:cs typeface="Tahoma" pitchFamily="34" charset="0"/>
                      </a:endParaRPr>
                    </a:p>
                  </a:txBody>
                  <a:tcPr/>
                </a:tc>
                <a:tc>
                  <a:txBody>
                    <a:bodyPr/>
                    <a:lstStyle/>
                    <a:p>
                      <a:pPr algn="ctr"/>
                      <a:r>
                        <a:rPr lang="fr-FR" sz="1400" b="1" dirty="0" smtClean="0">
                          <a:solidFill>
                            <a:srgbClr val="0000FF"/>
                          </a:solidFill>
                          <a:latin typeface="Tahoma" pitchFamily="34" charset="0"/>
                          <a:cs typeface="Tahoma" pitchFamily="34" charset="0"/>
                        </a:rPr>
                        <a:t>IM profonde 20 à 300mg/2-3</a:t>
                      </a:r>
                      <a:r>
                        <a:rPr lang="fr-FR" sz="1400" b="1" baseline="0" dirty="0" smtClean="0">
                          <a:solidFill>
                            <a:srgbClr val="0000FF"/>
                          </a:solidFill>
                          <a:latin typeface="Tahoma" pitchFamily="34" charset="0"/>
                          <a:cs typeface="Tahoma" pitchFamily="34" charset="0"/>
                        </a:rPr>
                        <a:t> semaines</a:t>
                      </a:r>
                      <a:endParaRPr lang="fr-FR" sz="1400" b="1" dirty="0">
                        <a:solidFill>
                          <a:srgbClr val="0000FF"/>
                        </a:solidFill>
                        <a:latin typeface="Tahoma" pitchFamily="34" charset="0"/>
                        <a:cs typeface="Tahoma" pitchFamily="34" charset="0"/>
                      </a:endParaRPr>
                    </a:p>
                  </a:txBody>
                  <a:tcPr/>
                </a:tc>
              </a:tr>
              <a:tr h="1143008">
                <a:tc>
                  <a:txBody>
                    <a:bodyPr/>
                    <a:lstStyle/>
                    <a:p>
                      <a:pPr algn="ctr"/>
                      <a:r>
                        <a:rPr lang="fr-FR" sz="1600" b="1" u="sng" dirty="0" smtClean="0">
                          <a:solidFill>
                            <a:srgbClr val="002060"/>
                          </a:solidFill>
                          <a:effectLst/>
                        </a:rPr>
                        <a:t>ZUCLOPENTHIXOL</a:t>
                      </a:r>
                    </a:p>
                    <a:p>
                      <a:pPr algn="ctr"/>
                      <a:r>
                        <a:rPr lang="fr-FR" sz="1600" b="1" dirty="0" smtClean="0">
                          <a:solidFill>
                            <a:srgbClr val="002060"/>
                          </a:solidFill>
                          <a:effectLst/>
                        </a:rPr>
                        <a:t>CLOPIXOLINJ</a:t>
                      </a:r>
                      <a:r>
                        <a:rPr lang="fr-FR" sz="1600" b="1" baseline="0" dirty="0" smtClean="0">
                          <a:solidFill>
                            <a:srgbClr val="002060"/>
                          </a:solidFill>
                          <a:effectLst/>
                        </a:rPr>
                        <a:t> LP</a:t>
                      </a:r>
                    </a:p>
                    <a:p>
                      <a:pPr algn="ctr"/>
                      <a:r>
                        <a:rPr lang="fr-FR" sz="1600" b="1" baseline="0" dirty="0" smtClean="0">
                          <a:solidFill>
                            <a:srgbClr val="002060"/>
                          </a:solidFill>
                          <a:effectLst/>
                        </a:rPr>
                        <a:t>ACT. PROLONGEE</a:t>
                      </a:r>
                      <a:endParaRPr lang="fr-FR" sz="1600" b="1" dirty="0">
                        <a:solidFill>
                          <a:srgbClr val="002060"/>
                        </a:solidFill>
                        <a:effectLst/>
                        <a:latin typeface="Tahoma" pitchFamily="34" charset="0"/>
                        <a:cs typeface="Tahoma" pitchFamily="34" charset="0"/>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fr-FR" sz="1400" b="1" dirty="0" smtClean="0">
                        <a:solidFill>
                          <a:srgbClr val="FF0000"/>
                        </a:solidFill>
                        <a:latin typeface="Tahoma" pitchFamily="34" charset="0"/>
                        <a:cs typeface="Tahoma" pitchFamily="34" charset="0"/>
                      </a:endParaRPr>
                    </a:p>
                    <a:p>
                      <a:pPr marL="0" marR="0" indent="0" algn="ctr" defTabSz="914400" rtl="0" eaLnBrk="1" fontAlgn="auto" latinLnBrk="0" hangingPunct="1">
                        <a:lnSpc>
                          <a:spcPct val="100000"/>
                        </a:lnSpc>
                        <a:spcBef>
                          <a:spcPts val="0"/>
                        </a:spcBef>
                        <a:spcAft>
                          <a:spcPts val="0"/>
                        </a:spcAft>
                        <a:buClrTx/>
                        <a:buSzTx/>
                        <a:buFontTx/>
                        <a:buNone/>
                        <a:tabLst/>
                        <a:defRPr/>
                      </a:pPr>
                      <a:r>
                        <a:rPr lang="fr-FR" sz="1400" b="1" dirty="0" smtClean="0">
                          <a:solidFill>
                            <a:srgbClr val="FF0000"/>
                          </a:solidFill>
                          <a:latin typeface="Tahoma" pitchFamily="34" charset="0"/>
                          <a:cs typeface="Tahoma" pitchFamily="34" charset="0"/>
                        </a:rPr>
                        <a:t>1 amp</a:t>
                      </a:r>
                      <a:r>
                        <a:rPr lang="fr-FR" sz="1400" b="1" baseline="0" dirty="0" smtClean="0">
                          <a:solidFill>
                            <a:srgbClr val="FF0000"/>
                          </a:solidFill>
                          <a:latin typeface="Tahoma" pitchFamily="34" charset="0"/>
                          <a:cs typeface="Tahoma" pitchFamily="34" charset="0"/>
                        </a:rPr>
                        <a:t> = 1ml = 200mg</a:t>
                      </a:r>
                      <a:endParaRPr lang="fr-FR" sz="1400" b="1" dirty="0" smtClean="0">
                        <a:solidFill>
                          <a:srgbClr val="FF0000"/>
                        </a:solidFill>
                        <a:latin typeface="Tahoma" pitchFamily="34" charset="0"/>
                        <a:cs typeface="Tahoma" pitchFamily="34" charset="0"/>
                      </a:endParaRPr>
                    </a:p>
                    <a:p>
                      <a:pPr algn="ctr"/>
                      <a:endParaRPr lang="fr-FR" sz="1400" b="1" dirty="0">
                        <a:solidFill>
                          <a:srgbClr val="FF0000"/>
                        </a:solidFill>
                        <a:latin typeface="Tahoma" pitchFamily="34" charset="0"/>
                        <a:cs typeface="Tahoma" pitchFamily="34" charset="0"/>
                      </a:endParaRPr>
                    </a:p>
                  </a:txBody>
                  <a:tcPr/>
                </a:tc>
                <a:tc>
                  <a:txBody>
                    <a:bodyPr/>
                    <a:lstStyle/>
                    <a:p>
                      <a:pPr algn="ctr"/>
                      <a:r>
                        <a:rPr lang="fr-FR" sz="1600" b="1" dirty="0" smtClean="0">
                          <a:solidFill>
                            <a:srgbClr val="0000FF"/>
                          </a:solidFill>
                          <a:latin typeface="Tahoma" pitchFamily="34" charset="0"/>
                          <a:cs typeface="Tahoma" pitchFamily="34" charset="0"/>
                        </a:rPr>
                        <a:t>IM profonde </a:t>
                      </a:r>
                    </a:p>
                    <a:p>
                      <a:pPr algn="ctr"/>
                      <a:r>
                        <a:rPr lang="fr-FR" sz="1600" b="1" dirty="0" smtClean="0">
                          <a:solidFill>
                            <a:srgbClr val="0000FF"/>
                          </a:solidFill>
                          <a:latin typeface="Tahoma" pitchFamily="34" charset="0"/>
                          <a:cs typeface="Tahoma" pitchFamily="34" charset="0"/>
                        </a:rPr>
                        <a:t>200 –</a:t>
                      </a:r>
                      <a:r>
                        <a:rPr lang="fr-FR" sz="1600" b="1" baseline="0" dirty="0" smtClean="0">
                          <a:solidFill>
                            <a:srgbClr val="0000FF"/>
                          </a:solidFill>
                          <a:latin typeface="Tahoma" pitchFamily="34" charset="0"/>
                          <a:cs typeface="Tahoma" pitchFamily="34" charset="0"/>
                        </a:rPr>
                        <a:t> 400mg/4 semaines</a:t>
                      </a:r>
                      <a:endParaRPr lang="fr-FR" sz="1600" b="1" dirty="0">
                        <a:solidFill>
                          <a:srgbClr val="0000FF"/>
                        </a:solidFill>
                        <a:latin typeface="Tahoma" pitchFamily="34" charset="0"/>
                        <a:cs typeface="Tahoma" pitchFamily="34" charset="0"/>
                      </a:endParaRPr>
                    </a:p>
                  </a:txBody>
                  <a:tcPr/>
                </a:tc>
              </a:tr>
            </a:tbl>
          </a:graphicData>
        </a:graphic>
      </p:graphicFrame>
    </p:spTree>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numéro de diapositive 5"/>
          <p:cNvSpPr>
            <a:spLocks noGrp="1"/>
          </p:cNvSpPr>
          <p:nvPr>
            <p:ph type="sldNum" sz="quarter" idx="12"/>
          </p:nvPr>
        </p:nvSpPr>
        <p:spPr/>
        <p:txBody>
          <a:bodyPr/>
          <a:lstStyle/>
          <a:p>
            <a:pPr>
              <a:defRPr/>
            </a:pPr>
            <a:fld id="{6C34A26A-AB6B-42D3-87A1-B8A6238F3B3E}" type="slidenum">
              <a:rPr lang="fr-FR"/>
              <a:pPr>
                <a:defRPr/>
              </a:pPr>
              <a:t>16</a:t>
            </a:fld>
            <a:endParaRPr lang="fr-FR"/>
          </a:p>
        </p:txBody>
      </p:sp>
      <p:sp>
        <p:nvSpPr>
          <p:cNvPr id="20483" name="Titre 1"/>
          <p:cNvSpPr>
            <a:spLocks noGrp="1"/>
          </p:cNvSpPr>
          <p:nvPr>
            <p:ph type="title"/>
          </p:nvPr>
        </p:nvSpPr>
        <p:spPr>
          <a:xfrm>
            <a:off x="457200" y="274638"/>
            <a:ext cx="8229600" cy="939800"/>
          </a:xfrm>
        </p:spPr>
        <p:txBody>
          <a:bodyPr/>
          <a:lstStyle/>
          <a:p>
            <a:pPr eaLnBrk="1" hangingPunct="1"/>
            <a:r>
              <a:rPr lang="fr-FR" sz="2400" b="1" dirty="0" smtClean="0">
                <a:latin typeface="Tahoma" pitchFamily="34" charset="0"/>
                <a:cs typeface="Tahoma" pitchFamily="34" charset="0"/>
              </a:rPr>
              <a:t>NEUROLEPTIQUES DESHINIBITEURS</a:t>
            </a:r>
          </a:p>
        </p:txBody>
      </p:sp>
      <p:graphicFrame>
        <p:nvGraphicFramePr>
          <p:cNvPr id="4" name="Tableau 3"/>
          <p:cNvGraphicFramePr>
            <a:graphicFrameLocks noGrp="1"/>
          </p:cNvGraphicFramePr>
          <p:nvPr/>
        </p:nvGraphicFramePr>
        <p:xfrm>
          <a:off x="857250" y="1285875"/>
          <a:ext cx="7429551" cy="3429024"/>
        </p:xfrm>
        <a:graphic>
          <a:graphicData uri="http://schemas.openxmlformats.org/drawingml/2006/table">
            <a:tbl>
              <a:tblPr firstRow="1" bandRow="1">
                <a:tableStyleId>{AF606853-7671-496A-8E4F-DF71F8EC918B}</a:tableStyleId>
              </a:tblPr>
              <a:tblGrid>
                <a:gridCol w="2476517"/>
                <a:gridCol w="2476517"/>
                <a:gridCol w="2476517"/>
              </a:tblGrid>
              <a:tr h="1143008">
                <a:tc>
                  <a:txBody>
                    <a:bodyPr/>
                    <a:lstStyle/>
                    <a:p>
                      <a:pPr algn="ctr"/>
                      <a:endParaRPr lang="fr-FR" sz="2000" b="1" dirty="0" smtClean="0">
                        <a:solidFill>
                          <a:schemeClr val="bg1"/>
                        </a:solidFill>
                        <a:effectLst/>
                      </a:endParaRPr>
                    </a:p>
                    <a:p>
                      <a:pPr algn="ctr"/>
                      <a:r>
                        <a:rPr lang="fr-FR" sz="2000" b="1" u="sng" dirty="0" smtClean="0">
                          <a:solidFill>
                            <a:schemeClr val="bg1"/>
                          </a:solidFill>
                          <a:effectLst/>
                        </a:rPr>
                        <a:t>FLUPHENAZINE </a:t>
                      </a:r>
                    </a:p>
                    <a:p>
                      <a:pPr algn="ctr"/>
                      <a:r>
                        <a:rPr lang="fr-FR" sz="2000" b="1" dirty="0" smtClean="0">
                          <a:solidFill>
                            <a:schemeClr val="bg1"/>
                          </a:solidFill>
                          <a:effectLst/>
                        </a:rPr>
                        <a:t>MODECATE</a:t>
                      </a:r>
                      <a:endParaRPr lang="fr-FR" sz="2000" b="1" dirty="0">
                        <a:solidFill>
                          <a:schemeClr val="bg1"/>
                        </a:solidFill>
                        <a:effectLst/>
                        <a:latin typeface="Tahoma" pitchFamily="34" charset="0"/>
                        <a:cs typeface="Tahoma" pitchFamily="34" charset="0"/>
                      </a:endParaRPr>
                    </a:p>
                  </a:txBody>
                  <a:tcPr/>
                </a:tc>
                <a:tc>
                  <a:txBody>
                    <a:bodyPr/>
                    <a:lstStyle/>
                    <a:p>
                      <a:pPr algn="ctr"/>
                      <a:endParaRPr lang="fr-FR" sz="1600" b="1" dirty="0" smtClean="0">
                        <a:solidFill>
                          <a:schemeClr val="bg1"/>
                        </a:solidFill>
                      </a:endParaRPr>
                    </a:p>
                    <a:p>
                      <a:pPr algn="ctr"/>
                      <a:r>
                        <a:rPr lang="fr-FR" sz="1600" b="1" dirty="0" smtClean="0">
                          <a:solidFill>
                            <a:schemeClr val="bg1"/>
                          </a:solidFill>
                        </a:rPr>
                        <a:t>1</a:t>
                      </a:r>
                      <a:r>
                        <a:rPr lang="fr-FR" sz="1600" b="1" baseline="0" dirty="0" smtClean="0">
                          <a:solidFill>
                            <a:schemeClr val="bg1"/>
                          </a:solidFill>
                        </a:rPr>
                        <a:t> FL 10ml  = 250mg</a:t>
                      </a:r>
                    </a:p>
                    <a:p>
                      <a:pPr algn="ctr"/>
                      <a:r>
                        <a:rPr lang="fr-FR" sz="1600" b="1" baseline="0" dirty="0" smtClean="0">
                          <a:solidFill>
                            <a:schemeClr val="bg1"/>
                          </a:solidFill>
                        </a:rPr>
                        <a:t>3 amp 1ml = 25mg</a:t>
                      </a:r>
                      <a:endParaRPr lang="fr-FR" sz="1600" b="1" dirty="0">
                        <a:solidFill>
                          <a:schemeClr val="bg1"/>
                        </a:solidFill>
                        <a:latin typeface="Tahoma" pitchFamily="34" charset="0"/>
                        <a:cs typeface="Tahoma" pitchFamily="34" charset="0"/>
                      </a:endParaRPr>
                    </a:p>
                  </a:txBody>
                  <a:tcPr/>
                </a:tc>
                <a:tc>
                  <a:txBody>
                    <a:bodyPr/>
                    <a:lstStyle/>
                    <a:p>
                      <a:pPr algn="ctr"/>
                      <a:endParaRPr lang="fr-FR" sz="1600" b="1" dirty="0" smtClean="0">
                        <a:solidFill>
                          <a:schemeClr val="bg1"/>
                        </a:solidFill>
                      </a:endParaRPr>
                    </a:p>
                    <a:p>
                      <a:pPr algn="ctr"/>
                      <a:r>
                        <a:rPr lang="fr-FR" sz="1600" b="1" dirty="0" smtClean="0">
                          <a:solidFill>
                            <a:schemeClr val="bg1"/>
                          </a:solidFill>
                        </a:rPr>
                        <a:t>IM profonde </a:t>
                      </a:r>
                    </a:p>
                    <a:p>
                      <a:pPr algn="ctr"/>
                      <a:r>
                        <a:rPr lang="fr-FR" sz="1600" b="1" dirty="0" smtClean="0">
                          <a:solidFill>
                            <a:schemeClr val="bg1"/>
                          </a:solidFill>
                        </a:rPr>
                        <a:t>25 - 250mg/ 4 semaines </a:t>
                      </a:r>
                      <a:endParaRPr lang="fr-FR" sz="1600" b="1" dirty="0">
                        <a:solidFill>
                          <a:schemeClr val="bg1"/>
                        </a:solidFill>
                        <a:latin typeface="Tahoma" pitchFamily="34" charset="0"/>
                        <a:cs typeface="Tahoma" pitchFamily="34" charset="0"/>
                      </a:endParaRPr>
                    </a:p>
                  </a:txBody>
                  <a:tcPr/>
                </a:tc>
              </a:tr>
              <a:tr h="1143008">
                <a:tc>
                  <a:txBody>
                    <a:bodyPr/>
                    <a:lstStyle/>
                    <a:p>
                      <a:pPr algn="ctr"/>
                      <a:r>
                        <a:rPr lang="fr-FR" sz="2000" b="1" u="sng" dirty="0" smtClean="0">
                          <a:solidFill>
                            <a:schemeClr val="bg1"/>
                          </a:solidFill>
                          <a:effectLst/>
                        </a:rPr>
                        <a:t>FLUPHENAZINE </a:t>
                      </a:r>
                    </a:p>
                    <a:p>
                      <a:pPr algn="ctr"/>
                      <a:r>
                        <a:rPr lang="fr-FR" sz="2000" b="1" dirty="0" smtClean="0">
                          <a:solidFill>
                            <a:schemeClr val="bg1"/>
                          </a:solidFill>
                          <a:effectLst/>
                        </a:rPr>
                        <a:t>MODITEN RETARD</a:t>
                      </a:r>
                    </a:p>
                    <a:p>
                      <a:pPr algn="ctr"/>
                      <a:endParaRPr lang="fr-FR" sz="1600" b="1" dirty="0">
                        <a:solidFill>
                          <a:schemeClr val="bg1"/>
                        </a:solidFill>
                        <a:effectLst/>
                        <a:latin typeface="Tahoma" pitchFamily="34" charset="0"/>
                        <a:cs typeface="Tahoma" pitchFamily="34" charset="0"/>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fr-FR" sz="1400" b="1" dirty="0" smtClean="0">
                        <a:solidFill>
                          <a:schemeClr val="bg1"/>
                        </a:solidFill>
                      </a:endParaRPr>
                    </a:p>
                    <a:p>
                      <a:pPr marL="0" marR="0" indent="0" algn="ctr" defTabSz="914400" rtl="0" eaLnBrk="1" fontAlgn="auto" latinLnBrk="0" hangingPunct="1">
                        <a:lnSpc>
                          <a:spcPct val="100000"/>
                        </a:lnSpc>
                        <a:spcBef>
                          <a:spcPts val="0"/>
                        </a:spcBef>
                        <a:spcAft>
                          <a:spcPts val="0"/>
                        </a:spcAft>
                        <a:buClrTx/>
                        <a:buSzTx/>
                        <a:buFontTx/>
                        <a:buNone/>
                        <a:tabLst/>
                        <a:defRPr/>
                      </a:pPr>
                      <a:r>
                        <a:rPr lang="fr-FR" sz="1600" b="1" dirty="0" smtClean="0">
                          <a:solidFill>
                            <a:schemeClr val="bg1"/>
                          </a:solidFill>
                        </a:rPr>
                        <a:t>1 amp</a:t>
                      </a:r>
                      <a:r>
                        <a:rPr lang="fr-FR" sz="1600" b="1" baseline="0" dirty="0" smtClean="0">
                          <a:solidFill>
                            <a:schemeClr val="bg1"/>
                          </a:solidFill>
                        </a:rPr>
                        <a:t> 4ml = 100mg</a:t>
                      </a:r>
                    </a:p>
                    <a:p>
                      <a:pPr marL="0" marR="0" indent="0" algn="ctr" defTabSz="914400" rtl="0" eaLnBrk="1" fontAlgn="auto" latinLnBrk="0" hangingPunct="1">
                        <a:lnSpc>
                          <a:spcPct val="100000"/>
                        </a:lnSpc>
                        <a:spcBef>
                          <a:spcPts val="0"/>
                        </a:spcBef>
                        <a:spcAft>
                          <a:spcPts val="0"/>
                        </a:spcAft>
                        <a:buClrTx/>
                        <a:buSzTx/>
                        <a:buFontTx/>
                        <a:buNone/>
                        <a:tabLst/>
                        <a:defRPr/>
                      </a:pPr>
                      <a:r>
                        <a:rPr lang="fr-FR" sz="1600" b="1" dirty="0" smtClean="0">
                          <a:solidFill>
                            <a:schemeClr val="bg1"/>
                          </a:solidFill>
                        </a:rPr>
                        <a:t>3 amp</a:t>
                      </a:r>
                      <a:r>
                        <a:rPr lang="fr-FR" sz="1600" b="1" baseline="0" dirty="0" smtClean="0">
                          <a:solidFill>
                            <a:schemeClr val="bg1"/>
                          </a:solidFill>
                        </a:rPr>
                        <a:t> 1ml = 25mg</a:t>
                      </a:r>
                      <a:endParaRPr lang="fr-FR" sz="1600" b="1" dirty="0" smtClean="0">
                        <a:solidFill>
                          <a:schemeClr val="bg1"/>
                        </a:solidFill>
                      </a:endParaRPr>
                    </a:p>
                    <a:p>
                      <a:pPr algn="ctr"/>
                      <a:endParaRPr lang="fr-FR" sz="1600" b="1" dirty="0">
                        <a:solidFill>
                          <a:schemeClr val="bg1"/>
                        </a:solidFill>
                        <a:latin typeface="Tahoma" pitchFamily="34" charset="0"/>
                        <a:cs typeface="Tahoma" pitchFamily="34" charset="0"/>
                      </a:endParaRPr>
                    </a:p>
                  </a:txBody>
                  <a:tcPr/>
                </a:tc>
                <a:tc>
                  <a:txBody>
                    <a:bodyPr/>
                    <a:lstStyle/>
                    <a:p>
                      <a:pPr algn="ctr"/>
                      <a:endParaRPr lang="fr-FR" sz="1400" b="1" dirty="0" smtClean="0">
                        <a:solidFill>
                          <a:schemeClr val="bg1"/>
                        </a:solidFill>
                      </a:endParaRPr>
                    </a:p>
                    <a:p>
                      <a:pPr algn="ctr"/>
                      <a:r>
                        <a:rPr lang="fr-FR" sz="1400" b="1" dirty="0" smtClean="0">
                          <a:solidFill>
                            <a:schemeClr val="bg1"/>
                          </a:solidFill>
                        </a:rPr>
                        <a:t>IM profonde </a:t>
                      </a:r>
                    </a:p>
                    <a:p>
                      <a:pPr algn="ctr"/>
                      <a:r>
                        <a:rPr lang="fr-FR" sz="1400" b="1" dirty="0" smtClean="0">
                          <a:solidFill>
                            <a:schemeClr val="bg1"/>
                          </a:solidFill>
                        </a:rPr>
                        <a:t>25 – 250mg/ 4 semaines</a:t>
                      </a:r>
                      <a:endParaRPr lang="fr-FR" sz="1400" b="1" dirty="0">
                        <a:solidFill>
                          <a:schemeClr val="bg1"/>
                        </a:solidFill>
                        <a:latin typeface="Tahoma" pitchFamily="34" charset="0"/>
                        <a:cs typeface="Tahoma" pitchFamily="34" charset="0"/>
                      </a:endParaRPr>
                    </a:p>
                  </a:txBody>
                  <a:tcPr/>
                </a:tc>
              </a:tr>
              <a:tr h="1143008">
                <a:tc>
                  <a:txBody>
                    <a:bodyPr/>
                    <a:lstStyle/>
                    <a:p>
                      <a:pPr algn="ctr"/>
                      <a:r>
                        <a:rPr lang="fr-FR" sz="2000" b="1" u="sng" dirty="0" smtClean="0">
                          <a:solidFill>
                            <a:schemeClr val="bg1"/>
                          </a:solidFill>
                          <a:effectLst/>
                        </a:rPr>
                        <a:t>FLUPHENAZINE </a:t>
                      </a:r>
                    </a:p>
                    <a:p>
                      <a:pPr algn="ctr"/>
                      <a:r>
                        <a:rPr lang="fr-FR" sz="2000" b="1" dirty="0" smtClean="0">
                          <a:solidFill>
                            <a:schemeClr val="bg1"/>
                          </a:solidFill>
                          <a:effectLst/>
                        </a:rPr>
                        <a:t>TRILIFAN RETARD</a:t>
                      </a:r>
                    </a:p>
                    <a:p>
                      <a:pPr algn="ctr"/>
                      <a:endParaRPr lang="fr-FR" sz="1600" b="1" dirty="0">
                        <a:solidFill>
                          <a:schemeClr val="bg1"/>
                        </a:solidFill>
                        <a:effectLst/>
                        <a:latin typeface="Tahoma" pitchFamily="34" charset="0"/>
                        <a:cs typeface="Tahoma" pitchFamily="34" charset="0"/>
                      </a:endParaRPr>
                    </a:p>
                  </a:txBody>
                  <a:tcPr>
                    <a:solidFill>
                      <a:schemeClr val="accent6">
                        <a:lumMod val="75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fr-FR" sz="1600" b="1" dirty="0" smtClean="0">
                        <a:solidFill>
                          <a:schemeClr val="bg1"/>
                        </a:solidFill>
                      </a:endParaRPr>
                    </a:p>
                    <a:p>
                      <a:pPr marL="0" marR="0" indent="0" algn="ctr" defTabSz="914400" rtl="0" eaLnBrk="1" fontAlgn="auto" latinLnBrk="0" hangingPunct="1">
                        <a:lnSpc>
                          <a:spcPct val="100000"/>
                        </a:lnSpc>
                        <a:spcBef>
                          <a:spcPts val="0"/>
                        </a:spcBef>
                        <a:spcAft>
                          <a:spcPts val="0"/>
                        </a:spcAft>
                        <a:buClrTx/>
                        <a:buSzTx/>
                        <a:buFontTx/>
                        <a:buNone/>
                        <a:tabLst/>
                        <a:defRPr/>
                      </a:pPr>
                      <a:r>
                        <a:rPr lang="fr-FR" sz="1600" b="1" dirty="0" smtClean="0">
                          <a:solidFill>
                            <a:schemeClr val="bg1"/>
                          </a:solidFill>
                        </a:rPr>
                        <a:t>1 amp</a:t>
                      </a:r>
                      <a:r>
                        <a:rPr lang="fr-FR" sz="1600" b="1" baseline="0" dirty="0" smtClean="0">
                          <a:solidFill>
                            <a:schemeClr val="bg1"/>
                          </a:solidFill>
                        </a:rPr>
                        <a:t> = 1ml = 100mg</a:t>
                      </a:r>
                      <a:endParaRPr lang="fr-FR" sz="1600" b="1" dirty="0" smtClean="0">
                        <a:solidFill>
                          <a:schemeClr val="bg1"/>
                        </a:solidFill>
                      </a:endParaRPr>
                    </a:p>
                    <a:p>
                      <a:pPr algn="ctr"/>
                      <a:endParaRPr lang="fr-FR" sz="1600" b="1" dirty="0">
                        <a:solidFill>
                          <a:schemeClr val="bg1"/>
                        </a:solidFill>
                        <a:latin typeface="Tahoma" pitchFamily="34" charset="0"/>
                        <a:cs typeface="Tahoma" pitchFamily="34" charset="0"/>
                      </a:endParaRPr>
                    </a:p>
                  </a:txBody>
                  <a:tcPr>
                    <a:solidFill>
                      <a:schemeClr val="accent6">
                        <a:lumMod val="75000"/>
                      </a:schemeClr>
                    </a:solidFill>
                  </a:tcPr>
                </a:tc>
                <a:tc>
                  <a:txBody>
                    <a:bodyPr/>
                    <a:lstStyle/>
                    <a:p>
                      <a:pPr algn="ctr"/>
                      <a:r>
                        <a:rPr lang="fr-FR" sz="1600" b="1" dirty="0" smtClean="0">
                          <a:solidFill>
                            <a:schemeClr val="bg1"/>
                          </a:solidFill>
                        </a:rPr>
                        <a:t>IM profonde </a:t>
                      </a:r>
                    </a:p>
                    <a:p>
                      <a:pPr algn="ctr"/>
                      <a:r>
                        <a:rPr lang="fr-FR" sz="1600" b="1" dirty="0" smtClean="0">
                          <a:solidFill>
                            <a:schemeClr val="bg1"/>
                          </a:solidFill>
                        </a:rPr>
                        <a:t> 50 - 300mg  </a:t>
                      </a:r>
                    </a:p>
                    <a:p>
                      <a:pPr algn="ctr"/>
                      <a:r>
                        <a:rPr lang="fr-FR" sz="1600" b="1" dirty="0" smtClean="0">
                          <a:solidFill>
                            <a:schemeClr val="bg1"/>
                          </a:solidFill>
                        </a:rPr>
                        <a:t>     2 - 4</a:t>
                      </a:r>
                      <a:r>
                        <a:rPr lang="fr-FR" sz="1600" b="1" baseline="0" dirty="0" smtClean="0">
                          <a:solidFill>
                            <a:schemeClr val="bg1"/>
                          </a:solidFill>
                        </a:rPr>
                        <a:t> semaines</a:t>
                      </a:r>
                      <a:endParaRPr lang="fr-FR" sz="1600" b="1" dirty="0">
                        <a:solidFill>
                          <a:schemeClr val="bg1"/>
                        </a:solidFill>
                        <a:latin typeface="Tahoma" pitchFamily="34" charset="0"/>
                        <a:cs typeface="Tahoma" pitchFamily="34" charset="0"/>
                      </a:endParaRPr>
                    </a:p>
                  </a:txBody>
                  <a:tcPr>
                    <a:solidFill>
                      <a:schemeClr val="accent6">
                        <a:lumMod val="75000"/>
                      </a:schemeClr>
                    </a:solidFill>
                  </a:tcPr>
                </a:tc>
              </a:tr>
            </a:tbl>
          </a:graphicData>
        </a:graphic>
      </p:graphicFrame>
      <p:sp>
        <p:nvSpPr>
          <p:cNvPr id="20495" name="ZoneTexte 4"/>
          <p:cNvSpPr txBox="1">
            <a:spLocks noChangeArrowheads="1"/>
          </p:cNvSpPr>
          <p:nvPr/>
        </p:nvSpPr>
        <p:spPr bwMode="auto">
          <a:xfrm>
            <a:off x="1071563" y="5072063"/>
            <a:ext cx="7643812" cy="769937"/>
          </a:xfrm>
          <a:prstGeom prst="rect">
            <a:avLst/>
          </a:prstGeom>
          <a:noFill/>
          <a:ln w="9525">
            <a:noFill/>
            <a:miter lim="800000"/>
            <a:headEnd/>
            <a:tailEnd/>
          </a:ln>
        </p:spPr>
        <p:txBody>
          <a:bodyPr>
            <a:spAutoFit/>
          </a:bodyPr>
          <a:lstStyle/>
          <a:p>
            <a:r>
              <a:rPr lang="fr-FR" sz="2400" b="1" u="sng" dirty="0">
                <a:latin typeface="Tahoma" pitchFamily="34" charset="0"/>
                <a:cs typeface="Tahoma" pitchFamily="34" charset="0"/>
              </a:rPr>
              <a:t>C I:</a:t>
            </a:r>
            <a:r>
              <a:rPr lang="fr-FR" sz="2400" b="1" dirty="0">
                <a:latin typeface="Calibri" pitchFamily="34" charset="0"/>
              </a:rPr>
              <a:t> Anti-</a:t>
            </a:r>
            <a:r>
              <a:rPr lang="fr-FR" sz="2400" b="1" dirty="0" err="1">
                <a:latin typeface="Calibri" pitchFamily="34" charset="0"/>
              </a:rPr>
              <a:t>arythimiques</a:t>
            </a:r>
            <a:r>
              <a:rPr lang="fr-FR" sz="2400" b="1" dirty="0">
                <a:latin typeface="Calibri" pitchFamily="34" charset="0"/>
              </a:rPr>
              <a:t>; Antidépresseurs; imipramine; B</a:t>
            </a:r>
            <a:r>
              <a:rPr lang="fr-FR" sz="4400" b="1" dirty="0">
                <a:latin typeface="Calibri" pitchFamily="34" charset="0"/>
              </a:rPr>
              <a:t>-</a:t>
            </a:r>
            <a:endParaRPr lang="fr-FR" sz="2400" b="1" dirty="0">
              <a:latin typeface="Calibri" pitchFamily="34" charset="0"/>
            </a:endParaRPr>
          </a:p>
        </p:txBody>
      </p:sp>
    </p:spTree>
  </p:cSld>
  <p:clrMapOvr>
    <a:masterClrMapping/>
  </p:clrMapOv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Espace réservé du numéro de diapositive 5"/>
          <p:cNvSpPr>
            <a:spLocks noGrp="1"/>
          </p:cNvSpPr>
          <p:nvPr>
            <p:ph type="sldNum" sz="quarter" idx="12"/>
          </p:nvPr>
        </p:nvSpPr>
        <p:spPr/>
        <p:txBody>
          <a:bodyPr/>
          <a:lstStyle/>
          <a:p>
            <a:pPr>
              <a:defRPr/>
            </a:pPr>
            <a:fld id="{A3C23C70-E703-41E1-9273-5E456BCDC16B}" type="slidenum">
              <a:rPr lang="fr-FR"/>
              <a:pPr>
                <a:defRPr/>
              </a:pPr>
              <a:t>17</a:t>
            </a:fld>
            <a:endParaRPr lang="fr-FR"/>
          </a:p>
        </p:txBody>
      </p:sp>
      <p:sp>
        <p:nvSpPr>
          <p:cNvPr id="21507" name="Titre 1"/>
          <p:cNvSpPr>
            <a:spLocks noGrp="1"/>
          </p:cNvSpPr>
          <p:nvPr>
            <p:ph type="title"/>
          </p:nvPr>
        </p:nvSpPr>
        <p:spPr>
          <a:xfrm>
            <a:off x="571472" y="3071810"/>
            <a:ext cx="8229600" cy="642942"/>
          </a:xfrm>
        </p:spPr>
        <p:txBody>
          <a:bodyPr/>
          <a:lstStyle/>
          <a:p>
            <a:pPr eaLnBrk="1" hangingPunct="1"/>
            <a:r>
              <a:rPr lang="fr-FR" sz="2400" b="1" dirty="0" smtClean="0">
                <a:latin typeface="Tahoma" pitchFamily="34" charset="0"/>
                <a:cs typeface="Tahoma" pitchFamily="34" charset="0"/>
              </a:rPr>
              <a:t>NEUROLEPTIQUES DIBENZO-OXAZEPINES</a:t>
            </a:r>
          </a:p>
        </p:txBody>
      </p:sp>
      <p:graphicFrame>
        <p:nvGraphicFramePr>
          <p:cNvPr id="4" name="Tableau 3"/>
          <p:cNvGraphicFramePr>
            <a:graphicFrameLocks noGrp="1"/>
          </p:cNvGraphicFramePr>
          <p:nvPr/>
        </p:nvGraphicFramePr>
        <p:xfrm>
          <a:off x="928688" y="1143000"/>
          <a:ext cx="7429551" cy="1143008"/>
        </p:xfrm>
        <a:graphic>
          <a:graphicData uri="http://schemas.openxmlformats.org/drawingml/2006/table">
            <a:tbl>
              <a:tblPr firstRow="1" bandRow="1">
                <a:tableStyleId>{46F890A9-2807-4EBB-B81D-B2AA78EC7F39}</a:tableStyleId>
              </a:tblPr>
              <a:tblGrid>
                <a:gridCol w="2476517"/>
                <a:gridCol w="2476517"/>
                <a:gridCol w="2476517"/>
              </a:tblGrid>
              <a:tr h="1143008">
                <a:tc>
                  <a:txBody>
                    <a:bodyPr/>
                    <a:lstStyle/>
                    <a:p>
                      <a:pPr algn="ctr"/>
                      <a:r>
                        <a:rPr lang="fr-FR" sz="2000" dirty="0" smtClean="0">
                          <a:effectLst/>
                        </a:rPr>
                        <a:t>Loxapine</a:t>
                      </a:r>
                    </a:p>
                    <a:p>
                      <a:pPr algn="ctr"/>
                      <a:r>
                        <a:rPr lang="fr-FR" sz="2400" dirty="0" smtClean="0">
                          <a:effectLst/>
                        </a:rPr>
                        <a:t>L. OXAPAC®</a:t>
                      </a:r>
                      <a:endParaRPr lang="fr-FR" sz="2400" b="1" dirty="0">
                        <a:solidFill>
                          <a:srgbClr val="002060"/>
                        </a:solidFill>
                        <a:effectLst/>
                        <a:latin typeface="Tahoma" pitchFamily="34" charset="0"/>
                        <a:cs typeface="Tahoma" pitchFamily="34" charset="0"/>
                      </a:endParaRPr>
                    </a:p>
                  </a:txBody>
                  <a:tcPr>
                    <a:lnL w="12700" cap="flat" cmpd="sng" algn="ctr">
                      <a:solidFill>
                        <a:schemeClr val="tx1"/>
                      </a:solidFill>
                      <a:prstDash val="sysDashDot"/>
                      <a:round/>
                      <a:headEnd type="none" w="med" len="med"/>
                      <a:tailEnd type="none" w="med" len="med"/>
                    </a:lnL>
                    <a:lnR w="12700" cap="flat" cmpd="sng" algn="ctr">
                      <a:solidFill>
                        <a:schemeClr val="tx1"/>
                      </a:solidFill>
                      <a:prstDash val="sysDashDot"/>
                      <a:round/>
                      <a:headEnd type="none" w="med" len="med"/>
                      <a:tailEnd type="none" w="med" len="med"/>
                    </a:lnR>
                    <a:lnT w="12700" cap="flat" cmpd="sng" algn="ctr">
                      <a:solidFill>
                        <a:schemeClr val="tx1"/>
                      </a:solidFill>
                      <a:prstDash val="sysDashDot"/>
                      <a:round/>
                      <a:headEnd type="none" w="med" len="med"/>
                      <a:tailEnd type="none" w="med" len="med"/>
                    </a:lnT>
                    <a:lnB w="12700" cap="flat" cmpd="sng" algn="ctr">
                      <a:solidFill>
                        <a:schemeClr val="tx1"/>
                      </a:solidFill>
                      <a:prstDash val="sysDashDot"/>
                      <a:round/>
                      <a:headEnd type="none" w="med" len="med"/>
                      <a:tailEnd type="none" w="med" len="med"/>
                    </a:lnB>
                    <a:gradFill flip="none" rotWithShape="1">
                      <a:gsLst>
                        <a:gs pos="0">
                          <a:srgbClr val="FF3399">
                            <a:shade val="30000"/>
                            <a:satMod val="115000"/>
                          </a:srgbClr>
                        </a:gs>
                        <a:gs pos="50000">
                          <a:srgbClr val="FF3399">
                            <a:shade val="67500"/>
                            <a:satMod val="115000"/>
                          </a:srgbClr>
                        </a:gs>
                        <a:gs pos="100000">
                          <a:srgbClr val="FF3399">
                            <a:shade val="100000"/>
                            <a:satMod val="115000"/>
                          </a:srgbClr>
                        </a:gs>
                      </a:gsLst>
                      <a:lin ang="13500000" scaled="1"/>
                      <a:tileRect/>
                    </a:gradFill>
                  </a:tcPr>
                </a:tc>
                <a:tc>
                  <a:txBody>
                    <a:bodyPr/>
                    <a:lstStyle/>
                    <a:p>
                      <a:pPr algn="ctr"/>
                      <a:endParaRPr lang="fr-FR" sz="1800" dirty="0" smtClean="0">
                        <a:solidFill>
                          <a:schemeClr val="tx1"/>
                        </a:solidFill>
                      </a:endParaRPr>
                    </a:p>
                    <a:p>
                      <a:pPr algn="ctr"/>
                      <a:r>
                        <a:rPr lang="fr-FR" sz="1800" dirty="0" smtClean="0">
                          <a:solidFill>
                            <a:schemeClr val="tx1"/>
                          </a:solidFill>
                        </a:rPr>
                        <a:t>30</a:t>
                      </a:r>
                      <a:r>
                        <a:rPr lang="fr-FR" sz="1400" dirty="0" smtClean="0">
                          <a:solidFill>
                            <a:schemeClr val="tx1"/>
                          </a:solidFill>
                        </a:rPr>
                        <a:t>C</a:t>
                      </a:r>
                      <a:r>
                        <a:rPr lang="fr-FR" sz="1800" dirty="0" smtClean="0">
                          <a:solidFill>
                            <a:schemeClr val="tx1"/>
                          </a:solidFill>
                        </a:rPr>
                        <a:t> à 50mg</a:t>
                      </a:r>
                    </a:p>
                    <a:p>
                      <a:pPr algn="ctr"/>
                      <a:r>
                        <a:rPr lang="fr-FR" sz="1800" dirty="0" err="1" smtClean="0">
                          <a:solidFill>
                            <a:schemeClr val="tx1"/>
                          </a:solidFill>
                        </a:rPr>
                        <a:t>gtte</a:t>
                      </a:r>
                      <a:r>
                        <a:rPr lang="fr-FR" sz="1800" baseline="0" dirty="0" smtClean="0">
                          <a:solidFill>
                            <a:schemeClr val="tx1"/>
                          </a:solidFill>
                        </a:rPr>
                        <a:t> 1mg/</a:t>
                      </a:r>
                      <a:r>
                        <a:rPr lang="fr-FR" sz="1800" baseline="0" dirty="0" err="1" smtClean="0">
                          <a:solidFill>
                            <a:schemeClr val="tx1"/>
                          </a:solidFill>
                        </a:rPr>
                        <a:t>gtte</a:t>
                      </a:r>
                      <a:endParaRPr lang="fr-FR" sz="1800" b="1" dirty="0">
                        <a:solidFill>
                          <a:schemeClr val="tx1"/>
                        </a:solidFill>
                        <a:latin typeface="Tahoma" pitchFamily="34" charset="0"/>
                        <a:cs typeface="Tahoma" pitchFamily="34" charset="0"/>
                      </a:endParaRPr>
                    </a:p>
                  </a:txBody>
                  <a:tcPr>
                    <a:lnL w="12700" cap="flat" cmpd="sng" algn="ctr">
                      <a:solidFill>
                        <a:schemeClr val="tx1"/>
                      </a:solidFill>
                      <a:prstDash val="sysDashDot"/>
                      <a:round/>
                      <a:headEnd type="none" w="med" len="med"/>
                      <a:tailEnd type="none" w="med" len="med"/>
                    </a:lnL>
                    <a:lnR w="12700" cap="flat" cmpd="sng" algn="ctr">
                      <a:solidFill>
                        <a:schemeClr val="tx1"/>
                      </a:solidFill>
                      <a:prstDash val="sysDashDot"/>
                      <a:round/>
                      <a:headEnd type="none" w="med" len="med"/>
                      <a:tailEnd type="none" w="med" len="med"/>
                    </a:lnR>
                    <a:lnT w="12700" cap="flat" cmpd="sng" algn="ctr">
                      <a:solidFill>
                        <a:schemeClr val="tx1"/>
                      </a:solidFill>
                      <a:prstDash val="sysDashDot"/>
                      <a:round/>
                      <a:headEnd type="none" w="med" len="med"/>
                      <a:tailEnd type="none" w="med" len="med"/>
                    </a:lnT>
                    <a:lnB w="12700" cap="flat" cmpd="sng" algn="ctr">
                      <a:solidFill>
                        <a:schemeClr val="tx1"/>
                      </a:solidFill>
                      <a:prstDash val="sysDashDot"/>
                      <a:round/>
                      <a:headEnd type="none" w="med" len="med"/>
                      <a:tailEnd type="none" w="med" len="med"/>
                    </a:lnB>
                    <a:gradFill flip="none" rotWithShape="1">
                      <a:gsLst>
                        <a:gs pos="0">
                          <a:srgbClr val="FF3399">
                            <a:shade val="30000"/>
                            <a:satMod val="115000"/>
                          </a:srgbClr>
                        </a:gs>
                        <a:gs pos="50000">
                          <a:srgbClr val="FF3399">
                            <a:shade val="67500"/>
                            <a:satMod val="115000"/>
                          </a:srgbClr>
                        </a:gs>
                        <a:gs pos="100000">
                          <a:srgbClr val="FF3399">
                            <a:shade val="100000"/>
                            <a:satMod val="115000"/>
                          </a:srgbClr>
                        </a:gs>
                      </a:gsLst>
                      <a:lin ang="13500000" scaled="1"/>
                      <a:tileRect/>
                    </a:gradFill>
                  </a:tcPr>
                </a:tc>
                <a:tc>
                  <a:txBody>
                    <a:bodyPr/>
                    <a:lstStyle/>
                    <a:p>
                      <a:pPr algn="ctr"/>
                      <a:endParaRPr lang="fr-FR" sz="1800" dirty="0" smtClean="0">
                        <a:solidFill>
                          <a:schemeClr val="tx1"/>
                        </a:solidFill>
                      </a:endParaRPr>
                    </a:p>
                    <a:p>
                      <a:pPr algn="ctr"/>
                      <a:r>
                        <a:rPr lang="fr-FR" sz="1800" dirty="0" smtClean="0">
                          <a:solidFill>
                            <a:schemeClr val="tx1"/>
                          </a:solidFill>
                        </a:rPr>
                        <a:t>AD: 50 à 150mg/j</a:t>
                      </a:r>
                      <a:endParaRPr lang="fr-FR" sz="1800" b="1" dirty="0">
                        <a:solidFill>
                          <a:schemeClr val="tx1"/>
                        </a:solidFill>
                        <a:latin typeface="Tahoma" pitchFamily="34" charset="0"/>
                        <a:cs typeface="Tahoma" pitchFamily="34" charset="0"/>
                      </a:endParaRPr>
                    </a:p>
                  </a:txBody>
                  <a:tcPr>
                    <a:lnL w="12700" cap="flat" cmpd="sng" algn="ctr">
                      <a:solidFill>
                        <a:schemeClr val="tx1"/>
                      </a:solidFill>
                      <a:prstDash val="sysDashDot"/>
                      <a:round/>
                      <a:headEnd type="none" w="med" len="med"/>
                      <a:tailEnd type="none" w="med" len="med"/>
                    </a:lnL>
                    <a:lnR w="12700" cap="flat" cmpd="sng" algn="ctr">
                      <a:solidFill>
                        <a:schemeClr val="tx1"/>
                      </a:solidFill>
                      <a:prstDash val="sysDashDot"/>
                      <a:round/>
                      <a:headEnd type="none" w="med" len="med"/>
                      <a:tailEnd type="none" w="med" len="med"/>
                    </a:lnR>
                    <a:lnT w="12700" cap="flat" cmpd="sng" algn="ctr">
                      <a:solidFill>
                        <a:schemeClr val="tx1"/>
                      </a:solidFill>
                      <a:prstDash val="sysDashDot"/>
                      <a:round/>
                      <a:headEnd type="none" w="med" len="med"/>
                      <a:tailEnd type="none" w="med" len="med"/>
                    </a:lnT>
                    <a:lnB w="12700" cap="flat" cmpd="sng" algn="ctr">
                      <a:solidFill>
                        <a:schemeClr val="tx1"/>
                      </a:solidFill>
                      <a:prstDash val="sysDashDot"/>
                      <a:round/>
                      <a:headEnd type="none" w="med" len="med"/>
                      <a:tailEnd type="none" w="med" len="med"/>
                    </a:lnB>
                    <a:gradFill flip="none" rotWithShape="1">
                      <a:gsLst>
                        <a:gs pos="0">
                          <a:srgbClr val="FF3399">
                            <a:shade val="30000"/>
                            <a:satMod val="115000"/>
                          </a:srgbClr>
                        </a:gs>
                        <a:gs pos="50000">
                          <a:srgbClr val="FF3399">
                            <a:shade val="67500"/>
                            <a:satMod val="115000"/>
                          </a:srgbClr>
                        </a:gs>
                        <a:gs pos="100000">
                          <a:srgbClr val="FF3399">
                            <a:shade val="100000"/>
                            <a:satMod val="115000"/>
                          </a:srgbClr>
                        </a:gs>
                      </a:gsLst>
                      <a:lin ang="13500000" scaled="1"/>
                      <a:tileRect/>
                    </a:gradFill>
                  </a:tcPr>
                </a:tc>
              </a:tr>
            </a:tbl>
          </a:graphicData>
        </a:graphic>
      </p:graphicFrame>
      <p:sp>
        <p:nvSpPr>
          <p:cNvPr id="9" name="Titre 1"/>
          <p:cNvSpPr txBox="1">
            <a:spLocks/>
          </p:cNvSpPr>
          <p:nvPr/>
        </p:nvSpPr>
        <p:spPr>
          <a:xfrm>
            <a:off x="357188" y="214313"/>
            <a:ext cx="8229600" cy="939800"/>
          </a:xfrm>
          <a:prstGeom prst="rect">
            <a:avLst/>
          </a:prstGeom>
        </p:spPr>
        <p:txBody>
          <a:bodyPr anchor="ctr"/>
          <a:lstStyle/>
          <a:p>
            <a:pPr algn="ctr" fontAlgn="auto">
              <a:spcAft>
                <a:spcPts val="0"/>
              </a:spcAft>
              <a:defRPr/>
            </a:pPr>
            <a:r>
              <a:rPr lang="fr-FR" sz="2400" b="1" dirty="0" smtClean="0">
                <a:latin typeface="Tahoma" pitchFamily="34" charset="0"/>
                <a:ea typeface="+mj-ea"/>
                <a:cs typeface="Tahoma" pitchFamily="34" charset="0"/>
              </a:rPr>
              <a:t>NEUROLEPTIQUES </a:t>
            </a:r>
            <a:r>
              <a:rPr lang="fr-FR" sz="2400" b="1" dirty="0">
                <a:latin typeface="Tahoma" pitchFamily="34" charset="0"/>
                <a:ea typeface="+mj-ea"/>
                <a:cs typeface="Tahoma" pitchFamily="34" charset="0"/>
              </a:rPr>
              <a:t>DIBENZODIAZEPINES</a:t>
            </a:r>
          </a:p>
        </p:txBody>
      </p:sp>
      <p:graphicFrame>
        <p:nvGraphicFramePr>
          <p:cNvPr id="10" name="Tableau 9"/>
          <p:cNvGraphicFramePr>
            <a:graphicFrameLocks noGrp="1"/>
          </p:cNvGraphicFramePr>
          <p:nvPr/>
        </p:nvGraphicFramePr>
        <p:xfrm>
          <a:off x="1000125" y="4357688"/>
          <a:ext cx="7429551" cy="1188720"/>
        </p:xfrm>
        <a:graphic>
          <a:graphicData uri="http://schemas.openxmlformats.org/drawingml/2006/table">
            <a:tbl>
              <a:tblPr firstRow="1" bandRow="1">
                <a:tableStyleId>{46F890A9-2807-4EBB-B81D-B2AA78EC7F39}</a:tableStyleId>
              </a:tblPr>
              <a:tblGrid>
                <a:gridCol w="2476517"/>
                <a:gridCol w="2476517"/>
                <a:gridCol w="2476517"/>
              </a:tblGrid>
              <a:tr h="1143008">
                <a:tc>
                  <a:txBody>
                    <a:bodyPr/>
                    <a:lstStyle/>
                    <a:p>
                      <a:pPr algn="ctr"/>
                      <a:r>
                        <a:rPr lang="fr-FR" sz="2000" dirty="0" err="1" smtClean="0">
                          <a:effectLst/>
                        </a:rPr>
                        <a:t>Clozapine</a:t>
                      </a:r>
                      <a:endParaRPr lang="fr-FR" sz="2000" dirty="0" smtClean="0">
                        <a:effectLst/>
                      </a:endParaRPr>
                    </a:p>
                    <a:p>
                      <a:pPr algn="ctr"/>
                      <a:r>
                        <a:rPr lang="fr-FR" sz="2400" dirty="0" smtClean="0">
                          <a:effectLst/>
                        </a:rPr>
                        <a:t>LEPONE</a:t>
                      </a:r>
                      <a:r>
                        <a:rPr lang="fr-FR" sz="2400" baseline="0" dirty="0" smtClean="0">
                          <a:effectLst/>
                        </a:rPr>
                        <a:t> 8</a:t>
                      </a:r>
                      <a:r>
                        <a:rPr lang="fr-FR" sz="2400" dirty="0" smtClean="0">
                          <a:effectLst/>
                        </a:rPr>
                        <a:t>®</a:t>
                      </a:r>
                      <a:endParaRPr lang="fr-FR" sz="2400" b="1" dirty="0">
                        <a:solidFill>
                          <a:srgbClr val="002060"/>
                        </a:solidFill>
                        <a:effectLst/>
                        <a:latin typeface="Tahoma" pitchFamily="34" charset="0"/>
                        <a:cs typeface="Tahoma" pitchFamily="34" charset="0"/>
                      </a:endParaRPr>
                    </a:p>
                  </a:txBody>
                  <a:tcPr>
                    <a:lnL w="12700" cap="flat" cmpd="sng" algn="ctr">
                      <a:solidFill>
                        <a:schemeClr val="tx1"/>
                      </a:solidFill>
                      <a:prstDash val="sysDashDot"/>
                      <a:round/>
                      <a:headEnd type="none" w="med" len="med"/>
                      <a:tailEnd type="none" w="med" len="med"/>
                    </a:lnL>
                    <a:lnR w="12700" cap="flat" cmpd="sng" algn="ctr">
                      <a:solidFill>
                        <a:schemeClr val="tx1"/>
                      </a:solidFill>
                      <a:prstDash val="sysDashDot"/>
                      <a:round/>
                      <a:headEnd type="none" w="med" len="med"/>
                      <a:tailEnd type="none" w="med" len="med"/>
                    </a:lnR>
                    <a:lnT w="12700" cap="flat" cmpd="sng" algn="ctr">
                      <a:solidFill>
                        <a:schemeClr val="tx1"/>
                      </a:solidFill>
                      <a:prstDash val="sysDashDot"/>
                      <a:round/>
                      <a:headEnd type="none" w="med" len="med"/>
                      <a:tailEnd type="none" w="med" len="med"/>
                    </a:lnT>
                    <a:lnB w="12700" cap="flat" cmpd="sng" algn="ctr">
                      <a:solidFill>
                        <a:schemeClr val="tx1"/>
                      </a:solidFill>
                      <a:prstDash val="sysDashDot"/>
                      <a:round/>
                      <a:headEnd type="none" w="med" len="med"/>
                      <a:tailEnd type="none" w="med" len="med"/>
                    </a:lnB>
                    <a:gradFill flip="none" rotWithShape="1">
                      <a:gsLst>
                        <a:gs pos="0">
                          <a:schemeClr val="accent6">
                            <a:shade val="30000"/>
                            <a:satMod val="115000"/>
                          </a:schemeClr>
                        </a:gs>
                        <a:gs pos="50000">
                          <a:schemeClr val="accent6">
                            <a:shade val="67500"/>
                            <a:satMod val="115000"/>
                          </a:schemeClr>
                        </a:gs>
                        <a:gs pos="100000">
                          <a:schemeClr val="accent6">
                            <a:shade val="100000"/>
                            <a:satMod val="115000"/>
                          </a:schemeClr>
                        </a:gs>
                      </a:gsLst>
                      <a:lin ang="13500000" scaled="1"/>
                      <a:tileRect/>
                    </a:gradFill>
                  </a:tcPr>
                </a:tc>
                <a:tc>
                  <a:txBody>
                    <a:bodyPr/>
                    <a:lstStyle/>
                    <a:p>
                      <a:pPr algn="ctr"/>
                      <a:endParaRPr lang="fr-FR" sz="1800" dirty="0" smtClean="0">
                        <a:solidFill>
                          <a:schemeClr val="tx1"/>
                        </a:solidFill>
                      </a:endParaRPr>
                    </a:p>
                    <a:p>
                      <a:pPr algn="ctr"/>
                      <a:r>
                        <a:rPr lang="fr-FR" sz="1800" dirty="0" smtClean="0">
                          <a:solidFill>
                            <a:schemeClr val="tx1"/>
                          </a:solidFill>
                        </a:rPr>
                        <a:t>30c</a:t>
                      </a:r>
                      <a:r>
                        <a:rPr lang="fr-FR" sz="1800" baseline="0" dirty="0" smtClean="0">
                          <a:solidFill>
                            <a:schemeClr val="tx1"/>
                          </a:solidFill>
                        </a:rPr>
                        <a:t> </a:t>
                      </a:r>
                      <a:r>
                        <a:rPr lang="fr-FR" sz="1800" baseline="0" dirty="0" err="1" smtClean="0">
                          <a:solidFill>
                            <a:schemeClr val="tx1"/>
                          </a:solidFill>
                        </a:rPr>
                        <a:t>secab</a:t>
                      </a:r>
                      <a:r>
                        <a:rPr lang="fr-FR" sz="1800" baseline="0" dirty="0" smtClean="0">
                          <a:solidFill>
                            <a:schemeClr val="tx1"/>
                          </a:solidFill>
                        </a:rPr>
                        <a:t> 100mg</a:t>
                      </a:r>
                      <a:endParaRPr lang="fr-FR" sz="1800" b="1" dirty="0">
                        <a:solidFill>
                          <a:schemeClr val="tx1"/>
                        </a:solidFill>
                        <a:latin typeface="Tahoma" pitchFamily="34" charset="0"/>
                        <a:cs typeface="Tahoma" pitchFamily="34" charset="0"/>
                      </a:endParaRPr>
                    </a:p>
                  </a:txBody>
                  <a:tcPr>
                    <a:lnL w="12700" cap="flat" cmpd="sng" algn="ctr">
                      <a:solidFill>
                        <a:schemeClr val="tx1"/>
                      </a:solidFill>
                      <a:prstDash val="sysDashDot"/>
                      <a:round/>
                      <a:headEnd type="none" w="med" len="med"/>
                      <a:tailEnd type="none" w="med" len="med"/>
                    </a:lnL>
                    <a:lnR w="12700" cap="flat" cmpd="sng" algn="ctr">
                      <a:solidFill>
                        <a:schemeClr val="tx1"/>
                      </a:solidFill>
                      <a:prstDash val="sysDashDot"/>
                      <a:round/>
                      <a:headEnd type="none" w="med" len="med"/>
                      <a:tailEnd type="none" w="med" len="med"/>
                    </a:lnR>
                    <a:lnT w="12700" cap="flat" cmpd="sng" algn="ctr">
                      <a:solidFill>
                        <a:schemeClr val="tx1"/>
                      </a:solidFill>
                      <a:prstDash val="sysDashDot"/>
                      <a:round/>
                      <a:headEnd type="none" w="med" len="med"/>
                      <a:tailEnd type="none" w="med" len="med"/>
                    </a:lnT>
                    <a:lnB w="12700" cap="flat" cmpd="sng" algn="ctr">
                      <a:solidFill>
                        <a:schemeClr val="tx1"/>
                      </a:solidFill>
                      <a:prstDash val="sysDashDot"/>
                      <a:round/>
                      <a:headEnd type="none" w="med" len="med"/>
                      <a:tailEnd type="none" w="med" len="med"/>
                    </a:lnB>
                    <a:gradFill flip="none" rotWithShape="1">
                      <a:gsLst>
                        <a:gs pos="0">
                          <a:schemeClr val="accent6">
                            <a:shade val="30000"/>
                            <a:satMod val="115000"/>
                          </a:schemeClr>
                        </a:gs>
                        <a:gs pos="50000">
                          <a:schemeClr val="accent6">
                            <a:shade val="67500"/>
                            <a:satMod val="115000"/>
                          </a:schemeClr>
                        </a:gs>
                        <a:gs pos="100000">
                          <a:schemeClr val="accent6">
                            <a:shade val="100000"/>
                            <a:satMod val="115000"/>
                          </a:schemeClr>
                        </a:gs>
                      </a:gsLst>
                      <a:lin ang="13500000" scaled="1"/>
                      <a:tileRect/>
                    </a:gradFill>
                  </a:tcPr>
                </a:tc>
                <a:tc>
                  <a:txBody>
                    <a:bodyPr/>
                    <a:lstStyle/>
                    <a:p>
                      <a:pPr algn="ctr"/>
                      <a:r>
                        <a:rPr lang="fr-FR" sz="1800" dirty="0" smtClean="0">
                          <a:solidFill>
                            <a:schemeClr val="tx1"/>
                          </a:solidFill>
                        </a:rPr>
                        <a:t>AD : dose progressive</a:t>
                      </a:r>
                      <a:r>
                        <a:rPr lang="fr-FR" sz="1800" baseline="0" dirty="0" smtClean="0">
                          <a:solidFill>
                            <a:schemeClr val="tx1"/>
                          </a:solidFill>
                        </a:rPr>
                        <a:t> de 150 à 450</a:t>
                      </a:r>
                      <a:r>
                        <a:rPr lang="fr-FR" sz="1800" dirty="0" smtClean="0">
                          <a:solidFill>
                            <a:schemeClr val="tx1"/>
                          </a:solidFill>
                        </a:rPr>
                        <a:t>mg/ j à raison 1-3prises</a:t>
                      </a:r>
                      <a:endParaRPr lang="fr-FR" sz="1400" b="1" dirty="0" smtClean="0">
                        <a:solidFill>
                          <a:schemeClr val="tx1"/>
                        </a:solidFill>
                        <a:latin typeface="Tahoma" pitchFamily="34" charset="0"/>
                        <a:cs typeface="Tahoma" pitchFamily="34" charset="0"/>
                      </a:endParaRPr>
                    </a:p>
                    <a:p>
                      <a:pPr algn="ctr"/>
                      <a:endParaRPr lang="fr-FR" sz="1800" b="1" dirty="0">
                        <a:solidFill>
                          <a:schemeClr val="tx1"/>
                        </a:solidFill>
                        <a:latin typeface="Tahoma" pitchFamily="34" charset="0"/>
                        <a:cs typeface="Tahoma" pitchFamily="34" charset="0"/>
                      </a:endParaRPr>
                    </a:p>
                  </a:txBody>
                  <a:tcPr>
                    <a:lnL w="12700" cap="flat" cmpd="sng" algn="ctr">
                      <a:solidFill>
                        <a:schemeClr val="tx1"/>
                      </a:solidFill>
                      <a:prstDash val="sysDashDot"/>
                      <a:round/>
                      <a:headEnd type="none" w="med" len="med"/>
                      <a:tailEnd type="none" w="med" len="med"/>
                    </a:lnL>
                    <a:lnR w="12700" cap="flat" cmpd="sng" algn="ctr">
                      <a:solidFill>
                        <a:schemeClr val="tx1"/>
                      </a:solidFill>
                      <a:prstDash val="sysDashDot"/>
                      <a:round/>
                      <a:headEnd type="none" w="med" len="med"/>
                      <a:tailEnd type="none" w="med" len="med"/>
                    </a:lnR>
                    <a:lnT w="12700" cap="flat" cmpd="sng" algn="ctr">
                      <a:solidFill>
                        <a:schemeClr val="tx1"/>
                      </a:solidFill>
                      <a:prstDash val="sysDashDot"/>
                      <a:round/>
                      <a:headEnd type="none" w="med" len="med"/>
                      <a:tailEnd type="none" w="med" len="med"/>
                    </a:lnT>
                    <a:lnB w="12700" cap="flat" cmpd="sng" algn="ctr">
                      <a:solidFill>
                        <a:schemeClr val="tx1"/>
                      </a:solidFill>
                      <a:prstDash val="sysDashDot"/>
                      <a:round/>
                      <a:headEnd type="none" w="med" len="med"/>
                      <a:tailEnd type="none" w="med" len="med"/>
                    </a:lnB>
                    <a:gradFill flip="none" rotWithShape="1">
                      <a:gsLst>
                        <a:gs pos="0">
                          <a:schemeClr val="accent6">
                            <a:shade val="30000"/>
                            <a:satMod val="115000"/>
                          </a:schemeClr>
                        </a:gs>
                        <a:gs pos="50000">
                          <a:schemeClr val="accent6">
                            <a:shade val="67500"/>
                            <a:satMod val="115000"/>
                          </a:schemeClr>
                        </a:gs>
                        <a:gs pos="100000">
                          <a:schemeClr val="accent6">
                            <a:shade val="100000"/>
                            <a:satMod val="115000"/>
                          </a:schemeClr>
                        </a:gs>
                      </a:gsLst>
                      <a:lin ang="13500000" scaled="1"/>
                      <a:tileRect/>
                    </a:gradFill>
                  </a:tcPr>
                </a:tc>
              </a:tr>
            </a:tbl>
          </a:graphicData>
        </a:graphic>
      </p:graphicFrame>
    </p:spTree>
  </p:cSld>
  <p:clrMapOvr>
    <a:masterClrMapping/>
  </p:clrMapOv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Espace réservé du numéro de diapositive 5"/>
          <p:cNvSpPr>
            <a:spLocks noGrp="1"/>
          </p:cNvSpPr>
          <p:nvPr>
            <p:ph type="sldNum" sz="quarter" idx="12"/>
          </p:nvPr>
        </p:nvSpPr>
        <p:spPr/>
        <p:txBody>
          <a:bodyPr/>
          <a:lstStyle/>
          <a:p>
            <a:pPr>
              <a:defRPr/>
            </a:pPr>
            <a:fld id="{C42AF8EA-B64D-4D85-886D-F71E3BEE4EDA}" type="slidenum">
              <a:rPr lang="fr-FR"/>
              <a:pPr>
                <a:defRPr/>
              </a:pPr>
              <a:t>18</a:t>
            </a:fld>
            <a:endParaRPr lang="fr-FR"/>
          </a:p>
        </p:txBody>
      </p:sp>
      <p:sp>
        <p:nvSpPr>
          <p:cNvPr id="5" name="Titre 1"/>
          <p:cNvSpPr txBox="1">
            <a:spLocks/>
          </p:cNvSpPr>
          <p:nvPr/>
        </p:nvSpPr>
        <p:spPr>
          <a:xfrm>
            <a:off x="357188" y="214313"/>
            <a:ext cx="8229600" cy="714357"/>
          </a:xfrm>
          <a:prstGeom prst="rect">
            <a:avLst/>
          </a:prstGeom>
        </p:spPr>
        <p:txBody>
          <a:bodyPr anchor="ctr"/>
          <a:lstStyle/>
          <a:p>
            <a:pPr algn="ctr" fontAlgn="auto">
              <a:spcAft>
                <a:spcPts val="0"/>
              </a:spcAft>
              <a:buFont typeface="Wingdings" pitchFamily="2" charset="2"/>
              <a:buChar char="§"/>
              <a:defRPr/>
            </a:pPr>
            <a:r>
              <a:rPr lang="fr-FR" sz="2400" b="1" dirty="0">
                <a:latin typeface="Tahoma" pitchFamily="34" charset="0"/>
                <a:ea typeface="+mj-ea"/>
                <a:cs typeface="Tahoma" pitchFamily="34" charset="0"/>
              </a:rPr>
              <a:t> NEUROLEPTIQUES BENZISOXAZOLES</a:t>
            </a:r>
          </a:p>
        </p:txBody>
      </p:sp>
      <p:graphicFrame>
        <p:nvGraphicFramePr>
          <p:cNvPr id="7" name="Tableau 6"/>
          <p:cNvGraphicFramePr>
            <a:graphicFrameLocks noGrp="1"/>
          </p:cNvGraphicFramePr>
          <p:nvPr/>
        </p:nvGraphicFramePr>
        <p:xfrm>
          <a:off x="857250" y="1071563"/>
          <a:ext cx="7429551" cy="1280160"/>
        </p:xfrm>
        <a:graphic>
          <a:graphicData uri="http://schemas.openxmlformats.org/drawingml/2006/table">
            <a:tbl>
              <a:tblPr firstRow="1" bandRow="1">
                <a:tableStyleId>{46F890A9-2807-4EBB-B81D-B2AA78EC7F39}</a:tableStyleId>
              </a:tblPr>
              <a:tblGrid>
                <a:gridCol w="2476517"/>
                <a:gridCol w="2476517"/>
                <a:gridCol w="2476517"/>
              </a:tblGrid>
              <a:tr h="1143008">
                <a:tc>
                  <a:txBody>
                    <a:bodyPr/>
                    <a:lstStyle/>
                    <a:p>
                      <a:pPr algn="ctr"/>
                      <a:r>
                        <a:rPr lang="fr-FR" sz="2000" dirty="0" smtClean="0">
                          <a:effectLst/>
                        </a:rPr>
                        <a:t>Risperidone</a:t>
                      </a:r>
                    </a:p>
                    <a:p>
                      <a:pPr algn="ctr"/>
                      <a:r>
                        <a:rPr lang="fr-FR" sz="2400" dirty="0" smtClean="0">
                          <a:effectLst/>
                        </a:rPr>
                        <a:t>RISPERDAL®</a:t>
                      </a:r>
                      <a:endParaRPr lang="fr-FR" sz="2400" b="1" dirty="0">
                        <a:solidFill>
                          <a:srgbClr val="002060"/>
                        </a:solidFill>
                        <a:effectLst/>
                        <a:latin typeface="Tahoma" pitchFamily="34" charset="0"/>
                        <a:cs typeface="Tahoma" pitchFamily="34" charset="0"/>
                      </a:endParaRPr>
                    </a:p>
                  </a:txBody>
                  <a:tcPr>
                    <a:lnL w="12700" cap="flat" cmpd="sng" algn="ctr">
                      <a:solidFill>
                        <a:schemeClr val="tx1"/>
                      </a:solidFill>
                      <a:prstDash val="sysDashDot"/>
                      <a:round/>
                      <a:headEnd type="none" w="med" len="med"/>
                      <a:tailEnd type="none" w="med" len="med"/>
                    </a:lnL>
                    <a:lnR w="12700" cap="flat" cmpd="sng" algn="ctr">
                      <a:solidFill>
                        <a:schemeClr val="tx1"/>
                      </a:solidFill>
                      <a:prstDash val="sysDashDot"/>
                      <a:round/>
                      <a:headEnd type="none" w="med" len="med"/>
                      <a:tailEnd type="none" w="med" len="med"/>
                    </a:lnR>
                    <a:lnT w="12700" cap="flat" cmpd="sng" algn="ctr">
                      <a:solidFill>
                        <a:schemeClr val="tx1"/>
                      </a:solidFill>
                      <a:prstDash val="sysDashDot"/>
                      <a:round/>
                      <a:headEnd type="none" w="med" len="med"/>
                      <a:tailEnd type="none" w="med" len="med"/>
                    </a:lnT>
                    <a:lnB w="12700" cap="flat" cmpd="sng" algn="ctr">
                      <a:solidFill>
                        <a:schemeClr val="tx1"/>
                      </a:solidFill>
                      <a:prstDash val="sysDashDot"/>
                      <a:round/>
                      <a:headEnd type="none" w="med" len="med"/>
                      <a:tailEnd type="none" w="med" len="med"/>
                    </a:lnB>
                    <a:blipFill>
                      <a:blip r:embed="rId2"/>
                      <a:tile tx="0" ty="0" sx="100000" sy="100000" flip="none" algn="tl"/>
                    </a:blipFill>
                  </a:tcPr>
                </a:tc>
                <a:tc>
                  <a:txBody>
                    <a:bodyPr/>
                    <a:lstStyle/>
                    <a:p>
                      <a:pPr algn="ctr"/>
                      <a:endParaRPr lang="fr-FR" sz="1800" dirty="0" smtClean="0">
                        <a:solidFill>
                          <a:schemeClr val="tx1"/>
                        </a:solidFill>
                      </a:endParaRPr>
                    </a:p>
                    <a:p>
                      <a:pPr algn="ctr"/>
                      <a:r>
                        <a:rPr lang="fr-FR" sz="1800" dirty="0" smtClean="0">
                          <a:solidFill>
                            <a:schemeClr val="tx1"/>
                          </a:solidFill>
                        </a:rPr>
                        <a:t>60c</a:t>
                      </a:r>
                      <a:r>
                        <a:rPr lang="fr-FR" sz="1800" baseline="0" dirty="0" smtClean="0">
                          <a:solidFill>
                            <a:schemeClr val="tx1"/>
                          </a:solidFill>
                        </a:rPr>
                        <a:t> </a:t>
                      </a:r>
                      <a:r>
                        <a:rPr lang="fr-FR" sz="1800" baseline="0" dirty="0" err="1" smtClean="0">
                          <a:solidFill>
                            <a:schemeClr val="tx1"/>
                          </a:solidFill>
                        </a:rPr>
                        <a:t>secab</a:t>
                      </a:r>
                      <a:r>
                        <a:rPr lang="fr-FR" sz="1800" baseline="0" dirty="0" smtClean="0">
                          <a:solidFill>
                            <a:schemeClr val="tx1"/>
                          </a:solidFill>
                        </a:rPr>
                        <a:t> 1mg</a:t>
                      </a:r>
                      <a:endParaRPr lang="fr-FR" sz="1800" b="1" dirty="0">
                        <a:solidFill>
                          <a:schemeClr val="tx1"/>
                        </a:solidFill>
                        <a:latin typeface="Tahoma" pitchFamily="34" charset="0"/>
                        <a:cs typeface="Tahoma" pitchFamily="34" charset="0"/>
                      </a:endParaRPr>
                    </a:p>
                  </a:txBody>
                  <a:tcPr>
                    <a:lnL w="12700" cap="flat" cmpd="sng" algn="ctr">
                      <a:solidFill>
                        <a:schemeClr val="tx1"/>
                      </a:solidFill>
                      <a:prstDash val="sysDashDot"/>
                      <a:round/>
                      <a:headEnd type="none" w="med" len="med"/>
                      <a:tailEnd type="none" w="med" len="med"/>
                    </a:lnL>
                    <a:lnR w="12700" cap="flat" cmpd="sng" algn="ctr">
                      <a:solidFill>
                        <a:schemeClr val="tx1"/>
                      </a:solidFill>
                      <a:prstDash val="sysDashDot"/>
                      <a:round/>
                      <a:headEnd type="none" w="med" len="med"/>
                      <a:tailEnd type="none" w="med" len="med"/>
                    </a:lnR>
                    <a:lnT w="12700" cap="flat" cmpd="sng" algn="ctr">
                      <a:solidFill>
                        <a:schemeClr val="tx1"/>
                      </a:solidFill>
                      <a:prstDash val="sysDashDot"/>
                      <a:round/>
                      <a:headEnd type="none" w="med" len="med"/>
                      <a:tailEnd type="none" w="med" len="med"/>
                    </a:lnT>
                    <a:lnB w="12700" cap="flat" cmpd="sng" algn="ctr">
                      <a:solidFill>
                        <a:schemeClr val="tx1"/>
                      </a:solidFill>
                      <a:prstDash val="sysDashDot"/>
                      <a:round/>
                      <a:headEnd type="none" w="med" len="med"/>
                      <a:tailEnd type="none" w="med" len="med"/>
                    </a:lnB>
                    <a:blipFill>
                      <a:blip r:embed="rId2"/>
                      <a:tile tx="0" ty="0" sx="100000" sy="100000" flip="none" algn="tl"/>
                    </a:blipFill>
                  </a:tcPr>
                </a:tc>
                <a:tc>
                  <a:txBody>
                    <a:bodyPr/>
                    <a:lstStyle/>
                    <a:p>
                      <a:pPr algn="ctr"/>
                      <a:r>
                        <a:rPr lang="fr-FR" sz="1800" dirty="0" smtClean="0">
                          <a:solidFill>
                            <a:schemeClr val="tx1"/>
                          </a:solidFill>
                        </a:rPr>
                        <a:t>AD:  1mg – 1</a:t>
                      </a:r>
                      <a:r>
                        <a:rPr lang="fr-FR" sz="1800" baseline="30000" dirty="0" smtClean="0">
                          <a:solidFill>
                            <a:schemeClr val="tx1"/>
                          </a:solidFill>
                        </a:rPr>
                        <a:t>er</a:t>
                      </a:r>
                      <a:r>
                        <a:rPr lang="fr-FR" sz="1800" dirty="0" smtClean="0">
                          <a:solidFill>
                            <a:schemeClr val="tx1"/>
                          </a:solidFill>
                        </a:rPr>
                        <a:t> j</a:t>
                      </a:r>
                    </a:p>
                    <a:p>
                      <a:pPr algn="ctr"/>
                      <a:r>
                        <a:rPr lang="fr-FR" sz="1400" b="1" dirty="0" smtClean="0">
                          <a:solidFill>
                            <a:schemeClr val="tx1"/>
                          </a:solidFill>
                          <a:latin typeface="Tahoma" pitchFamily="34" charset="0"/>
                          <a:cs typeface="Tahoma" pitchFamily="34" charset="0"/>
                        </a:rPr>
                        <a:t>2mg x 2 2</a:t>
                      </a:r>
                      <a:r>
                        <a:rPr lang="fr-FR" sz="1400" b="1" baseline="30000" dirty="0" smtClean="0">
                          <a:solidFill>
                            <a:schemeClr val="tx1"/>
                          </a:solidFill>
                          <a:latin typeface="Tahoma" pitchFamily="34" charset="0"/>
                          <a:cs typeface="Tahoma" pitchFamily="34" charset="0"/>
                        </a:rPr>
                        <a:t>ème</a:t>
                      </a:r>
                      <a:r>
                        <a:rPr lang="fr-FR" sz="1400" b="1" dirty="0" smtClean="0">
                          <a:solidFill>
                            <a:schemeClr val="tx1"/>
                          </a:solidFill>
                          <a:latin typeface="Tahoma" pitchFamily="34" charset="0"/>
                          <a:cs typeface="Tahoma" pitchFamily="34" charset="0"/>
                        </a:rPr>
                        <a:t> j</a:t>
                      </a:r>
                    </a:p>
                    <a:p>
                      <a:pPr algn="ctr"/>
                      <a:r>
                        <a:rPr lang="fr-FR" sz="1400" b="1" dirty="0" smtClean="0">
                          <a:solidFill>
                            <a:schemeClr val="tx1"/>
                          </a:solidFill>
                          <a:latin typeface="Tahoma" pitchFamily="34" charset="0"/>
                          <a:cs typeface="Tahoma" pitchFamily="34" charset="0"/>
                        </a:rPr>
                        <a:t>3mg x</a:t>
                      </a:r>
                      <a:r>
                        <a:rPr lang="fr-FR" sz="1400" b="1" baseline="0" dirty="0" smtClean="0">
                          <a:solidFill>
                            <a:schemeClr val="tx1"/>
                          </a:solidFill>
                          <a:latin typeface="Tahoma" pitchFamily="34" charset="0"/>
                          <a:cs typeface="Tahoma" pitchFamily="34" charset="0"/>
                        </a:rPr>
                        <a:t> 2 3</a:t>
                      </a:r>
                      <a:r>
                        <a:rPr lang="fr-FR" sz="1400" b="1" baseline="30000" dirty="0" smtClean="0">
                          <a:solidFill>
                            <a:schemeClr val="tx1"/>
                          </a:solidFill>
                          <a:latin typeface="Tahoma" pitchFamily="34" charset="0"/>
                          <a:cs typeface="Tahoma" pitchFamily="34" charset="0"/>
                        </a:rPr>
                        <a:t>ème</a:t>
                      </a:r>
                      <a:r>
                        <a:rPr lang="fr-FR" sz="1400" b="1" baseline="0" dirty="0" smtClean="0">
                          <a:solidFill>
                            <a:schemeClr val="tx1"/>
                          </a:solidFill>
                          <a:latin typeface="Tahoma" pitchFamily="34" charset="0"/>
                          <a:cs typeface="Tahoma" pitchFamily="34" charset="0"/>
                        </a:rPr>
                        <a:t> j</a:t>
                      </a:r>
                    </a:p>
                    <a:p>
                      <a:pPr algn="ctr"/>
                      <a:r>
                        <a:rPr lang="fr-FR" sz="1400" b="1" baseline="0" dirty="0" smtClean="0">
                          <a:solidFill>
                            <a:schemeClr val="tx1"/>
                          </a:solidFill>
                          <a:latin typeface="Tahoma" pitchFamily="34" charset="0"/>
                          <a:cs typeface="Tahoma" pitchFamily="34" charset="0"/>
                        </a:rPr>
                        <a:t>Puis 2 – 4mg/jour</a:t>
                      </a:r>
                      <a:endParaRPr lang="fr-FR" sz="1400" b="1" dirty="0" smtClean="0">
                        <a:solidFill>
                          <a:schemeClr val="tx1"/>
                        </a:solidFill>
                        <a:latin typeface="Tahoma" pitchFamily="34" charset="0"/>
                        <a:cs typeface="Tahoma" pitchFamily="34" charset="0"/>
                      </a:endParaRPr>
                    </a:p>
                    <a:p>
                      <a:pPr algn="ctr"/>
                      <a:endParaRPr lang="fr-FR" sz="1800" b="1" dirty="0">
                        <a:solidFill>
                          <a:schemeClr val="tx1"/>
                        </a:solidFill>
                        <a:latin typeface="Tahoma" pitchFamily="34" charset="0"/>
                        <a:cs typeface="Tahoma" pitchFamily="34" charset="0"/>
                      </a:endParaRPr>
                    </a:p>
                  </a:txBody>
                  <a:tcPr>
                    <a:lnL w="12700" cap="flat" cmpd="sng" algn="ctr">
                      <a:solidFill>
                        <a:schemeClr val="tx1"/>
                      </a:solidFill>
                      <a:prstDash val="sysDashDot"/>
                      <a:round/>
                      <a:headEnd type="none" w="med" len="med"/>
                      <a:tailEnd type="none" w="med" len="med"/>
                    </a:lnL>
                    <a:lnR w="12700" cap="flat" cmpd="sng" algn="ctr">
                      <a:solidFill>
                        <a:schemeClr val="tx1"/>
                      </a:solidFill>
                      <a:prstDash val="sysDashDot"/>
                      <a:round/>
                      <a:headEnd type="none" w="med" len="med"/>
                      <a:tailEnd type="none" w="med" len="med"/>
                    </a:lnR>
                    <a:lnT w="12700" cap="flat" cmpd="sng" algn="ctr">
                      <a:solidFill>
                        <a:schemeClr val="tx1"/>
                      </a:solidFill>
                      <a:prstDash val="sysDashDot"/>
                      <a:round/>
                      <a:headEnd type="none" w="med" len="med"/>
                      <a:tailEnd type="none" w="med" len="med"/>
                    </a:lnT>
                    <a:lnB w="12700" cap="flat" cmpd="sng" algn="ctr">
                      <a:solidFill>
                        <a:schemeClr val="tx1"/>
                      </a:solidFill>
                      <a:prstDash val="sysDashDot"/>
                      <a:round/>
                      <a:headEnd type="none" w="med" len="med"/>
                      <a:tailEnd type="none" w="med" len="med"/>
                    </a:lnB>
                    <a:blipFill>
                      <a:blip r:embed="rId2"/>
                      <a:tile tx="0" ty="0" sx="100000" sy="100000" flip="none" algn="tl"/>
                    </a:blipFill>
                  </a:tcPr>
                </a:tc>
              </a:tr>
            </a:tbl>
          </a:graphicData>
        </a:graphic>
      </p:graphicFrame>
      <p:sp>
        <p:nvSpPr>
          <p:cNvPr id="22542" name="ZoneTexte 7"/>
          <p:cNvSpPr txBox="1">
            <a:spLocks noChangeArrowheads="1"/>
          </p:cNvSpPr>
          <p:nvPr/>
        </p:nvSpPr>
        <p:spPr bwMode="auto">
          <a:xfrm>
            <a:off x="1214438" y="2571750"/>
            <a:ext cx="6072187" cy="646113"/>
          </a:xfrm>
          <a:prstGeom prst="rect">
            <a:avLst/>
          </a:prstGeom>
          <a:noFill/>
          <a:ln w="9525">
            <a:noFill/>
            <a:miter lim="800000"/>
            <a:headEnd/>
            <a:tailEnd/>
          </a:ln>
        </p:spPr>
        <p:txBody>
          <a:bodyPr>
            <a:spAutoFit/>
          </a:bodyPr>
          <a:lstStyle/>
          <a:p>
            <a:r>
              <a:rPr lang="fr-FR" u="sng" dirty="0">
                <a:latin typeface="Tahoma" pitchFamily="34" charset="0"/>
                <a:cs typeface="Tahoma" pitchFamily="34" charset="0"/>
              </a:rPr>
              <a:t>CI:</a:t>
            </a:r>
            <a:r>
              <a:rPr lang="fr-FR" dirty="0">
                <a:solidFill>
                  <a:srgbClr val="FFFF00"/>
                </a:solidFill>
                <a:latin typeface="Tahoma" pitchFamily="34" charset="0"/>
                <a:cs typeface="Tahoma" pitchFamily="34" charset="0"/>
              </a:rPr>
              <a:t>   </a:t>
            </a:r>
            <a:r>
              <a:rPr lang="fr-FR" dirty="0">
                <a:latin typeface="Tahoma" pitchFamily="34" charset="0"/>
                <a:cs typeface="Tahoma" pitchFamily="34" charset="0"/>
              </a:rPr>
              <a:t>allergie comme à ce produit</a:t>
            </a:r>
          </a:p>
          <a:p>
            <a:r>
              <a:rPr lang="fr-FR" dirty="0">
                <a:latin typeface="Tahoma" pitchFamily="34" charset="0"/>
                <a:cs typeface="Tahoma" pitchFamily="34" charset="0"/>
              </a:rPr>
              <a:t>         enfant &lt;15ans    ;  allaitement.</a:t>
            </a:r>
          </a:p>
        </p:txBody>
      </p:sp>
      <p:sp>
        <p:nvSpPr>
          <p:cNvPr id="22543" name="ZoneTexte 9"/>
          <p:cNvSpPr txBox="1">
            <a:spLocks noChangeArrowheads="1"/>
          </p:cNvSpPr>
          <p:nvPr/>
        </p:nvSpPr>
        <p:spPr bwMode="auto">
          <a:xfrm>
            <a:off x="571500" y="3929063"/>
            <a:ext cx="8143875" cy="1508125"/>
          </a:xfrm>
          <a:prstGeom prst="rect">
            <a:avLst/>
          </a:prstGeom>
          <a:noFill/>
          <a:ln w="9525">
            <a:noFill/>
            <a:miter lim="800000"/>
            <a:headEnd/>
            <a:tailEnd/>
          </a:ln>
        </p:spPr>
        <p:txBody>
          <a:bodyPr>
            <a:spAutoFit/>
          </a:bodyPr>
          <a:lstStyle/>
          <a:p>
            <a:pPr algn="just"/>
            <a:r>
              <a:rPr lang="fr-FR" u="sng" dirty="0">
                <a:latin typeface="Tahoma" pitchFamily="34" charset="0"/>
                <a:cs typeface="Tahoma" pitchFamily="34" charset="0"/>
              </a:rPr>
              <a:t>Propriétés: </a:t>
            </a:r>
            <a:r>
              <a:rPr lang="fr-FR" dirty="0">
                <a:latin typeface="Tahoma" pitchFamily="34" charset="0"/>
                <a:cs typeface="Tahoma" pitchFamily="34" charset="0"/>
              </a:rPr>
              <a:t> antagonistes des récepteurs </a:t>
            </a:r>
            <a:r>
              <a:rPr lang="el-GR" dirty="0">
                <a:cs typeface="Arial" charset="0"/>
              </a:rPr>
              <a:t>α</a:t>
            </a:r>
            <a:r>
              <a:rPr lang="fr-FR" dirty="0">
                <a:cs typeface="Arial" charset="0"/>
              </a:rPr>
              <a:t> adrénergiques, </a:t>
            </a:r>
          </a:p>
          <a:p>
            <a:pPr algn="just"/>
            <a:r>
              <a:rPr lang="fr-FR" dirty="0">
                <a:cs typeface="Arial" charset="0"/>
              </a:rPr>
              <a:t>                   </a:t>
            </a:r>
            <a:r>
              <a:rPr lang="fr-FR" dirty="0" err="1">
                <a:cs typeface="Arial" charset="0"/>
              </a:rPr>
              <a:t>sérotoninergique</a:t>
            </a:r>
            <a:r>
              <a:rPr lang="fr-FR" dirty="0">
                <a:cs typeface="Arial" charset="0"/>
              </a:rPr>
              <a:t> </a:t>
            </a:r>
            <a:r>
              <a:rPr lang="fr-FR" b="1" dirty="0">
                <a:cs typeface="Arial" charset="0"/>
              </a:rPr>
              <a:t>SH T</a:t>
            </a:r>
            <a:r>
              <a:rPr lang="fr-FR" sz="1200" b="1" dirty="0">
                <a:cs typeface="Arial" charset="0"/>
              </a:rPr>
              <a:t>3</a:t>
            </a:r>
            <a:r>
              <a:rPr lang="fr-FR" b="1" dirty="0">
                <a:cs typeface="Arial" charset="0"/>
              </a:rPr>
              <a:t> </a:t>
            </a:r>
            <a:r>
              <a:rPr lang="fr-FR" b="1" u="sng" dirty="0">
                <a:latin typeface="Tahoma" pitchFamily="34" charset="0"/>
                <a:cs typeface="Tahoma" pitchFamily="34" charset="0"/>
              </a:rPr>
              <a:t> </a:t>
            </a:r>
            <a:r>
              <a:rPr lang="fr-FR" dirty="0">
                <a:latin typeface="Tahoma" pitchFamily="34" charset="0"/>
                <a:cs typeface="Tahoma" pitchFamily="34" charset="0"/>
              </a:rPr>
              <a:t>et dopaminergiques D</a:t>
            </a:r>
            <a:r>
              <a:rPr lang="fr-FR" sz="1100" dirty="0">
                <a:latin typeface="Tahoma" pitchFamily="34" charset="0"/>
                <a:cs typeface="Tahoma" pitchFamily="34" charset="0"/>
              </a:rPr>
              <a:t>2 </a:t>
            </a:r>
            <a:r>
              <a:rPr lang="fr-FR" sz="1100" dirty="0">
                <a:solidFill>
                  <a:srgbClr val="FFFFFF"/>
                </a:solidFill>
                <a:latin typeface="Tahoma" pitchFamily="34" charset="0"/>
                <a:cs typeface="Tahoma" pitchFamily="34" charset="0"/>
              </a:rPr>
              <a:t> </a:t>
            </a:r>
          </a:p>
          <a:p>
            <a:pPr algn="just"/>
            <a:endParaRPr lang="fr-FR" dirty="0">
              <a:latin typeface="Tahoma" pitchFamily="34" charset="0"/>
              <a:cs typeface="Tahoma" pitchFamily="34" charset="0"/>
            </a:endParaRPr>
          </a:p>
          <a:p>
            <a:pPr algn="just"/>
            <a:r>
              <a:rPr lang="fr-FR" dirty="0">
                <a:latin typeface="Tahoma" pitchFamily="34" charset="0"/>
                <a:cs typeface="Tahoma" pitchFamily="34" charset="0"/>
              </a:rPr>
              <a:t>Il possède un effet modéré sur l’activité motrice, provoquant peu d’impact sur le niveau extrapyramidal.</a:t>
            </a:r>
            <a:endParaRPr lang="fr-FR" sz="2000" b="1" u="sng" dirty="0">
              <a:solidFill>
                <a:srgbClr val="FF3399"/>
              </a:solidFill>
              <a:latin typeface="Tahoma" pitchFamily="34" charset="0"/>
              <a:cs typeface="Tahoma" pitchFamily="34" charset="0"/>
            </a:endParaRPr>
          </a:p>
        </p:txBody>
      </p:sp>
    </p:spTree>
  </p:cSld>
  <p:clrMapOvr>
    <a:masterClrMapping/>
  </p:clrMapOv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numéro de diapositive 5"/>
          <p:cNvSpPr>
            <a:spLocks noGrp="1"/>
          </p:cNvSpPr>
          <p:nvPr>
            <p:ph type="sldNum" sz="quarter" idx="12"/>
          </p:nvPr>
        </p:nvSpPr>
        <p:spPr/>
        <p:txBody>
          <a:bodyPr/>
          <a:lstStyle/>
          <a:p>
            <a:pPr>
              <a:defRPr/>
            </a:pPr>
            <a:fld id="{B52B5DDA-CB7B-47E9-AE7F-B985CAE76B8B}" type="slidenum">
              <a:rPr lang="fr-FR"/>
              <a:pPr>
                <a:defRPr/>
              </a:pPr>
              <a:t>19</a:t>
            </a:fld>
            <a:endParaRPr lang="fr-FR"/>
          </a:p>
        </p:txBody>
      </p:sp>
      <p:graphicFrame>
        <p:nvGraphicFramePr>
          <p:cNvPr id="4" name="Tableau 3"/>
          <p:cNvGraphicFramePr>
            <a:graphicFrameLocks noGrp="1"/>
          </p:cNvGraphicFramePr>
          <p:nvPr/>
        </p:nvGraphicFramePr>
        <p:xfrm>
          <a:off x="428625" y="785813"/>
          <a:ext cx="8215370" cy="5854188"/>
        </p:xfrm>
        <a:graphic>
          <a:graphicData uri="http://schemas.openxmlformats.org/drawingml/2006/table">
            <a:tbl>
              <a:tblPr firstRow="1" bandRow="1">
                <a:tableStyleId>{93296810-A885-4BE3-A3E7-6D5BEEA58F35}</a:tableStyleId>
              </a:tblPr>
              <a:tblGrid>
                <a:gridCol w="1928826"/>
                <a:gridCol w="1571636"/>
                <a:gridCol w="1785950"/>
                <a:gridCol w="1000132"/>
                <a:gridCol w="1928826"/>
              </a:tblGrid>
              <a:tr h="561253">
                <a:tc>
                  <a:txBody>
                    <a:bodyPr/>
                    <a:lstStyle/>
                    <a:p>
                      <a:pPr algn="ctr"/>
                      <a:r>
                        <a:rPr lang="fr-FR" sz="1200" dirty="0" smtClean="0">
                          <a:solidFill>
                            <a:schemeClr val="bg1"/>
                          </a:solidFill>
                          <a:latin typeface="Tahoma" pitchFamily="34" charset="0"/>
                          <a:cs typeface="Tahoma" pitchFamily="34" charset="0"/>
                        </a:rPr>
                        <a:t>Clas. Thérap. </a:t>
                      </a:r>
                    </a:p>
                    <a:p>
                      <a:pPr algn="ctr"/>
                      <a:r>
                        <a:rPr lang="fr-FR" sz="1200" dirty="0" smtClean="0">
                          <a:solidFill>
                            <a:schemeClr val="bg1"/>
                          </a:solidFill>
                          <a:latin typeface="Tahoma" pitchFamily="34" charset="0"/>
                          <a:cs typeface="Tahoma" pitchFamily="34" charset="0"/>
                        </a:rPr>
                        <a:t>DCI</a:t>
                      </a:r>
                      <a:endParaRPr lang="fr-FR" sz="1200" dirty="0">
                        <a:solidFill>
                          <a:schemeClr val="bg1"/>
                        </a:solidFill>
                        <a:latin typeface="Tahoma" pitchFamily="34" charset="0"/>
                        <a:cs typeface="Tahoma" pitchFamily="34" charset="0"/>
                      </a:endParaRPr>
                    </a:p>
                  </a:txBody>
                  <a:tcPr>
                    <a:solidFill>
                      <a:schemeClr val="tx1"/>
                    </a:solidFill>
                  </a:tcPr>
                </a:tc>
                <a:tc>
                  <a:txBody>
                    <a:bodyPr/>
                    <a:lstStyle/>
                    <a:p>
                      <a:pPr algn="ctr"/>
                      <a:r>
                        <a:rPr lang="fr-FR" sz="1200" dirty="0" smtClean="0">
                          <a:solidFill>
                            <a:schemeClr val="bg1"/>
                          </a:solidFill>
                          <a:latin typeface="Tahoma" pitchFamily="34" charset="0"/>
                          <a:cs typeface="Tahoma" pitchFamily="34" charset="0"/>
                        </a:rPr>
                        <a:t>Voie d’administration</a:t>
                      </a:r>
                      <a:endParaRPr lang="fr-FR" sz="1200" dirty="0">
                        <a:solidFill>
                          <a:schemeClr val="bg1"/>
                        </a:solidFill>
                        <a:latin typeface="Tahoma" pitchFamily="34" charset="0"/>
                        <a:cs typeface="Tahoma" pitchFamily="34" charset="0"/>
                      </a:endParaRPr>
                    </a:p>
                  </a:txBody>
                  <a:tcPr>
                    <a:solidFill>
                      <a:schemeClr val="tx1"/>
                    </a:solidFill>
                  </a:tcPr>
                </a:tc>
                <a:tc>
                  <a:txBody>
                    <a:bodyPr/>
                    <a:lstStyle/>
                    <a:p>
                      <a:pPr algn="ctr"/>
                      <a:r>
                        <a:rPr lang="fr-FR" sz="1200" dirty="0" smtClean="0">
                          <a:solidFill>
                            <a:schemeClr val="bg1"/>
                          </a:solidFill>
                          <a:latin typeface="Tahoma" pitchFamily="34" charset="0"/>
                          <a:cs typeface="Tahoma" pitchFamily="34" charset="0"/>
                        </a:rPr>
                        <a:t>Délai d’obtention du taux sérique  maxi (prise unique)</a:t>
                      </a:r>
                      <a:endParaRPr lang="fr-FR" sz="1200" dirty="0">
                        <a:solidFill>
                          <a:schemeClr val="bg1"/>
                        </a:solidFill>
                        <a:latin typeface="Tahoma" pitchFamily="34" charset="0"/>
                        <a:cs typeface="Tahoma" pitchFamily="34" charset="0"/>
                      </a:endParaRPr>
                    </a:p>
                  </a:txBody>
                  <a:tcPr>
                    <a:solidFill>
                      <a:schemeClr val="tx1"/>
                    </a:solidFill>
                  </a:tcPr>
                </a:tc>
                <a:tc>
                  <a:txBody>
                    <a:bodyPr/>
                    <a:lstStyle/>
                    <a:p>
                      <a:pPr algn="ctr"/>
                      <a:r>
                        <a:rPr lang="fr-FR" sz="1200" dirty="0" smtClean="0">
                          <a:solidFill>
                            <a:schemeClr val="bg1"/>
                          </a:solidFill>
                          <a:latin typeface="Tahoma" pitchFamily="34" charset="0"/>
                          <a:cs typeface="Tahoma" pitchFamily="34" charset="0"/>
                        </a:rPr>
                        <a:t>Demi-vie</a:t>
                      </a:r>
                    </a:p>
                    <a:p>
                      <a:pPr algn="ctr"/>
                      <a:r>
                        <a:rPr lang="fr-FR" sz="1200" dirty="0" smtClean="0">
                          <a:solidFill>
                            <a:schemeClr val="bg1"/>
                          </a:solidFill>
                          <a:latin typeface="Tahoma" pitchFamily="34" charset="0"/>
                          <a:cs typeface="Tahoma" pitchFamily="34" charset="0"/>
                        </a:rPr>
                        <a:t> (h) </a:t>
                      </a:r>
                      <a:endParaRPr lang="fr-FR" sz="1200" dirty="0">
                        <a:solidFill>
                          <a:schemeClr val="bg1"/>
                        </a:solidFill>
                        <a:latin typeface="Tahoma" pitchFamily="34" charset="0"/>
                        <a:cs typeface="Tahoma" pitchFamily="34" charset="0"/>
                      </a:endParaRPr>
                    </a:p>
                  </a:txBody>
                  <a:tcPr>
                    <a:solidFill>
                      <a:schemeClr val="tx1"/>
                    </a:solidFill>
                  </a:tcPr>
                </a:tc>
                <a:tc>
                  <a:txBody>
                    <a:bodyPr/>
                    <a:lstStyle/>
                    <a:p>
                      <a:pPr algn="ctr"/>
                      <a:r>
                        <a:rPr lang="fr-FR" sz="1200" dirty="0" smtClean="0">
                          <a:solidFill>
                            <a:schemeClr val="bg1"/>
                          </a:solidFill>
                          <a:latin typeface="Tahoma" pitchFamily="34" charset="0"/>
                          <a:cs typeface="Tahoma" pitchFamily="34" charset="0"/>
                        </a:rPr>
                        <a:t>Posologie quotidienne (mg/j)</a:t>
                      </a:r>
                      <a:endParaRPr lang="fr-FR" sz="1200" dirty="0">
                        <a:solidFill>
                          <a:schemeClr val="bg1"/>
                        </a:solidFill>
                        <a:latin typeface="Tahoma" pitchFamily="34" charset="0"/>
                        <a:cs typeface="Tahoma" pitchFamily="34" charset="0"/>
                      </a:endParaRPr>
                    </a:p>
                  </a:txBody>
                  <a:tcPr>
                    <a:solidFill>
                      <a:schemeClr val="tx1"/>
                    </a:solidFill>
                  </a:tcPr>
                </a:tc>
              </a:tr>
              <a:tr h="320716">
                <a:tc gridSpan="5">
                  <a:txBody>
                    <a:bodyPr/>
                    <a:lstStyle/>
                    <a:p>
                      <a:pPr algn="ctr"/>
                      <a:r>
                        <a:rPr lang="fr-FR" sz="1600" b="1" dirty="0" smtClean="0">
                          <a:solidFill>
                            <a:schemeClr val="bg1"/>
                          </a:solidFill>
                        </a:rPr>
                        <a:t>Phénothiazines aliphatiques </a:t>
                      </a:r>
                      <a:endParaRPr lang="fr-FR" sz="1600" b="1" dirty="0">
                        <a:solidFill>
                          <a:schemeClr val="bg1"/>
                        </a:solidFill>
                      </a:endParaRPr>
                    </a:p>
                  </a:txBody>
                  <a:tcPr>
                    <a:solidFill>
                      <a:schemeClr val="accent1">
                        <a:lumMod val="20000"/>
                        <a:lumOff val="80000"/>
                      </a:schemeClr>
                    </a:solidFill>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r>
              <a:tr h="320716">
                <a:tc>
                  <a:txBody>
                    <a:bodyPr/>
                    <a:lstStyle/>
                    <a:p>
                      <a:r>
                        <a:rPr lang="fr-FR" sz="1400" b="1" dirty="0" smtClean="0">
                          <a:solidFill>
                            <a:schemeClr val="bg1"/>
                          </a:solidFill>
                          <a:latin typeface="Tahoma" pitchFamily="34" charset="0"/>
                          <a:cs typeface="Tahoma" pitchFamily="34" charset="0"/>
                        </a:rPr>
                        <a:t>Chlorpromazine </a:t>
                      </a:r>
                      <a:endParaRPr lang="fr-FR" sz="1400" b="1" dirty="0">
                        <a:solidFill>
                          <a:schemeClr val="bg1"/>
                        </a:solidFill>
                        <a:latin typeface="Tahoma" pitchFamily="34" charset="0"/>
                        <a:cs typeface="Tahoma" pitchFamily="34" charset="0"/>
                      </a:endParaRPr>
                    </a:p>
                  </a:txBody>
                  <a:tcPr>
                    <a:solidFill>
                      <a:schemeClr val="tx1"/>
                    </a:solidFill>
                  </a:tcPr>
                </a:tc>
                <a:tc>
                  <a:txBody>
                    <a:bodyPr/>
                    <a:lstStyle/>
                    <a:p>
                      <a:pPr algn="ctr"/>
                      <a:r>
                        <a:rPr lang="fr-FR" sz="1100" b="1" dirty="0" smtClean="0">
                          <a:solidFill>
                            <a:schemeClr val="bg1"/>
                          </a:solidFill>
                          <a:latin typeface="Tahoma" pitchFamily="34" charset="0"/>
                          <a:cs typeface="Tahoma" pitchFamily="34" charset="0"/>
                        </a:rPr>
                        <a:t>Orale </a:t>
                      </a:r>
                    </a:p>
                    <a:p>
                      <a:pPr algn="ctr"/>
                      <a:r>
                        <a:rPr lang="fr-FR" sz="1100" b="1" dirty="0" smtClean="0">
                          <a:solidFill>
                            <a:schemeClr val="bg1"/>
                          </a:solidFill>
                          <a:latin typeface="Tahoma" pitchFamily="34" charset="0"/>
                          <a:cs typeface="Tahoma" pitchFamily="34" charset="0"/>
                        </a:rPr>
                        <a:t>ou IM</a:t>
                      </a:r>
                      <a:endParaRPr lang="fr-FR" sz="1100" b="1" dirty="0">
                        <a:solidFill>
                          <a:schemeClr val="bg1"/>
                        </a:solidFill>
                        <a:latin typeface="Tahoma" pitchFamily="34" charset="0"/>
                        <a:cs typeface="Tahoma" pitchFamily="34" charset="0"/>
                      </a:endParaRPr>
                    </a:p>
                  </a:txBody>
                  <a:tcPr>
                    <a:solidFill>
                      <a:schemeClr val="tx1"/>
                    </a:solidFill>
                  </a:tcPr>
                </a:tc>
                <a:tc>
                  <a:txBody>
                    <a:bodyPr/>
                    <a:lstStyle/>
                    <a:p>
                      <a:pPr algn="ctr"/>
                      <a:r>
                        <a:rPr lang="fr-FR" sz="1100" b="1" dirty="0" smtClean="0">
                          <a:solidFill>
                            <a:schemeClr val="bg1"/>
                          </a:solidFill>
                        </a:rPr>
                        <a:t>2-4h (orale)</a:t>
                      </a:r>
                    </a:p>
                    <a:p>
                      <a:pPr algn="ctr"/>
                      <a:r>
                        <a:rPr lang="fr-FR" sz="1100" b="1" dirty="0" smtClean="0">
                          <a:solidFill>
                            <a:schemeClr val="bg1"/>
                          </a:solidFill>
                        </a:rPr>
                        <a:t>15-30mn (IM)</a:t>
                      </a:r>
                      <a:endParaRPr lang="fr-FR" sz="1100" b="1" dirty="0">
                        <a:solidFill>
                          <a:schemeClr val="bg1"/>
                        </a:solidFill>
                      </a:endParaRPr>
                    </a:p>
                  </a:txBody>
                  <a:tcPr>
                    <a:solidFill>
                      <a:schemeClr val="tx1"/>
                    </a:solidFill>
                  </a:tcPr>
                </a:tc>
                <a:tc>
                  <a:txBody>
                    <a:bodyPr/>
                    <a:lstStyle/>
                    <a:p>
                      <a:pPr algn="ctr"/>
                      <a:r>
                        <a:rPr lang="fr-FR" sz="1100" b="1" dirty="0" smtClean="0">
                          <a:solidFill>
                            <a:schemeClr val="bg1"/>
                          </a:solidFill>
                          <a:latin typeface="Tahoma" pitchFamily="34" charset="0"/>
                          <a:cs typeface="Tahoma" pitchFamily="34" charset="0"/>
                        </a:rPr>
                        <a:t>15 – 30 </a:t>
                      </a:r>
                      <a:endParaRPr lang="fr-FR" sz="1100" b="1" dirty="0">
                        <a:solidFill>
                          <a:schemeClr val="bg1"/>
                        </a:solidFill>
                        <a:latin typeface="Tahoma" pitchFamily="34" charset="0"/>
                        <a:cs typeface="Tahoma" pitchFamily="34" charset="0"/>
                      </a:endParaRPr>
                    </a:p>
                  </a:txBody>
                  <a:tcPr>
                    <a:solidFill>
                      <a:schemeClr val="tx1"/>
                    </a:solidFill>
                  </a:tcPr>
                </a:tc>
                <a:tc>
                  <a:txBody>
                    <a:bodyPr/>
                    <a:lstStyle/>
                    <a:p>
                      <a:pPr algn="ctr"/>
                      <a:r>
                        <a:rPr lang="fr-FR" sz="1100" b="1" i="1" dirty="0" smtClean="0">
                          <a:solidFill>
                            <a:schemeClr val="bg1"/>
                          </a:solidFill>
                          <a:latin typeface="Tahoma" pitchFamily="34" charset="0"/>
                          <a:cs typeface="Tahoma" pitchFamily="34" charset="0"/>
                        </a:rPr>
                        <a:t>25 – 600</a:t>
                      </a:r>
                    </a:p>
                    <a:p>
                      <a:pPr algn="ctr"/>
                      <a:r>
                        <a:rPr lang="fr-FR" sz="1100" b="1" i="1" dirty="0" smtClean="0">
                          <a:solidFill>
                            <a:schemeClr val="bg1"/>
                          </a:solidFill>
                          <a:latin typeface="Tahoma" pitchFamily="34" charset="0"/>
                          <a:cs typeface="Tahoma" pitchFamily="34" charset="0"/>
                        </a:rPr>
                        <a:t>&lt; 150 </a:t>
                      </a:r>
                      <a:endParaRPr lang="fr-FR" sz="1100" b="1" i="1" dirty="0">
                        <a:solidFill>
                          <a:schemeClr val="bg1"/>
                        </a:solidFill>
                        <a:latin typeface="Tahoma" pitchFamily="34" charset="0"/>
                        <a:cs typeface="Tahoma" pitchFamily="34" charset="0"/>
                      </a:endParaRPr>
                    </a:p>
                  </a:txBody>
                  <a:tcPr>
                    <a:solidFill>
                      <a:schemeClr val="tx1"/>
                    </a:solidFill>
                  </a:tcPr>
                </a:tc>
              </a:tr>
              <a:tr h="320716">
                <a:tc>
                  <a:txBody>
                    <a:bodyPr/>
                    <a:lstStyle/>
                    <a:p>
                      <a:r>
                        <a:rPr lang="fr-FR" sz="1400" b="1" dirty="0" smtClean="0">
                          <a:solidFill>
                            <a:schemeClr val="bg1"/>
                          </a:solidFill>
                          <a:latin typeface="Tahoma" pitchFamily="34" charset="0"/>
                          <a:cs typeface="Tahoma" pitchFamily="34" charset="0"/>
                        </a:rPr>
                        <a:t>Lévopromazine </a:t>
                      </a:r>
                      <a:endParaRPr lang="fr-FR" sz="1400" b="1" dirty="0">
                        <a:solidFill>
                          <a:schemeClr val="bg1"/>
                        </a:solidFill>
                        <a:latin typeface="Tahoma" pitchFamily="34" charset="0"/>
                        <a:cs typeface="Tahoma" pitchFamily="34" charset="0"/>
                      </a:endParaRPr>
                    </a:p>
                  </a:txBody>
                  <a:tcPr>
                    <a:solidFill>
                      <a:schemeClr val="tx1"/>
                    </a:solidFill>
                  </a:tcPr>
                </a:tc>
                <a:tc>
                  <a:txBody>
                    <a:bodyPr/>
                    <a:lstStyle/>
                    <a:p>
                      <a:pPr algn="ctr"/>
                      <a:r>
                        <a:rPr lang="fr-FR" sz="1100" b="1" dirty="0" smtClean="0">
                          <a:solidFill>
                            <a:schemeClr val="bg1"/>
                          </a:solidFill>
                          <a:latin typeface="Tahoma" pitchFamily="34" charset="0"/>
                          <a:cs typeface="Tahoma" pitchFamily="34" charset="0"/>
                        </a:rPr>
                        <a:t>Orale </a:t>
                      </a:r>
                    </a:p>
                    <a:p>
                      <a:pPr algn="ctr"/>
                      <a:r>
                        <a:rPr lang="fr-FR" sz="1100" b="1" dirty="0" smtClean="0">
                          <a:solidFill>
                            <a:schemeClr val="bg1"/>
                          </a:solidFill>
                          <a:latin typeface="Tahoma" pitchFamily="34" charset="0"/>
                          <a:cs typeface="Tahoma" pitchFamily="34" charset="0"/>
                        </a:rPr>
                        <a:t>ou IM</a:t>
                      </a:r>
                      <a:endParaRPr lang="fr-FR" sz="1100" b="1" dirty="0">
                        <a:solidFill>
                          <a:schemeClr val="bg1"/>
                        </a:solidFill>
                        <a:latin typeface="Tahoma" pitchFamily="34" charset="0"/>
                        <a:cs typeface="Tahoma" pitchFamily="34" charset="0"/>
                      </a:endParaRPr>
                    </a:p>
                  </a:txBody>
                  <a:tcPr>
                    <a:solidFill>
                      <a:schemeClr val="tx1"/>
                    </a:solidFill>
                  </a:tcPr>
                </a:tc>
                <a:tc>
                  <a:txBody>
                    <a:bodyPr/>
                    <a:lstStyle/>
                    <a:p>
                      <a:pPr algn="ctr"/>
                      <a:r>
                        <a:rPr lang="fr-FR" sz="1100" b="1" dirty="0" smtClean="0">
                          <a:solidFill>
                            <a:schemeClr val="bg1"/>
                          </a:solidFill>
                        </a:rPr>
                        <a:t>1-3h</a:t>
                      </a:r>
                      <a:r>
                        <a:rPr lang="fr-FR" sz="1100" b="1" baseline="0" dirty="0" smtClean="0">
                          <a:solidFill>
                            <a:schemeClr val="bg1"/>
                          </a:solidFill>
                        </a:rPr>
                        <a:t> (orale)</a:t>
                      </a:r>
                    </a:p>
                    <a:p>
                      <a:pPr algn="ctr"/>
                      <a:r>
                        <a:rPr lang="fr-FR" sz="1100" b="1" baseline="0" dirty="0" smtClean="0">
                          <a:solidFill>
                            <a:schemeClr val="bg1"/>
                          </a:solidFill>
                        </a:rPr>
                        <a:t>30-90mn (IM)</a:t>
                      </a:r>
                      <a:endParaRPr lang="fr-FR" sz="1100" b="1" dirty="0">
                        <a:solidFill>
                          <a:schemeClr val="bg1"/>
                        </a:solidFill>
                      </a:endParaRPr>
                    </a:p>
                  </a:txBody>
                  <a:tcPr>
                    <a:solidFill>
                      <a:schemeClr val="tx1"/>
                    </a:solidFill>
                  </a:tcPr>
                </a:tc>
                <a:tc>
                  <a:txBody>
                    <a:bodyPr/>
                    <a:lstStyle/>
                    <a:p>
                      <a:pPr algn="ctr"/>
                      <a:r>
                        <a:rPr lang="fr-FR" sz="1100" b="1" dirty="0" smtClean="0">
                          <a:solidFill>
                            <a:schemeClr val="bg1"/>
                          </a:solidFill>
                          <a:latin typeface="Tahoma" pitchFamily="34" charset="0"/>
                          <a:cs typeface="Tahoma" pitchFamily="34" charset="0"/>
                        </a:rPr>
                        <a:t>15 – 80 </a:t>
                      </a:r>
                      <a:endParaRPr lang="fr-FR" sz="1100" b="1" dirty="0">
                        <a:solidFill>
                          <a:schemeClr val="bg1"/>
                        </a:solidFill>
                        <a:latin typeface="Tahoma" pitchFamily="34" charset="0"/>
                        <a:cs typeface="Tahoma" pitchFamily="34" charset="0"/>
                      </a:endParaRPr>
                    </a:p>
                  </a:txBody>
                  <a:tcPr>
                    <a:solidFill>
                      <a:schemeClr val="tx1"/>
                    </a:solidFill>
                  </a:tcPr>
                </a:tc>
                <a:tc>
                  <a:txBody>
                    <a:bodyPr/>
                    <a:lstStyle/>
                    <a:p>
                      <a:pPr algn="ctr"/>
                      <a:r>
                        <a:rPr lang="fr-FR" sz="1100" b="1" i="1" dirty="0" smtClean="0">
                          <a:solidFill>
                            <a:schemeClr val="bg1"/>
                          </a:solidFill>
                          <a:latin typeface="Tahoma" pitchFamily="34" charset="0"/>
                          <a:cs typeface="Tahoma" pitchFamily="34" charset="0"/>
                        </a:rPr>
                        <a:t>25 – 200</a:t>
                      </a:r>
                    </a:p>
                    <a:p>
                      <a:pPr algn="ctr"/>
                      <a:r>
                        <a:rPr lang="fr-FR" sz="1100" b="1" i="1" dirty="0" smtClean="0">
                          <a:solidFill>
                            <a:schemeClr val="bg1"/>
                          </a:solidFill>
                          <a:latin typeface="Tahoma" pitchFamily="34" charset="0"/>
                          <a:cs typeface="Tahoma" pitchFamily="34" charset="0"/>
                        </a:rPr>
                        <a:t>75 – 250 </a:t>
                      </a:r>
                      <a:endParaRPr lang="fr-FR" sz="1100" b="1" i="1" dirty="0">
                        <a:solidFill>
                          <a:schemeClr val="bg1"/>
                        </a:solidFill>
                        <a:latin typeface="Tahoma" pitchFamily="34" charset="0"/>
                        <a:cs typeface="Tahoma" pitchFamily="34" charset="0"/>
                      </a:endParaRPr>
                    </a:p>
                  </a:txBody>
                  <a:tcPr>
                    <a:solidFill>
                      <a:schemeClr val="tx1"/>
                    </a:solidFill>
                  </a:tcPr>
                </a:tc>
              </a:tr>
              <a:tr h="320716">
                <a:tc gridSpan="5">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r-FR" sz="1600" b="1" i="0" u="none" strike="noStrike" kern="1200" cap="none" spc="0" normalizeH="0" baseline="0" noProof="0" dirty="0" smtClean="0">
                          <a:ln>
                            <a:noFill/>
                          </a:ln>
                          <a:solidFill>
                            <a:schemeClr val="bg1"/>
                          </a:solidFill>
                          <a:effectLst/>
                          <a:uLnTx/>
                          <a:uFillTx/>
                          <a:latin typeface="+mn-lt"/>
                          <a:ea typeface="+mn-ea"/>
                          <a:cs typeface="+mn-cs"/>
                        </a:rPr>
                        <a:t>Phénothiazines pipéridinées  </a:t>
                      </a:r>
                    </a:p>
                  </a:txBody>
                  <a:tcPr>
                    <a:solidFill>
                      <a:schemeClr val="accent1">
                        <a:lumMod val="20000"/>
                        <a:lumOff val="80000"/>
                      </a:schemeClr>
                    </a:solidFill>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dirty="0"/>
                    </a:p>
                  </a:txBody>
                  <a:tcPr/>
                </a:tc>
              </a:tr>
              <a:tr h="320716">
                <a:tc>
                  <a:txBody>
                    <a:bodyPr/>
                    <a:lstStyle/>
                    <a:p>
                      <a:r>
                        <a:rPr lang="fr-FR" sz="1400" b="1" dirty="0" smtClean="0">
                          <a:solidFill>
                            <a:schemeClr val="bg1"/>
                          </a:solidFill>
                          <a:latin typeface="Tahoma" pitchFamily="34" charset="0"/>
                          <a:cs typeface="Tahoma" pitchFamily="34" charset="0"/>
                        </a:rPr>
                        <a:t>Pipothiazine</a:t>
                      </a:r>
                      <a:endParaRPr lang="fr-FR" sz="1400" b="1" dirty="0">
                        <a:solidFill>
                          <a:schemeClr val="bg1"/>
                        </a:solidFill>
                        <a:latin typeface="Tahoma" pitchFamily="34" charset="0"/>
                        <a:cs typeface="Tahoma" pitchFamily="34" charset="0"/>
                      </a:endParaRPr>
                    </a:p>
                  </a:txBody>
                  <a:tcPr>
                    <a:solidFill>
                      <a:schemeClr val="tx1"/>
                    </a:solidFill>
                  </a:tcPr>
                </a:tc>
                <a:tc>
                  <a:txBody>
                    <a:bodyPr/>
                    <a:lstStyle/>
                    <a:p>
                      <a:pPr algn="ctr"/>
                      <a:r>
                        <a:rPr lang="fr-FR" sz="1100" b="1" dirty="0" smtClean="0">
                          <a:solidFill>
                            <a:schemeClr val="bg1"/>
                          </a:solidFill>
                          <a:latin typeface="Tahoma" pitchFamily="34" charset="0"/>
                          <a:cs typeface="Tahoma" pitchFamily="34" charset="0"/>
                        </a:rPr>
                        <a:t>Orale</a:t>
                      </a:r>
                    </a:p>
                    <a:p>
                      <a:pPr algn="ctr"/>
                      <a:r>
                        <a:rPr lang="fr-FR" sz="1100" b="1" dirty="0" smtClean="0">
                          <a:solidFill>
                            <a:schemeClr val="bg1"/>
                          </a:solidFill>
                          <a:latin typeface="Tahoma" pitchFamily="34" charset="0"/>
                          <a:cs typeface="Tahoma" pitchFamily="34" charset="0"/>
                        </a:rPr>
                        <a:t> ou IM</a:t>
                      </a:r>
                      <a:endParaRPr lang="fr-FR" sz="1100" b="1" dirty="0">
                        <a:solidFill>
                          <a:schemeClr val="bg1"/>
                        </a:solidFill>
                        <a:latin typeface="Tahoma" pitchFamily="34" charset="0"/>
                        <a:cs typeface="Tahoma" pitchFamily="34" charset="0"/>
                      </a:endParaRPr>
                    </a:p>
                  </a:txBody>
                  <a:tcPr>
                    <a:solidFill>
                      <a:schemeClr val="tx1"/>
                    </a:solidFill>
                  </a:tcPr>
                </a:tc>
                <a:tc>
                  <a:txBody>
                    <a:bodyPr/>
                    <a:lstStyle/>
                    <a:p>
                      <a:pPr algn="ctr"/>
                      <a:r>
                        <a:rPr lang="fr-FR" sz="1100" b="1" dirty="0" smtClean="0">
                          <a:solidFill>
                            <a:schemeClr val="bg1"/>
                          </a:solidFill>
                        </a:rPr>
                        <a:t>1h30mn</a:t>
                      </a:r>
                      <a:endParaRPr lang="fr-FR" sz="1100" b="1" dirty="0">
                        <a:solidFill>
                          <a:schemeClr val="bg1"/>
                        </a:solidFill>
                      </a:endParaRPr>
                    </a:p>
                  </a:txBody>
                  <a:tcPr>
                    <a:solidFill>
                      <a:schemeClr val="tx1"/>
                    </a:solidFill>
                  </a:tcPr>
                </a:tc>
                <a:tc>
                  <a:txBody>
                    <a:bodyPr/>
                    <a:lstStyle/>
                    <a:p>
                      <a:pPr algn="ctr"/>
                      <a:r>
                        <a:rPr lang="fr-FR" sz="1100" b="1" dirty="0" smtClean="0">
                          <a:solidFill>
                            <a:schemeClr val="bg1"/>
                          </a:solidFill>
                          <a:latin typeface="Tahoma" pitchFamily="34" charset="0"/>
                          <a:cs typeface="Tahoma" pitchFamily="34" charset="0"/>
                        </a:rPr>
                        <a:t>7 – 12 </a:t>
                      </a:r>
                      <a:endParaRPr lang="fr-FR" sz="1100" b="1" dirty="0">
                        <a:solidFill>
                          <a:schemeClr val="bg1"/>
                        </a:solidFill>
                        <a:latin typeface="Tahoma" pitchFamily="34" charset="0"/>
                        <a:cs typeface="Tahoma" pitchFamily="34" charset="0"/>
                      </a:endParaRPr>
                    </a:p>
                  </a:txBody>
                  <a:tcPr>
                    <a:solidFill>
                      <a:schemeClr val="tx1"/>
                    </a:solidFill>
                  </a:tcPr>
                </a:tc>
                <a:tc>
                  <a:txBody>
                    <a:bodyPr/>
                    <a:lstStyle/>
                    <a:p>
                      <a:pPr algn="ctr"/>
                      <a:r>
                        <a:rPr lang="fr-FR" sz="1100" b="1" i="1" dirty="0" smtClean="0">
                          <a:solidFill>
                            <a:schemeClr val="bg1"/>
                          </a:solidFill>
                          <a:latin typeface="Tahoma" pitchFamily="34" charset="0"/>
                          <a:cs typeface="Tahoma" pitchFamily="34" charset="0"/>
                        </a:rPr>
                        <a:t>5</a:t>
                      </a:r>
                      <a:r>
                        <a:rPr lang="fr-FR" sz="1100" b="1" i="1" baseline="0" dirty="0" smtClean="0">
                          <a:solidFill>
                            <a:schemeClr val="bg1"/>
                          </a:solidFill>
                          <a:latin typeface="Tahoma" pitchFamily="34" charset="0"/>
                          <a:cs typeface="Tahoma" pitchFamily="34" charset="0"/>
                        </a:rPr>
                        <a:t> – 30</a:t>
                      </a:r>
                    </a:p>
                    <a:p>
                      <a:pPr algn="ctr"/>
                      <a:r>
                        <a:rPr lang="fr-FR" sz="1100" b="1" i="1" dirty="0" smtClean="0">
                          <a:solidFill>
                            <a:schemeClr val="bg1"/>
                          </a:solidFill>
                          <a:latin typeface="Tahoma" pitchFamily="34" charset="0"/>
                          <a:cs typeface="Tahoma" pitchFamily="34" charset="0"/>
                        </a:rPr>
                        <a:t>10 - 20</a:t>
                      </a:r>
                      <a:endParaRPr lang="fr-FR" sz="1100" b="1" i="1" dirty="0">
                        <a:solidFill>
                          <a:schemeClr val="bg1"/>
                        </a:solidFill>
                        <a:latin typeface="Tahoma" pitchFamily="34" charset="0"/>
                        <a:cs typeface="Tahoma" pitchFamily="34" charset="0"/>
                      </a:endParaRPr>
                    </a:p>
                  </a:txBody>
                  <a:tcPr>
                    <a:solidFill>
                      <a:schemeClr val="tx1"/>
                    </a:solidFill>
                  </a:tcPr>
                </a:tc>
              </a:tr>
              <a:tr h="320716">
                <a:tc>
                  <a:txBody>
                    <a:bodyPr/>
                    <a:lstStyle/>
                    <a:p>
                      <a:r>
                        <a:rPr lang="fr-FR" sz="1400" b="1" dirty="0" smtClean="0">
                          <a:solidFill>
                            <a:schemeClr val="bg1"/>
                          </a:solidFill>
                          <a:latin typeface="Tahoma" pitchFamily="34" charset="0"/>
                          <a:cs typeface="Tahoma" pitchFamily="34" charset="0"/>
                        </a:rPr>
                        <a:t>Thioridazine</a:t>
                      </a:r>
                      <a:endParaRPr lang="fr-FR" sz="1400" b="1" dirty="0">
                        <a:solidFill>
                          <a:schemeClr val="bg1"/>
                        </a:solidFill>
                        <a:latin typeface="Tahoma" pitchFamily="34" charset="0"/>
                        <a:cs typeface="Tahoma" pitchFamily="34" charset="0"/>
                      </a:endParaRPr>
                    </a:p>
                  </a:txBody>
                  <a:tcPr>
                    <a:solidFill>
                      <a:schemeClr val="tx1"/>
                    </a:solidFill>
                  </a:tcPr>
                </a:tc>
                <a:tc>
                  <a:txBody>
                    <a:bodyPr/>
                    <a:lstStyle/>
                    <a:p>
                      <a:pPr algn="ctr"/>
                      <a:r>
                        <a:rPr lang="fr-FR" sz="1100" b="1" dirty="0" smtClean="0">
                          <a:solidFill>
                            <a:schemeClr val="bg1"/>
                          </a:solidFill>
                          <a:latin typeface="Tahoma" pitchFamily="34" charset="0"/>
                          <a:cs typeface="Tahoma" pitchFamily="34" charset="0"/>
                        </a:rPr>
                        <a:t>Orale </a:t>
                      </a:r>
                      <a:endParaRPr lang="fr-FR" sz="1100" b="1" dirty="0">
                        <a:solidFill>
                          <a:schemeClr val="bg1"/>
                        </a:solidFill>
                        <a:latin typeface="Tahoma" pitchFamily="34" charset="0"/>
                        <a:cs typeface="Tahoma" pitchFamily="34" charset="0"/>
                      </a:endParaRPr>
                    </a:p>
                  </a:txBody>
                  <a:tcPr>
                    <a:solidFill>
                      <a:schemeClr val="tx1"/>
                    </a:solidFill>
                  </a:tcPr>
                </a:tc>
                <a:tc>
                  <a:txBody>
                    <a:bodyPr/>
                    <a:lstStyle/>
                    <a:p>
                      <a:pPr algn="ctr"/>
                      <a:r>
                        <a:rPr lang="fr-FR" sz="1100" b="1" dirty="0" smtClean="0">
                          <a:solidFill>
                            <a:schemeClr val="bg1"/>
                          </a:solidFill>
                          <a:latin typeface="Tahoma" pitchFamily="34" charset="0"/>
                          <a:cs typeface="Tahoma" pitchFamily="34" charset="0"/>
                        </a:rPr>
                        <a:t>2-4h</a:t>
                      </a:r>
                      <a:endParaRPr lang="fr-FR" sz="1100" b="1" dirty="0">
                        <a:solidFill>
                          <a:schemeClr val="bg1"/>
                        </a:solidFill>
                        <a:latin typeface="Tahoma" pitchFamily="34" charset="0"/>
                        <a:cs typeface="Tahoma" pitchFamily="34" charset="0"/>
                      </a:endParaRPr>
                    </a:p>
                  </a:txBody>
                  <a:tcPr>
                    <a:solidFill>
                      <a:schemeClr val="tx1"/>
                    </a:solidFill>
                  </a:tcPr>
                </a:tc>
                <a:tc>
                  <a:txBody>
                    <a:bodyPr/>
                    <a:lstStyle/>
                    <a:p>
                      <a:pPr algn="ctr"/>
                      <a:r>
                        <a:rPr lang="fr-FR" sz="1100" b="1" dirty="0" smtClean="0">
                          <a:solidFill>
                            <a:schemeClr val="bg1"/>
                          </a:solidFill>
                          <a:latin typeface="Tahoma" pitchFamily="34" charset="0"/>
                          <a:cs typeface="Tahoma" pitchFamily="34" charset="0"/>
                        </a:rPr>
                        <a:t>10 – 17 </a:t>
                      </a:r>
                      <a:endParaRPr lang="fr-FR" sz="1100" b="1" dirty="0">
                        <a:solidFill>
                          <a:schemeClr val="bg1"/>
                        </a:solidFill>
                        <a:latin typeface="Tahoma" pitchFamily="34" charset="0"/>
                        <a:cs typeface="Tahoma" pitchFamily="34" charset="0"/>
                      </a:endParaRPr>
                    </a:p>
                  </a:txBody>
                  <a:tcPr>
                    <a:solidFill>
                      <a:schemeClr val="tx1"/>
                    </a:solidFill>
                  </a:tcPr>
                </a:tc>
                <a:tc>
                  <a:txBody>
                    <a:bodyPr/>
                    <a:lstStyle/>
                    <a:p>
                      <a:pPr algn="ctr"/>
                      <a:r>
                        <a:rPr lang="fr-FR" sz="1100" b="1" i="1" dirty="0" smtClean="0">
                          <a:solidFill>
                            <a:schemeClr val="bg1"/>
                          </a:solidFill>
                          <a:latin typeface="Tahoma" pitchFamily="34" charset="0"/>
                          <a:cs typeface="Tahoma" pitchFamily="34" charset="0"/>
                        </a:rPr>
                        <a:t>10-</a:t>
                      </a:r>
                      <a:r>
                        <a:rPr lang="fr-FR" sz="1100" b="1" i="1" baseline="0" dirty="0" smtClean="0">
                          <a:solidFill>
                            <a:schemeClr val="bg1"/>
                          </a:solidFill>
                          <a:latin typeface="Tahoma" pitchFamily="34" charset="0"/>
                          <a:cs typeface="Tahoma" pitchFamily="34" charset="0"/>
                        </a:rPr>
                        <a:t>400 </a:t>
                      </a:r>
                      <a:r>
                        <a:rPr lang="fr-FR" sz="1100" b="1" i="1" baseline="0" dirty="0" err="1" smtClean="0">
                          <a:solidFill>
                            <a:schemeClr val="bg1"/>
                          </a:solidFill>
                          <a:latin typeface="Tahoma" pitchFamily="34" charset="0"/>
                          <a:cs typeface="Tahoma" pitchFamily="34" charset="0"/>
                        </a:rPr>
                        <a:t>risq</a:t>
                      </a:r>
                      <a:r>
                        <a:rPr lang="fr-FR" sz="1100" b="1" i="1" baseline="0" dirty="0" smtClean="0">
                          <a:solidFill>
                            <a:schemeClr val="bg1"/>
                          </a:solidFill>
                          <a:latin typeface="Tahoma" pitchFamily="34" charset="0"/>
                          <a:cs typeface="Tahoma" pitchFamily="34" charset="0"/>
                        </a:rPr>
                        <a:t>.  cardiaque &gt; 300</a:t>
                      </a:r>
                      <a:endParaRPr lang="fr-FR" sz="1100" b="1" i="1" dirty="0">
                        <a:solidFill>
                          <a:schemeClr val="bg1"/>
                        </a:solidFill>
                        <a:latin typeface="Tahoma" pitchFamily="34" charset="0"/>
                        <a:cs typeface="Tahoma" pitchFamily="34" charset="0"/>
                      </a:endParaRPr>
                    </a:p>
                  </a:txBody>
                  <a:tcPr>
                    <a:solidFill>
                      <a:schemeClr val="tx1"/>
                    </a:solidFill>
                  </a:tcPr>
                </a:tc>
              </a:tr>
              <a:tr h="320716">
                <a:tc gridSpan="5">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r-FR" sz="1600" b="1" i="0" u="none" strike="noStrike" kern="1200" cap="none" spc="0" normalizeH="0" baseline="0" noProof="0" dirty="0" smtClean="0">
                          <a:ln>
                            <a:noFill/>
                          </a:ln>
                          <a:solidFill>
                            <a:schemeClr val="bg1"/>
                          </a:solidFill>
                          <a:effectLst/>
                          <a:uLnTx/>
                          <a:uFillTx/>
                          <a:latin typeface="+mn-lt"/>
                          <a:ea typeface="+mn-ea"/>
                          <a:cs typeface="+mn-cs"/>
                        </a:rPr>
                        <a:t>Phénothiazines pipérazinées  </a:t>
                      </a:r>
                    </a:p>
                  </a:txBody>
                  <a:tcPr>
                    <a:solidFill>
                      <a:schemeClr val="accent1">
                        <a:lumMod val="20000"/>
                        <a:lumOff val="80000"/>
                      </a:schemeClr>
                    </a:solidFill>
                  </a:tcPr>
                </a:tc>
                <a:tc hMerge="1">
                  <a:txBody>
                    <a:bodyPr/>
                    <a:lstStyle/>
                    <a:p>
                      <a:endParaRPr lang="fr-FR" dirty="0"/>
                    </a:p>
                  </a:txBody>
                  <a:tcPr/>
                </a:tc>
                <a:tc hMerge="1">
                  <a:txBody>
                    <a:bodyPr/>
                    <a:lstStyle/>
                    <a:p>
                      <a:endParaRPr lang="fr-FR"/>
                    </a:p>
                  </a:txBody>
                  <a:tcPr/>
                </a:tc>
                <a:tc hMerge="1">
                  <a:txBody>
                    <a:bodyPr/>
                    <a:lstStyle/>
                    <a:p>
                      <a:endParaRPr lang="fr-FR"/>
                    </a:p>
                  </a:txBody>
                  <a:tcPr/>
                </a:tc>
                <a:tc hMerge="1">
                  <a:txBody>
                    <a:bodyPr/>
                    <a:lstStyle/>
                    <a:p>
                      <a:endParaRPr lang="fr-FR" dirty="0"/>
                    </a:p>
                  </a:txBody>
                  <a:tcPr/>
                </a:tc>
              </a:tr>
              <a:tr h="320716">
                <a:tc>
                  <a:txBody>
                    <a:bodyPr/>
                    <a:lstStyle/>
                    <a:p>
                      <a:r>
                        <a:rPr lang="fr-FR" sz="1400" b="1" dirty="0" err="1" smtClean="0">
                          <a:solidFill>
                            <a:schemeClr val="bg1"/>
                          </a:solidFill>
                          <a:latin typeface="Tahoma" pitchFamily="34" charset="0"/>
                          <a:cs typeface="Tahoma" pitchFamily="34" charset="0"/>
                        </a:rPr>
                        <a:t>Fluphénazine</a:t>
                      </a:r>
                      <a:endParaRPr lang="fr-FR" sz="1400" b="1" dirty="0">
                        <a:solidFill>
                          <a:schemeClr val="bg1"/>
                        </a:solidFill>
                        <a:latin typeface="Tahoma" pitchFamily="34" charset="0"/>
                        <a:cs typeface="Tahoma" pitchFamily="34" charset="0"/>
                      </a:endParaRPr>
                    </a:p>
                  </a:txBody>
                  <a:tcPr>
                    <a:solidFill>
                      <a:schemeClr val="tx1"/>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fr-FR" sz="1100" b="1" dirty="0" smtClean="0">
                          <a:solidFill>
                            <a:schemeClr val="bg1"/>
                          </a:solidFill>
                          <a:latin typeface="Tahoma" pitchFamily="34" charset="0"/>
                          <a:cs typeface="Tahoma" pitchFamily="34" charset="0"/>
                        </a:rPr>
                        <a:t>Orale </a:t>
                      </a:r>
                    </a:p>
                  </a:txBody>
                  <a:tcPr>
                    <a:solidFill>
                      <a:schemeClr val="tx1"/>
                    </a:solidFill>
                  </a:tcPr>
                </a:tc>
                <a:tc>
                  <a:txBody>
                    <a:bodyPr/>
                    <a:lstStyle/>
                    <a:p>
                      <a:pPr algn="ctr"/>
                      <a:r>
                        <a:rPr lang="fr-FR" sz="1100" b="1" dirty="0" smtClean="0">
                          <a:solidFill>
                            <a:schemeClr val="bg1"/>
                          </a:solidFill>
                          <a:latin typeface="Tahoma" pitchFamily="34" charset="0"/>
                          <a:cs typeface="Tahoma" pitchFamily="34" charset="0"/>
                        </a:rPr>
                        <a:t>3h</a:t>
                      </a:r>
                      <a:endParaRPr lang="fr-FR" sz="1100" b="1" dirty="0">
                        <a:solidFill>
                          <a:schemeClr val="bg1"/>
                        </a:solidFill>
                        <a:latin typeface="Tahoma" pitchFamily="34" charset="0"/>
                        <a:cs typeface="Tahoma" pitchFamily="34" charset="0"/>
                      </a:endParaRPr>
                    </a:p>
                  </a:txBody>
                  <a:tcPr>
                    <a:solidFill>
                      <a:schemeClr val="tx1"/>
                    </a:solidFill>
                  </a:tcPr>
                </a:tc>
                <a:tc>
                  <a:txBody>
                    <a:bodyPr/>
                    <a:lstStyle/>
                    <a:p>
                      <a:pPr algn="ctr"/>
                      <a:r>
                        <a:rPr lang="fr-FR" sz="1100" b="1" dirty="0" smtClean="0">
                          <a:solidFill>
                            <a:schemeClr val="bg1"/>
                          </a:solidFill>
                          <a:latin typeface="Tahoma" pitchFamily="34" charset="0"/>
                          <a:cs typeface="Tahoma" pitchFamily="34" charset="0"/>
                        </a:rPr>
                        <a:t>15</a:t>
                      </a:r>
                      <a:endParaRPr lang="fr-FR" sz="1100" b="1" dirty="0">
                        <a:solidFill>
                          <a:schemeClr val="bg1"/>
                        </a:solidFill>
                        <a:latin typeface="Tahoma" pitchFamily="34" charset="0"/>
                        <a:cs typeface="Tahoma" pitchFamily="34" charset="0"/>
                      </a:endParaRPr>
                    </a:p>
                  </a:txBody>
                  <a:tcPr>
                    <a:solidFill>
                      <a:schemeClr val="tx1"/>
                    </a:solidFill>
                  </a:tcPr>
                </a:tc>
                <a:tc>
                  <a:txBody>
                    <a:bodyPr/>
                    <a:lstStyle/>
                    <a:p>
                      <a:pPr algn="ctr"/>
                      <a:r>
                        <a:rPr lang="fr-FR" sz="1100" b="1" i="1" dirty="0" smtClean="0">
                          <a:solidFill>
                            <a:schemeClr val="bg1"/>
                          </a:solidFill>
                          <a:latin typeface="Tahoma" pitchFamily="34" charset="0"/>
                          <a:cs typeface="Tahoma" pitchFamily="34" charset="0"/>
                        </a:rPr>
                        <a:t>25 – 500 </a:t>
                      </a:r>
                      <a:endParaRPr lang="fr-FR" sz="1100" b="1" i="1" dirty="0">
                        <a:solidFill>
                          <a:schemeClr val="bg1"/>
                        </a:solidFill>
                        <a:latin typeface="Tahoma" pitchFamily="34" charset="0"/>
                        <a:cs typeface="Tahoma" pitchFamily="34" charset="0"/>
                      </a:endParaRPr>
                    </a:p>
                  </a:txBody>
                  <a:tcPr>
                    <a:solidFill>
                      <a:schemeClr val="tx1"/>
                    </a:solidFill>
                  </a:tcPr>
                </a:tc>
              </a:tr>
              <a:tr h="320716">
                <a:tc gridSpan="5">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r-FR" sz="1600" b="1" i="0" u="none" strike="noStrike" kern="1200" cap="none" spc="0" normalizeH="0" baseline="0" noProof="0" dirty="0" smtClean="0">
                          <a:ln>
                            <a:noFill/>
                          </a:ln>
                          <a:solidFill>
                            <a:schemeClr val="bg1"/>
                          </a:solidFill>
                          <a:effectLst/>
                          <a:uLnTx/>
                          <a:uFillTx/>
                          <a:latin typeface="+mn-lt"/>
                          <a:ea typeface="+mn-ea"/>
                          <a:cs typeface="+mn-cs"/>
                        </a:rPr>
                        <a:t>Butyrophénone  et substances apparentées </a:t>
                      </a:r>
                    </a:p>
                  </a:txBody>
                  <a:tcPr>
                    <a:solidFill>
                      <a:schemeClr val="accent1">
                        <a:lumMod val="20000"/>
                        <a:lumOff val="80000"/>
                      </a:schemeClr>
                    </a:solidFill>
                  </a:tcPr>
                </a:tc>
                <a:tc hMerge="1">
                  <a:txBody>
                    <a:bodyPr/>
                    <a:lstStyle/>
                    <a:p>
                      <a:endParaRPr lang="fr-FR" dirty="0"/>
                    </a:p>
                  </a:txBody>
                  <a:tcPr/>
                </a:tc>
                <a:tc hMerge="1">
                  <a:txBody>
                    <a:bodyPr/>
                    <a:lstStyle/>
                    <a:p>
                      <a:endParaRPr lang="fr-FR"/>
                    </a:p>
                  </a:txBody>
                  <a:tcPr/>
                </a:tc>
                <a:tc hMerge="1">
                  <a:txBody>
                    <a:bodyPr/>
                    <a:lstStyle/>
                    <a:p>
                      <a:endParaRPr lang="fr-FR"/>
                    </a:p>
                  </a:txBody>
                  <a:tcPr/>
                </a:tc>
                <a:tc hMerge="1">
                  <a:txBody>
                    <a:bodyPr/>
                    <a:lstStyle/>
                    <a:p>
                      <a:endParaRPr lang="fr-FR" dirty="0"/>
                    </a:p>
                  </a:txBody>
                  <a:tcPr/>
                </a:tc>
              </a:tr>
              <a:tr h="398728">
                <a:tc>
                  <a:txBody>
                    <a:bodyPr/>
                    <a:lstStyle/>
                    <a:p>
                      <a:r>
                        <a:rPr lang="fr-FR" sz="1400" b="1" dirty="0" smtClean="0">
                          <a:solidFill>
                            <a:schemeClr val="bg1"/>
                          </a:solidFill>
                          <a:latin typeface="Tahoma" pitchFamily="34" charset="0"/>
                          <a:cs typeface="Tahoma" pitchFamily="34" charset="0"/>
                        </a:rPr>
                        <a:t>Halopéridol</a:t>
                      </a:r>
                      <a:endParaRPr lang="fr-FR" sz="1400" b="1" dirty="0">
                        <a:solidFill>
                          <a:schemeClr val="bg1"/>
                        </a:solidFill>
                        <a:latin typeface="Tahoma" pitchFamily="34" charset="0"/>
                        <a:cs typeface="Tahoma" pitchFamily="34" charset="0"/>
                      </a:endParaRPr>
                    </a:p>
                  </a:txBody>
                  <a:tcPr>
                    <a:solidFill>
                      <a:schemeClr val="tx1"/>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fr-FR" sz="1100" b="1" dirty="0" smtClean="0">
                          <a:solidFill>
                            <a:schemeClr val="bg1"/>
                          </a:solidFill>
                          <a:latin typeface="Tahoma" pitchFamily="34" charset="0"/>
                          <a:cs typeface="Tahoma" pitchFamily="34" charset="0"/>
                        </a:rPr>
                        <a:t>Orale </a:t>
                      </a:r>
                    </a:p>
                    <a:p>
                      <a:pPr marL="0" marR="0" indent="0" algn="ctr" defTabSz="914400" rtl="0" eaLnBrk="1" fontAlgn="auto" latinLnBrk="0" hangingPunct="1">
                        <a:lnSpc>
                          <a:spcPct val="100000"/>
                        </a:lnSpc>
                        <a:spcBef>
                          <a:spcPts val="0"/>
                        </a:spcBef>
                        <a:spcAft>
                          <a:spcPts val="0"/>
                        </a:spcAft>
                        <a:buClrTx/>
                        <a:buSzTx/>
                        <a:buFontTx/>
                        <a:buNone/>
                        <a:tabLst/>
                        <a:defRPr/>
                      </a:pPr>
                      <a:r>
                        <a:rPr lang="fr-FR" sz="1100" b="1" dirty="0" smtClean="0">
                          <a:solidFill>
                            <a:schemeClr val="bg1"/>
                          </a:solidFill>
                          <a:latin typeface="Tahoma" pitchFamily="34" charset="0"/>
                          <a:cs typeface="Tahoma" pitchFamily="34" charset="0"/>
                        </a:rPr>
                        <a:t>ou IM</a:t>
                      </a:r>
                    </a:p>
                  </a:txBody>
                  <a:tcPr>
                    <a:solidFill>
                      <a:schemeClr val="tx1"/>
                    </a:solidFill>
                  </a:tcPr>
                </a:tc>
                <a:tc>
                  <a:txBody>
                    <a:bodyPr/>
                    <a:lstStyle/>
                    <a:p>
                      <a:pPr algn="ctr"/>
                      <a:r>
                        <a:rPr lang="fr-FR" sz="1100" b="1" dirty="0" smtClean="0">
                          <a:solidFill>
                            <a:schemeClr val="bg1"/>
                          </a:solidFill>
                        </a:rPr>
                        <a:t>2-6h (orale)</a:t>
                      </a:r>
                    </a:p>
                    <a:p>
                      <a:pPr algn="ctr"/>
                      <a:r>
                        <a:rPr lang="fr-FR" sz="1100" b="1" dirty="0" smtClean="0">
                          <a:solidFill>
                            <a:schemeClr val="bg1"/>
                          </a:solidFill>
                        </a:rPr>
                        <a:t>30mn</a:t>
                      </a:r>
                      <a:r>
                        <a:rPr lang="fr-FR" sz="1100" b="1" baseline="0" dirty="0" smtClean="0">
                          <a:solidFill>
                            <a:schemeClr val="bg1"/>
                          </a:solidFill>
                        </a:rPr>
                        <a:t> (IM)</a:t>
                      </a:r>
                      <a:endParaRPr lang="fr-FR" sz="1100" b="1" dirty="0">
                        <a:solidFill>
                          <a:schemeClr val="bg1"/>
                        </a:solidFill>
                      </a:endParaRPr>
                    </a:p>
                  </a:txBody>
                  <a:tcPr>
                    <a:solidFill>
                      <a:schemeClr val="tx1"/>
                    </a:solidFill>
                  </a:tcPr>
                </a:tc>
                <a:tc>
                  <a:txBody>
                    <a:bodyPr/>
                    <a:lstStyle/>
                    <a:p>
                      <a:pPr algn="ctr"/>
                      <a:r>
                        <a:rPr lang="fr-FR" sz="1100" b="1" dirty="0" smtClean="0">
                          <a:solidFill>
                            <a:schemeClr val="bg1"/>
                          </a:solidFill>
                          <a:latin typeface="Tahoma" pitchFamily="34" charset="0"/>
                          <a:cs typeface="Tahoma" pitchFamily="34" charset="0"/>
                        </a:rPr>
                        <a:t>12 – 38 </a:t>
                      </a:r>
                      <a:endParaRPr lang="fr-FR" sz="1100" b="1" dirty="0">
                        <a:solidFill>
                          <a:schemeClr val="bg1"/>
                        </a:solidFill>
                        <a:latin typeface="Tahoma" pitchFamily="34" charset="0"/>
                        <a:cs typeface="Tahoma" pitchFamily="34" charset="0"/>
                      </a:endParaRPr>
                    </a:p>
                  </a:txBody>
                  <a:tcPr>
                    <a:solidFill>
                      <a:schemeClr val="tx1"/>
                    </a:solidFill>
                  </a:tcPr>
                </a:tc>
                <a:tc>
                  <a:txBody>
                    <a:bodyPr/>
                    <a:lstStyle/>
                    <a:p>
                      <a:pPr algn="ctr"/>
                      <a:r>
                        <a:rPr lang="fr-FR" sz="1200" b="1" i="1" dirty="0" smtClean="0">
                          <a:solidFill>
                            <a:schemeClr val="bg1"/>
                          </a:solidFill>
                          <a:latin typeface="Tahoma" pitchFamily="34" charset="0"/>
                          <a:cs typeface="Tahoma" pitchFamily="34" charset="0"/>
                        </a:rPr>
                        <a:t>1 – 20</a:t>
                      </a:r>
                    </a:p>
                    <a:p>
                      <a:pPr algn="ctr"/>
                      <a:r>
                        <a:rPr lang="fr-FR" sz="1200" b="1" i="1" dirty="0" smtClean="0">
                          <a:solidFill>
                            <a:schemeClr val="bg1"/>
                          </a:solidFill>
                          <a:latin typeface="Tahoma" pitchFamily="34" charset="0"/>
                          <a:cs typeface="Tahoma" pitchFamily="34" charset="0"/>
                        </a:rPr>
                        <a:t>5 – 20  </a:t>
                      </a:r>
                      <a:endParaRPr lang="fr-FR" sz="1200" b="1" i="1" dirty="0">
                        <a:solidFill>
                          <a:schemeClr val="bg1"/>
                        </a:solidFill>
                        <a:latin typeface="Tahoma" pitchFamily="34" charset="0"/>
                        <a:cs typeface="Tahoma" pitchFamily="34" charset="0"/>
                      </a:endParaRPr>
                    </a:p>
                  </a:txBody>
                  <a:tcPr>
                    <a:solidFill>
                      <a:schemeClr val="tx1"/>
                    </a:solidFill>
                  </a:tcPr>
                </a:tc>
              </a:tr>
              <a:tr h="320716">
                <a:tc>
                  <a:txBody>
                    <a:bodyPr/>
                    <a:lstStyle/>
                    <a:p>
                      <a:r>
                        <a:rPr lang="fr-FR" sz="1400" b="1" dirty="0" smtClean="0">
                          <a:solidFill>
                            <a:schemeClr val="bg1"/>
                          </a:solidFill>
                          <a:latin typeface="Tahoma" pitchFamily="34" charset="0"/>
                          <a:cs typeface="Tahoma" pitchFamily="34" charset="0"/>
                        </a:rPr>
                        <a:t>Pimozide </a:t>
                      </a:r>
                      <a:endParaRPr lang="fr-FR" sz="1400" b="1" dirty="0">
                        <a:solidFill>
                          <a:schemeClr val="bg1"/>
                        </a:solidFill>
                        <a:latin typeface="Tahoma" pitchFamily="34" charset="0"/>
                        <a:cs typeface="Tahoma" pitchFamily="34" charset="0"/>
                      </a:endParaRPr>
                    </a:p>
                  </a:txBody>
                  <a:tcPr>
                    <a:solidFill>
                      <a:schemeClr val="tx1"/>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fr-FR" sz="1100" b="1" dirty="0" smtClean="0">
                          <a:solidFill>
                            <a:schemeClr val="bg1"/>
                          </a:solidFill>
                          <a:latin typeface="Tahoma" pitchFamily="34" charset="0"/>
                          <a:cs typeface="Tahoma" pitchFamily="34" charset="0"/>
                        </a:rPr>
                        <a:t>Orale </a:t>
                      </a:r>
                      <a:endParaRPr lang="fr-FR" sz="1100" b="1" dirty="0">
                        <a:solidFill>
                          <a:schemeClr val="bg1"/>
                        </a:solidFill>
                      </a:endParaRPr>
                    </a:p>
                  </a:txBody>
                  <a:tcPr>
                    <a:solidFill>
                      <a:schemeClr val="tx1"/>
                    </a:solidFill>
                  </a:tcPr>
                </a:tc>
                <a:tc>
                  <a:txBody>
                    <a:bodyPr/>
                    <a:lstStyle/>
                    <a:p>
                      <a:pPr algn="ctr"/>
                      <a:r>
                        <a:rPr lang="fr-FR" sz="1100" b="1" dirty="0" smtClean="0">
                          <a:solidFill>
                            <a:schemeClr val="bg1"/>
                          </a:solidFill>
                        </a:rPr>
                        <a:t>8h</a:t>
                      </a:r>
                      <a:endParaRPr lang="fr-FR" sz="1100" b="1" dirty="0">
                        <a:solidFill>
                          <a:schemeClr val="bg1"/>
                        </a:solidFill>
                      </a:endParaRPr>
                    </a:p>
                  </a:txBody>
                  <a:tcPr>
                    <a:solidFill>
                      <a:schemeClr val="tx1"/>
                    </a:solidFill>
                  </a:tcPr>
                </a:tc>
                <a:tc>
                  <a:txBody>
                    <a:bodyPr/>
                    <a:lstStyle/>
                    <a:p>
                      <a:pPr algn="ctr"/>
                      <a:r>
                        <a:rPr lang="fr-FR" sz="1100" b="1" dirty="0" smtClean="0">
                          <a:solidFill>
                            <a:schemeClr val="bg1"/>
                          </a:solidFill>
                          <a:latin typeface="Tahoma" pitchFamily="34" charset="0"/>
                          <a:cs typeface="Tahoma" pitchFamily="34" charset="0"/>
                        </a:rPr>
                        <a:t>53 – 55 </a:t>
                      </a:r>
                      <a:endParaRPr lang="fr-FR" sz="1100" b="1" dirty="0">
                        <a:solidFill>
                          <a:schemeClr val="bg1"/>
                        </a:solidFill>
                        <a:latin typeface="Tahoma" pitchFamily="34" charset="0"/>
                        <a:cs typeface="Tahoma" pitchFamily="34" charset="0"/>
                      </a:endParaRPr>
                    </a:p>
                  </a:txBody>
                  <a:tcPr>
                    <a:solidFill>
                      <a:schemeClr val="tx1"/>
                    </a:solidFill>
                  </a:tcPr>
                </a:tc>
                <a:tc>
                  <a:txBody>
                    <a:bodyPr/>
                    <a:lstStyle/>
                    <a:p>
                      <a:pPr algn="ctr"/>
                      <a:r>
                        <a:rPr lang="fr-FR" sz="1050" b="1" i="1" dirty="0" smtClean="0">
                          <a:solidFill>
                            <a:schemeClr val="bg1"/>
                          </a:solidFill>
                          <a:latin typeface="Tahoma" pitchFamily="34" charset="0"/>
                          <a:cs typeface="Tahoma" pitchFamily="34" charset="0"/>
                        </a:rPr>
                        <a:t>1 – 10 ris.</a:t>
                      </a:r>
                      <a:r>
                        <a:rPr lang="fr-FR" sz="1050" b="1" i="1" baseline="0" dirty="0" smtClean="0">
                          <a:solidFill>
                            <a:schemeClr val="bg1"/>
                          </a:solidFill>
                          <a:latin typeface="Tahoma" pitchFamily="34" charset="0"/>
                          <a:cs typeface="Tahoma" pitchFamily="34" charset="0"/>
                        </a:rPr>
                        <a:t> </a:t>
                      </a:r>
                      <a:r>
                        <a:rPr lang="fr-FR" sz="1050" b="1" i="1" baseline="0" dirty="0" err="1" smtClean="0">
                          <a:solidFill>
                            <a:schemeClr val="bg1"/>
                          </a:solidFill>
                          <a:latin typeface="Tahoma" pitchFamily="34" charset="0"/>
                          <a:cs typeface="Tahoma" pitchFamily="34" charset="0"/>
                        </a:rPr>
                        <a:t>Card</a:t>
                      </a:r>
                      <a:r>
                        <a:rPr lang="fr-FR" sz="1050" b="1" i="1" baseline="0" dirty="0" smtClean="0">
                          <a:solidFill>
                            <a:schemeClr val="bg1"/>
                          </a:solidFill>
                          <a:latin typeface="Tahoma" pitchFamily="34" charset="0"/>
                          <a:cs typeface="Tahoma" pitchFamily="34" charset="0"/>
                        </a:rPr>
                        <a:t>.( &lt; 4mg </a:t>
                      </a:r>
                      <a:r>
                        <a:rPr lang="fr-FR" sz="1050" b="1" i="1" baseline="0" dirty="0" err="1" smtClean="0">
                          <a:solidFill>
                            <a:schemeClr val="bg1"/>
                          </a:solidFill>
                          <a:latin typeface="Tahoma" pitchFamily="34" charset="0"/>
                          <a:cs typeface="Tahoma" pitchFamily="34" charset="0"/>
                        </a:rPr>
                        <a:t>antidéficit</a:t>
                      </a:r>
                      <a:r>
                        <a:rPr lang="fr-FR" sz="1050" b="1" i="1" baseline="0" dirty="0" smtClean="0">
                          <a:solidFill>
                            <a:schemeClr val="bg1"/>
                          </a:solidFill>
                          <a:latin typeface="Tahoma" pitchFamily="34" charset="0"/>
                          <a:cs typeface="Tahoma" pitchFamily="34" charset="0"/>
                        </a:rPr>
                        <a:t>)</a:t>
                      </a:r>
                      <a:endParaRPr lang="fr-FR" sz="1050" b="1" i="1" dirty="0">
                        <a:solidFill>
                          <a:schemeClr val="bg1"/>
                        </a:solidFill>
                        <a:latin typeface="Tahoma" pitchFamily="34" charset="0"/>
                        <a:cs typeface="Tahoma" pitchFamily="34" charset="0"/>
                      </a:endParaRPr>
                    </a:p>
                  </a:txBody>
                  <a:tcPr>
                    <a:solidFill>
                      <a:schemeClr val="tx1"/>
                    </a:solidFill>
                  </a:tcPr>
                </a:tc>
              </a:tr>
              <a:tr h="320716">
                <a:tc gridSpan="5">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r-FR" sz="1600" b="1" i="0" u="none" strike="noStrike" kern="1200" cap="none" spc="0" normalizeH="0" baseline="0" noProof="0" dirty="0" err="1" smtClean="0">
                          <a:ln>
                            <a:noFill/>
                          </a:ln>
                          <a:solidFill>
                            <a:schemeClr val="bg1"/>
                          </a:solidFill>
                          <a:effectLst/>
                          <a:uLnTx/>
                          <a:uFillTx/>
                          <a:latin typeface="+mn-lt"/>
                          <a:ea typeface="+mn-ea"/>
                          <a:cs typeface="+mn-cs"/>
                        </a:rPr>
                        <a:t>Thioxanfènes</a:t>
                      </a:r>
                      <a:r>
                        <a:rPr kumimoji="0" lang="fr-FR" sz="1600" b="1" i="0" u="none" strike="noStrike" kern="1200" cap="none" spc="0" normalizeH="0" baseline="0" noProof="0" dirty="0" smtClean="0">
                          <a:ln>
                            <a:noFill/>
                          </a:ln>
                          <a:solidFill>
                            <a:schemeClr val="bg1"/>
                          </a:solidFill>
                          <a:effectLst/>
                          <a:uLnTx/>
                          <a:uFillTx/>
                          <a:latin typeface="+mn-lt"/>
                          <a:ea typeface="+mn-ea"/>
                          <a:cs typeface="+mn-cs"/>
                        </a:rPr>
                        <a:t> </a:t>
                      </a:r>
                    </a:p>
                  </a:txBody>
                  <a:tcPr>
                    <a:solidFill>
                      <a:schemeClr val="accent1">
                        <a:lumMod val="20000"/>
                        <a:lumOff val="80000"/>
                      </a:schemeClr>
                    </a:solidFill>
                  </a:tcPr>
                </a:tc>
                <a:tc hMerge="1">
                  <a:txBody>
                    <a:bodyPr/>
                    <a:lstStyle/>
                    <a:p>
                      <a:endParaRPr lang="fr-FR" dirty="0"/>
                    </a:p>
                  </a:txBody>
                  <a:tcPr/>
                </a:tc>
                <a:tc hMerge="1">
                  <a:txBody>
                    <a:bodyPr/>
                    <a:lstStyle/>
                    <a:p>
                      <a:endParaRPr lang="fr-FR" dirty="0"/>
                    </a:p>
                  </a:txBody>
                  <a:tcPr/>
                </a:tc>
                <a:tc hMerge="1">
                  <a:txBody>
                    <a:bodyPr/>
                    <a:lstStyle/>
                    <a:p>
                      <a:endParaRPr lang="fr-FR"/>
                    </a:p>
                  </a:txBody>
                  <a:tcPr/>
                </a:tc>
                <a:tc hMerge="1">
                  <a:txBody>
                    <a:bodyPr/>
                    <a:lstStyle/>
                    <a:p>
                      <a:endParaRPr lang="fr-FR" dirty="0"/>
                    </a:p>
                  </a:txBody>
                  <a:tcPr/>
                </a:tc>
              </a:tr>
              <a:tr h="320716">
                <a:tc>
                  <a:txBody>
                    <a:bodyPr/>
                    <a:lstStyle/>
                    <a:p>
                      <a:r>
                        <a:rPr lang="fr-FR" sz="1400" b="1" dirty="0" err="1" smtClean="0">
                          <a:solidFill>
                            <a:schemeClr val="bg1"/>
                          </a:solidFill>
                          <a:latin typeface="Tahoma" pitchFamily="34" charset="0"/>
                          <a:cs typeface="Tahoma" pitchFamily="34" charset="0"/>
                        </a:rPr>
                        <a:t>Flupenthixol</a:t>
                      </a:r>
                      <a:endParaRPr lang="fr-FR" sz="1400" b="1" dirty="0">
                        <a:solidFill>
                          <a:schemeClr val="bg1"/>
                        </a:solidFill>
                        <a:latin typeface="Tahoma" pitchFamily="34" charset="0"/>
                        <a:cs typeface="Tahoma" pitchFamily="34" charset="0"/>
                      </a:endParaRPr>
                    </a:p>
                  </a:txBody>
                  <a:tcPr>
                    <a:solidFill>
                      <a:schemeClr val="tx1"/>
                    </a:solidFill>
                  </a:tcPr>
                </a:tc>
                <a:tc>
                  <a:txBody>
                    <a:bodyPr/>
                    <a:lstStyle/>
                    <a:p>
                      <a:pPr algn="ctr"/>
                      <a:r>
                        <a:rPr lang="fr-FR" sz="1100" b="1" dirty="0" smtClean="0">
                          <a:solidFill>
                            <a:schemeClr val="bg1"/>
                          </a:solidFill>
                          <a:latin typeface="Tahoma" pitchFamily="34" charset="0"/>
                          <a:cs typeface="Tahoma" pitchFamily="34" charset="0"/>
                        </a:rPr>
                        <a:t>Orale </a:t>
                      </a:r>
                      <a:endParaRPr lang="fr-FR" sz="1100" b="1" dirty="0">
                        <a:solidFill>
                          <a:schemeClr val="bg1"/>
                        </a:solidFill>
                        <a:latin typeface="Tahoma" pitchFamily="34" charset="0"/>
                        <a:cs typeface="Tahoma" pitchFamily="34" charset="0"/>
                      </a:endParaRPr>
                    </a:p>
                  </a:txBody>
                  <a:tcPr>
                    <a:solidFill>
                      <a:schemeClr val="tx1"/>
                    </a:solidFill>
                  </a:tcPr>
                </a:tc>
                <a:tc>
                  <a:txBody>
                    <a:bodyPr/>
                    <a:lstStyle/>
                    <a:p>
                      <a:pPr algn="ctr"/>
                      <a:r>
                        <a:rPr lang="fr-FR" sz="1100" b="1" dirty="0" smtClean="0">
                          <a:solidFill>
                            <a:schemeClr val="bg1"/>
                          </a:solidFill>
                          <a:latin typeface="Tahoma" pitchFamily="34" charset="0"/>
                          <a:cs typeface="Tahoma" pitchFamily="34" charset="0"/>
                        </a:rPr>
                        <a:t>3-</a:t>
                      </a:r>
                      <a:r>
                        <a:rPr lang="fr-FR" sz="1100" b="1" baseline="0" dirty="0" smtClean="0">
                          <a:solidFill>
                            <a:schemeClr val="bg1"/>
                          </a:solidFill>
                          <a:latin typeface="Tahoma" pitchFamily="34" charset="0"/>
                          <a:cs typeface="Tahoma" pitchFamily="34" charset="0"/>
                        </a:rPr>
                        <a:t>8h</a:t>
                      </a:r>
                      <a:endParaRPr lang="fr-FR" sz="1100" b="1" dirty="0">
                        <a:solidFill>
                          <a:schemeClr val="bg1"/>
                        </a:solidFill>
                        <a:latin typeface="Tahoma" pitchFamily="34" charset="0"/>
                        <a:cs typeface="Tahoma" pitchFamily="34" charset="0"/>
                      </a:endParaRPr>
                    </a:p>
                  </a:txBody>
                  <a:tcPr>
                    <a:solidFill>
                      <a:schemeClr val="tx1"/>
                    </a:solidFill>
                  </a:tcPr>
                </a:tc>
                <a:tc>
                  <a:txBody>
                    <a:bodyPr/>
                    <a:lstStyle/>
                    <a:p>
                      <a:pPr algn="ctr"/>
                      <a:r>
                        <a:rPr lang="fr-FR" sz="1100" b="1" dirty="0" smtClean="0">
                          <a:solidFill>
                            <a:schemeClr val="bg1"/>
                          </a:solidFill>
                          <a:latin typeface="Tahoma" pitchFamily="34" charset="0"/>
                          <a:cs typeface="Tahoma" pitchFamily="34" charset="0"/>
                        </a:rPr>
                        <a:t>24 - 35</a:t>
                      </a:r>
                      <a:endParaRPr lang="fr-FR" sz="1100" b="1" dirty="0">
                        <a:solidFill>
                          <a:schemeClr val="bg1"/>
                        </a:solidFill>
                        <a:latin typeface="Tahoma" pitchFamily="34" charset="0"/>
                        <a:cs typeface="Tahoma" pitchFamily="34" charset="0"/>
                      </a:endParaRPr>
                    </a:p>
                  </a:txBody>
                  <a:tcPr>
                    <a:solidFill>
                      <a:schemeClr val="tx1"/>
                    </a:solidFill>
                  </a:tcPr>
                </a:tc>
                <a:tc>
                  <a:txBody>
                    <a:bodyPr/>
                    <a:lstStyle/>
                    <a:p>
                      <a:pPr algn="ctr"/>
                      <a:r>
                        <a:rPr lang="fr-FR" sz="1100" b="1" i="1" dirty="0" smtClean="0">
                          <a:solidFill>
                            <a:schemeClr val="bg1"/>
                          </a:solidFill>
                          <a:latin typeface="Tahoma" pitchFamily="34" charset="0"/>
                          <a:cs typeface="Tahoma" pitchFamily="34" charset="0"/>
                        </a:rPr>
                        <a:t>15</a:t>
                      </a:r>
                      <a:r>
                        <a:rPr lang="fr-FR" sz="1100" b="1" i="1" baseline="0" dirty="0" smtClean="0">
                          <a:solidFill>
                            <a:schemeClr val="bg1"/>
                          </a:solidFill>
                          <a:latin typeface="Tahoma" pitchFamily="34" charset="0"/>
                          <a:cs typeface="Tahoma" pitchFamily="34" charset="0"/>
                        </a:rPr>
                        <a:t> - 200</a:t>
                      </a:r>
                      <a:endParaRPr lang="fr-FR" sz="1100" b="1" i="1" dirty="0">
                        <a:solidFill>
                          <a:schemeClr val="bg1"/>
                        </a:solidFill>
                        <a:latin typeface="Tahoma" pitchFamily="34" charset="0"/>
                        <a:cs typeface="Tahoma" pitchFamily="34" charset="0"/>
                      </a:endParaRPr>
                    </a:p>
                  </a:txBody>
                  <a:tcPr>
                    <a:solidFill>
                      <a:schemeClr val="tx1"/>
                    </a:solidFill>
                  </a:tcPr>
                </a:tc>
              </a:tr>
              <a:tr h="320716">
                <a:tc>
                  <a:txBody>
                    <a:bodyPr/>
                    <a:lstStyle/>
                    <a:p>
                      <a:r>
                        <a:rPr lang="fr-FR" sz="1400" b="1" dirty="0" err="1" smtClean="0">
                          <a:solidFill>
                            <a:schemeClr val="bg1"/>
                          </a:solidFill>
                          <a:latin typeface="Tahoma" pitchFamily="34" charset="0"/>
                          <a:cs typeface="Tahoma" pitchFamily="34" charset="0"/>
                        </a:rPr>
                        <a:t>Clopenthixol</a:t>
                      </a:r>
                      <a:r>
                        <a:rPr lang="fr-FR" sz="1400" b="1" dirty="0" smtClean="0">
                          <a:solidFill>
                            <a:schemeClr val="bg1"/>
                          </a:solidFill>
                          <a:latin typeface="Tahoma" pitchFamily="34" charset="0"/>
                          <a:cs typeface="Tahoma" pitchFamily="34" charset="0"/>
                        </a:rPr>
                        <a:t> </a:t>
                      </a:r>
                      <a:endParaRPr lang="fr-FR" sz="1400" b="1" dirty="0">
                        <a:solidFill>
                          <a:schemeClr val="bg1"/>
                        </a:solidFill>
                        <a:latin typeface="Tahoma" pitchFamily="34" charset="0"/>
                        <a:cs typeface="Tahoma" pitchFamily="34" charset="0"/>
                      </a:endParaRPr>
                    </a:p>
                  </a:txBody>
                  <a:tcPr>
                    <a:solidFill>
                      <a:schemeClr val="tx1"/>
                    </a:solidFill>
                  </a:tcPr>
                </a:tc>
                <a:tc>
                  <a:txBody>
                    <a:bodyPr/>
                    <a:lstStyle/>
                    <a:p>
                      <a:pPr algn="ctr"/>
                      <a:r>
                        <a:rPr lang="fr-FR" sz="1100" b="1" dirty="0" smtClean="0">
                          <a:solidFill>
                            <a:schemeClr val="bg1"/>
                          </a:solidFill>
                          <a:latin typeface="Tahoma" pitchFamily="34" charset="0"/>
                          <a:cs typeface="Tahoma" pitchFamily="34" charset="0"/>
                        </a:rPr>
                        <a:t>Orale </a:t>
                      </a:r>
                      <a:endParaRPr lang="fr-FR" sz="1100" b="1" dirty="0">
                        <a:solidFill>
                          <a:schemeClr val="bg1"/>
                        </a:solidFill>
                        <a:latin typeface="Tahoma" pitchFamily="34" charset="0"/>
                        <a:cs typeface="Tahoma" pitchFamily="34" charset="0"/>
                      </a:endParaRPr>
                    </a:p>
                  </a:txBody>
                  <a:tcPr>
                    <a:solidFill>
                      <a:schemeClr val="tx1"/>
                    </a:solidFill>
                  </a:tcPr>
                </a:tc>
                <a:tc>
                  <a:txBody>
                    <a:bodyPr/>
                    <a:lstStyle/>
                    <a:p>
                      <a:pPr algn="ctr"/>
                      <a:r>
                        <a:rPr lang="fr-FR" sz="1100" b="1" dirty="0" smtClean="0">
                          <a:solidFill>
                            <a:schemeClr val="bg1"/>
                          </a:solidFill>
                          <a:latin typeface="Tahoma" pitchFamily="34" charset="0"/>
                          <a:cs typeface="Tahoma" pitchFamily="34" charset="0"/>
                        </a:rPr>
                        <a:t>4h </a:t>
                      </a:r>
                      <a:endParaRPr lang="fr-FR" sz="1100" b="1" dirty="0">
                        <a:solidFill>
                          <a:schemeClr val="bg1"/>
                        </a:solidFill>
                        <a:latin typeface="Tahoma" pitchFamily="34" charset="0"/>
                        <a:cs typeface="Tahoma" pitchFamily="34" charset="0"/>
                      </a:endParaRPr>
                    </a:p>
                  </a:txBody>
                  <a:tcPr>
                    <a:solidFill>
                      <a:schemeClr val="tx1"/>
                    </a:solidFill>
                  </a:tcPr>
                </a:tc>
                <a:tc>
                  <a:txBody>
                    <a:bodyPr/>
                    <a:lstStyle/>
                    <a:p>
                      <a:pPr algn="ctr"/>
                      <a:r>
                        <a:rPr lang="fr-FR" sz="1100" b="1" dirty="0" smtClean="0">
                          <a:solidFill>
                            <a:schemeClr val="bg1"/>
                          </a:solidFill>
                          <a:latin typeface="Tahoma" pitchFamily="34" charset="0"/>
                          <a:cs typeface="Tahoma" pitchFamily="34" charset="0"/>
                        </a:rPr>
                        <a:t>20 </a:t>
                      </a:r>
                      <a:endParaRPr lang="fr-FR" sz="1100" b="1" dirty="0">
                        <a:solidFill>
                          <a:schemeClr val="bg1"/>
                        </a:solidFill>
                        <a:latin typeface="Tahoma" pitchFamily="34" charset="0"/>
                        <a:cs typeface="Tahoma" pitchFamily="34" charset="0"/>
                      </a:endParaRPr>
                    </a:p>
                  </a:txBody>
                  <a:tcPr>
                    <a:solidFill>
                      <a:schemeClr val="tx1"/>
                    </a:solidFill>
                  </a:tcPr>
                </a:tc>
                <a:tc>
                  <a:txBody>
                    <a:bodyPr/>
                    <a:lstStyle/>
                    <a:p>
                      <a:pPr algn="ctr"/>
                      <a:r>
                        <a:rPr lang="fr-FR" sz="1100" b="1" i="1" dirty="0" smtClean="0">
                          <a:solidFill>
                            <a:schemeClr val="bg1"/>
                          </a:solidFill>
                          <a:latin typeface="Tahoma" pitchFamily="34" charset="0"/>
                          <a:cs typeface="Tahoma" pitchFamily="34" charset="0"/>
                        </a:rPr>
                        <a:t>20 - 100</a:t>
                      </a:r>
                      <a:endParaRPr lang="fr-FR" sz="1100" b="1" i="1" dirty="0">
                        <a:solidFill>
                          <a:schemeClr val="bg1"/>
                        </a:solidFill>
                        <a:latin typeface="Tahoma" pitchFamily="34" charset="0"/>
                        <a:cs typeface="Tahoma" pitchFamily="34" charset="0"/>
                      </a:endParaRPr>
                    </a:p>
                  </a:txBody>
                  <a:tcPr>
                    <a:solidFill>
                      <a:schemeClr val="tx1"/>
                    </a:solidFill>
                  </a:tcPr>
                </a:tc>
              </a:tr>
            </a:tbl>
          </a:graphicData>
        </a:graphic>
      </p:graphicFrame>
      <p:sp>
        <p:nvSpPr>
          <p:cNvPr id="23653" name="Rectangle 2"/>
          <p:cNvSpPr>
            <a:spLocks noGrp="1" noChangeArrowheads="1"/>
          </p:cNvSpPr>
          <p:nvPr>
            <p:ph type="title"/>
          </p:nvPr>
        </p:nvSpPr>
        <p:spPr>
          <a:xfrm>
            <a:off x="428625" y="0"/>
            <a:ext cx="8229600" cy="868363"/>
          </a:xfrm>
        </p:spPr>
        <p:txBody>
          <a:bodyPr/>
          <a:lstStyle/>
          <a:p>
            <a:pPr eaLnBrk="1" hangingPunct="1">
              <a:buFont typeface="Wingdings" pitchFamily="2" charset="2"/>
              <a:buChar char="§"/>
            </a:pPr>
            <a:r>
              <a:rPr lang="fr-FR" sz="3200" dirty="0" smtClean="0">
                <a:latin typeface="Britannic Bold" pitchFamily="34" charset="0"/>
              </a:rPr>
              <a:t> Pharmacocinétique</a:t>
            </a:r>
          </a:p>
        </p:txBody>
      </p:sp>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Plan	</a:t>
            </a:r>
            <a:endParaRPr lang="fr-FR" dirty="0"/>
          </a:p>
        </p:txBody>
      </p:sp>
      <p:sp>
        <p:nvSpPr>
          <p:cNvPr id="3" name="Espace réservé du contenu 2"/>
          <p:cNvSpPr>
            <a:spLocks noGrp="1"/>
          </p:cNvSpPr>
          <p:nvPr>
            <p:ph idx="1"/>
          </p:nvPr>
        </p:nvSpPr>
        <p:spPr/>
        <p:txBody>
          <a:bodyPr/>
          <a:lstStyle/>
          <a:p>
            <a:r>
              <a:rPr lang="fr-FR" dirty="0" smtClean="0"/>
              <a:t>Introduction</a:t>
            </a:r>
          </a:p>
          <a:p>
            <a:r>
              <a:rPr lang="fr-FR" dirty="0" smtClean="0"/>
              <a:t>Rappel sur Schizophrénie</a:t>
            </a:r>
          </a:p>
          <a:p>
            <a:r>
              <a:rPr lang="fr-FR" dirty="0" smtClean="0"/>
              <a:t>Classification</a:t>
            </a:r>
          </a:p>
          <a:p>
            <a:r>
              <a:rPr lang="fr-FR" dirty="0" smtClean="0"/>
              <a:t>Mécanismes d’action</a:t>
            </a:r>
          </a:p>
          <a:p>
            <a:r>
              <a:rPr lang="fr-FR" dirty="0" smtClean="0"/>
              <a:t>Effets pharmacologiques</a:t>
            </a:r>
          </a:p>
          <a:p>
            <a:r>
              <a:rPr lang="fr-FR" dirty="0" smtClean="0"/>
              <a:t>Aspects pharmacocinétiques</a:t>
            </a:r>
          </a:p>
          <a:p>
            <a:r>
              <a:rPr lang="fr-FR" dirty="0" smtClean="0"/>
              <a:t>Usage clinique et efficacité</a:t>
            </a:r>
          </a:p>
          <a:p>
            <a:endParaRPr lang="fr-FR"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re 1"/>
          <p:cNvSpPr>
            <a:spLocks noGrp="1"/>
          </p:cNvSpPr>
          <p:nvPr>
            <p:ph type="title"/>
          </p:nvPr>
        </p:nvSpPr>
        <p:spPr/>
        <p:txBody>
          <a:bodyPr>
            <a:normAutofit fontScale="90000"/>
          </a:bodyPr>
          <a:lstStyle/>
          <a:p>
            <a:r>
              <a:rPr lang="fr-FR" smtClean="0"/>
              <a:t>Monographies de quelques molécules</a:t>
            </a:r>
          </a:p>
        </p:txBody>
      </p:sp>
      <p:sp>
        <p:nvSpPr>
          <p:cNvPr id="24579" name="Espace réservé du contenu 2"/>
          <p:cNvSpPr>
            <a:spLocks noGrp="1"/>
          </p:cNvSpPr>
          <p:nvPr>
            <p:ph idx="1"/>
          </p:nvPr>
        </p:nvSpPr>
        <p:spPr>
          <a:xfrm>
            <a:off x="357188" y="1500188"/>
            <a:ext cx="8229600" cy="4525962"/>
          </a:xfrm>
        </p:spPr>
        <p:txBody>
          <a:bodyPr/>
          <a:lstStyle/>
          <a:p>
            <a:r>
              <a:rPr lang="fr-FR" smtClean="0"/>
              <a:t>Chlorpromazine</a:t>
            </a:r>
          </a:p>
          <a:p>
            <a:endParaRPr lang="fr-FR" smtClean="0"/>
          </a:p>
        </p:txBody>
      </p:sp>
      <p:sp>
        <p:nvSpPr>
          <p:cNvPr id="4" name="Espace réservé du numéro de diapositive 3"/>
          <p:cNvSpPr>
            <a:spLocks noGrp="1"/>
          </p:cNvSpPr>
          <p:nvPr>
            <p:ph type="sldNum" sz="quarter" idx="12"/>
          </p:nvPr>
        </p:nvSpPr>
        <p:spPr/>
        <p:txBody>
          <a:bodyPr/>
          <a:lstStyle/>
          <a:p>
            <a:pPr>
              <a:defRPr/>
            </a:pPr>
            <a:fld id="{8B1EB784-14A1-4D42-99DC-13DAD82F4B89}" type="slidenum">
              <a:rPr lang="fr-FR" smtClean="0"/>
              <a:pPr>
                <a:defRPr/>
              </a:pPr>
              <a:t>20</a:t>
            </a:fld>
            <a:endParaRPr lang="fr-FR"/>
          </a:p>
        </p:txBody>
      </p:sp>
      <p:grpSp>
        <p:nvGrpSpPr>
          <p:cNvPr id="2" name="Groupe 67"/>
          <p:cNvGrpSpPr>
            <a:grpSpLocks/>
          </p:cNvGrpSpPr>
          <p:nvPr/>
        </p:nvGrpSpPr>
        <p:grpSpPr bwMode="auto">
          <a:xfrm>
            <a:off x="4429125" y="2143125"/>
            <a:ext cx="4359275" cy="2357438"/>
            <a:chOff x="3856826" y="2143116"/>
            <a:chExt cx="4358512" cy="2655348"/>
          </a:xfrm>
        </p:grpSpPr>
        <p:grpSp>
          <p:nvGrpSpPr>
            <p:cNvPr id="3" name="Groupe 66"/>
            <p:cNvGrpSpPr>
              <a:grpSpLocks/>
            </p:cNvGrpSpPr>
            <p:nvPr/>
          </p:nvGrpSpPr>
          <p:grpSpPr bwMode="auto">
            <a:xfrm>
              <a:off x="5429763" y="4287064"/>
              <a:ext cx="928525" cy="0"/>
              <a:chOff x="2572244" y="4287064"/>
              <a:chExt cx="928525" cy="0"/>
            </a:xfrm>
          </p:grpSpPr>
          <p:cxnSp>
            <p:nvCxnSpPr>
              <p:cNvPr id="44" name="Connecteur droit 43"/>
              <p:cNvCxnSpPr/>
              <p:nvPr/>
            </p:nvCxnSpPr>
            <p:spPr>
              <a:xfrm rot="10800000">
                <a:off x="2572245" y="4287064"/>
                <a:ext cx="214274"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5" name="Connecteur droit 44"/>
              <p:cNvCxnSpPr/>
              <p:nvPr/>
            </p:nvCxnSpPr>
            <p:spPr>
              <a:xfrm rot="10800000">
                <a:off x="3286495" y="4287064"/>
                <a:ext cx="214274" cy="0"/>
              </a:xfrm>
              <a:prstGeom prst="line">
                <a:avLst/>
              </a:prstGeom>
              <a:ln w="28575"/>
            </p:spPr>
            <p:style>
              <a:lnRef idx="3">
                <a:schemeClr val="dk1"/>
              </a:lnRef>
              <a:fillRef idx="0">
                <a:schemeClr val="dk1"/>
              </a:fillRef>
              <a:effectRef idx="2">
                <a:schemeClr val="dk1"/>
              </a:effectRef>
              <a:fontRef idx="minor">
                <a:schemeClr val="tx1"/>
              </a:fontRef>
            </p:style>
          </p:cxnSp>
        </p:grpSp>
        <p:grpSp>
          <p:nvGrpSpPr>
            <p:cNvPr id="5" name="Groupe 65"/>
            <p:cNvGrpSpPr>
              <a:grpSpLocks/>
            </p:cNvGrpSpPr>
            <p:nvPr/>
          </p:nvGrpSpPr>
          <p:grpSpPr bwMode="auto">
            <a:xfrm>
              <a:off x="3856826" y="2143116"/>
              <a:ext cx="4358512" cy="2655348"/>
              <a:chOff x="999306" y="2143116"/>
              <a:chExt cx="4358512" cy="2655348"/>
            </a:xfrm>
          </p:grpSpPr>
          <p:grpSp>
            <p:nvGrpSpPr>
              <p:cNvPr id="6" name="Groupe 43"/>
              <p:cNvGrpSpPr/>
              <p:nvPr/>
            </p:nvGrpSpPr>
            <p:grpSpPr>
              <a:xfrm>
                <a:off x="999306" y="2143116"/>
                <a:ext cx="2072496" cy="1979580"/>
                <a:chOff x="999306" y="2143116"/>
                <a:chExt cx="2072496" cy="1979580"/>
              </a:xfrm>
              <a:noFill/>
            </p:grpSpPr>
            <p:grpSp>
              <p:nvGrpSpPr>
                <p:cNvPr id="7" name="Groupe 15"/>
                <p:cNvGrpSpPr/>
                <p:nvPr/>
              </p:nvGrpSpPr>
              <p:grpSpPr>
                <a:xfrm>
                  <a:off x="999306" y="2357430"/>
                  <a:ext cx="645324" cy="1500198"/>
                  <a:chOff x="999306" y="2357430"/>
                  <a:chExt cx="645324" cy="1500198"/>
                </a:xfrm>
                <a:grpFill/>
              </p:grpSpPr>
              <p:cxnSp>
                <p:nvCxnSpPr>
                  <p:cNvPr id="37" name="Connecteur droit 5"/>
                  <p:cNvCxnSpPr/>
                  <p:nvPr/>
                </p:nvCxnSpPr>
                <p:spPr>
                  <a:xfrm rot="5400000">
                    <a:off x="535753" y="3107529"/>
                    <a:ext cx="928694" cy="1588"/>
                  </a:xfrm>
                  <a:prstGeom prst="line">
                    <a:avLst/>
                  </a:prstGeom>
                  <a:grpFill/>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8" name="Connecteur droit 6"/>
                  <p:cNvCxnSpPr/>
                  <p:nvPr/>
                </p:nvCxnSpPr>
                <p:spPr>
                  <a:xfrm rot="5400000">
                    <a:off x="1179489" y="3106735"/>
                    <a:ext cx="928694" cy="1588"/>
                  </a:xfrm>
                  <a:prstGeom prst="line">
                    <a:avLst/>
                  </a:prstGeom>
                  <a:grpFill/>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9" name="Connecteur droit 8"/>
                  <p:cNvCxnSpPr/>
                  <p:nvPr/>
                </p:nvCxnSpPr>
                <p:spPr>
                  <a:xfrm rot="5400000" flipH="1" flipV="1">
                    <a:off x="1000100" y="2357430"/>
                    <a:ext cx="285752" cy="285752"/>
                  </a:xfrm>
                  <a:prstGeom prst="line">
                    <a:avLst/>
                  </a:prstGeom>
                  <a:grpFill/>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0" name="Connecteur droit 9"/>
                  <p:cNvCxnSpPr/>
                  <p:nvPr/>
                </p:nvCxnSpPr>
                <p:spPr>
                  <a:xfrm rot="5400000" flipH="1" flipV="1">
                    <a:off x="1357290" y="3571876"/>
                    <a:ext cx="285752" cy="285752"/>
                  </a:xfrm>
                  <a:prstGeom prst="line">
                    <a:avLst/>
                  </a:prstGeom>
                  <a:grpFill/>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1" name="Connecteur droit 40"/>
                  <p:cNvCxnSpPr/>
                  <p:nvPr/>
                </p:nvCxnSpPr>
                <p:spPr>
                  <a:xfrm>
                    <a:off x="1285852" y="2357430"/>
                    <a:ext cx="357190" cy="285752"/>
                  </a:xfrm>
                  <a:prstGeom prst="line">
                    <a:avLst/>
                  </a:prstGeom>
                  <a:grpFill/>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2" name="Connecteur droit 41"/>
                  <p:cNvCxnSpPr/>
                  <p:nvPr/>
                </p:nvCxnSpPr>
                <p:spPr>
                  <a:xfrm>
                    <a:off x="1000100" y="3571876"/>
                    <a:ext cx="357190" cy="285752"/>
                  </a:xfrm>
                  <a:prstGeom prst="line">
                    <a:avLst/>
                  </a:prstGeom>
                  <a:grpFill/>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43" name="Ellipse 42"/>
                  <p:cNvSpPr/>
                  <p:nvPr/>
                </p:nvSpPr>
                <p:spPr>
                  <a:xfrm>
                    <a:off x="1142976" y="2714620"/>
                    <a:ext cx="357190" cy="785818"/>
                  </a:xfrm>
                  <a:prstGeom prst="ellipse">
                    <a:avLst/>
                  </a:prstGeom>
                  <a:grp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fr-FR"/>
                  </a:p>
                </p:txBody>
              </p:sp>
            </p:grpSp>
            <p:grpSp>
              <p:nvGrpSpPr>
                <p:cNvPr id="8" name="Groupe 16"/>
                <p:cNvGrpSpPr/>
                <p:nvPr/>
              </p:nvGrpSpPr>
              <p:grpSpPr>
                <a:xfrm>
                  <a:off x="2426478" y="2357430"/>
                  <a:ext cx="645324" cy="1500198"/>
                  <a:chOff x="999306" y="2357430"/>
                  <a:chExt cx="645324" cy="1500198"/>
                </a:xfrm>
                <a:grpFill/>
              </p:grpSpPr>
              <p:cxnSp>
                <p:nvCxnSpPr>
                  <p:cNvPr id="30" name="Connecteur droit 29"/>
                  <p:cNvCxnSpPr/>
                  <p:nvPr/>
                </p:nvCxnSpPr>
                <p:spPr>
                  <a:xfrm rot="5400000">
                    <a:off x="535753" y="3107529"/>
                    <a:ext cx="928694" cy="1588"/>
                  </a:xfrm>
                  <a:prstGeom prst="line">
                    <a:avLst/>
                  </a:prstGeom>
                  <a:grpFill/>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1" name="Connecteur droit 18"/>
                  <p:cNvCxnSpPr/>
                  <p:nvPr/>
                </p:nvCxnSpPr>
                <p:spPr>
                  <a:xfrm rot="5400000">
                    <a:off x="1179489" y="3106735"/>
                    <a:ext cx="928694" cy="1588"/>
                  </a:xfrm>
                  <a:prstGeom prst="line">
                    <a:avLst/>
                  </a:prstGeom>
                  <a:grpFill/>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2" name="Connecteur droit 19"/>
                  <p:cNvCxnSpPr/>
                  <p:nvPr/>
                </p:nvCxnSpPr>
                <p:spPr>
                  <a:xfrm rot="5400000" flipH="1" flipV="1">
                    <a:off x="1000100" y="2357430"/>
                    <a:ext cx="285752" cy="285752"/>
                  </a:xfrm>
                  <a:prstGeom prst="line">
                    <a:avLst/>
                  </a:prstGeom>
                  <a:grpFill/>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3" name="Connecteur droit 32"/>
                  <p:cNvCxnSpPr/>
                  <p:nvPr/>
                </p:nvCxnSpPr>
                <p:spPr>
                  <a:xfrm rot="5400000" flipH="1" flipV="1">
                    <a:off x="1357290" y="3571876"/>
                    <a:ext cx="285752" cy="285752"/>
                  </a:xfrm>
                  <a:prstGeom prst="line">
                    <a:avLst/>
                  </a:prstGeom>
                  <a:grpFill/>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4" name="Connecteur droit 33"/>
                  <p:cNvCxnSpPr/>
                  <p:nvPr/>
                </p:nvCxnSpPr>
                <p:spPr>
                  <a:xfrm>
                    <a:off x="1285852" y="2357430"/>
                    <a:ext cx="357190" cy="285752"/>
                  </a:xfrm>
                  <a:prstGeom prst="line">
                    <a:avLst/>
                  </a:prstGeom>
                  <a:grpFill/>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5" name="Connecteur droit 34"/>
                  <p:cNvCxnSpPr/>
                  <p:nvPr/>
                </p:nvCxnSpPr>
                <p:spPr>
                  <a:xfrm>
                    <a:off x="1000100" y="3571876"/>
                    <a:ext cx="357190" cy="285752"/>
                  </a:xfrm>
                  <a:prstGeom prst="line">
                    <a:avLst/>
                  </a:prstGeom>
                  <a:grpFill/>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36" name="Ellipse 35"/>
                  <p:cNvSpPr/>
                  <p:nvPr/>
                </p:nvSpPr>
                <p:spPr>
                  <a:xfrm>
                    <a:off x="1142976" y="2714620"/>
                    <a:ext cx="357190" cy="785818"/>
                  </a:xfrm>
                  <a:prstGeom prst="ellipse">
                    <a:avLst/>
                  </a:prstGeom>
                  <a:grp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fr-FR"/>
                  </a:p>
                </p:txBody>
              </p:sp>
            </p:grpSp>
            <p:cxnSp>
              <p:nvCxnSpPr>
                <p:cNvPr id="24" name="Connecteur droit 23"/>
                <p:cNvCxnSpPr/>
                <p:nvPr/>
              </p:nvCxnSpPr>
              <p:spPr>
                <a:xfrm flipV="1">
                  <a:off x="1643042" y="2428868"/>
                  <a:ext cx="285752" cy="214314"/>
                </a:xfrm>
                <a:prstGeom prst="line">
                  <a:avLst/>
                </a:prstGeom>
                <a:grpFill/>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5" name="Connecteur droit 24"/>
                <p:cNvCxnSpPr/>
                <p:nvPr/>
              </p:nvCxnSpPr>
              <p:spPr>
                <a:xfrm>
                  <a:off x="2143108" y="2428868"/>
                  <a:ext cx="276228" cy="204790"/>
                </a:xfrm>
                <a:prstGeom prst="line">
                  <a:avLst/>
                </a:prstGeom>
                <a:grpFill/>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6" name="Connecteur droit 25"/>
                <p:cNvCxnSpPr/>
                <p:nvPr/>
              </p:nvCxnSpPr>
              <p:spPr>
                <a:xfrm flipV="1">
                  <a:off x="2143108" y="3571876"/>
                  <a:ext cx="285752" cy="214314"/>
                </a:xfrm>
                <a:prstGeom prst="line">
                  <a:avLst/>
                </a:prstGeom>
                <a:grpFill/>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7" name="Connecteur droit 26"/>
                <p:cNvCxnSpPr/>
                <p:nvPr/>
              </p:nvCxnSpPr>
              <p:spPr>
                <a:xfrm>
                  <a:off x="1643042" y="3571876"/>
                  <a:ext cx="276228" cy="204790"/>
                </a:xfrm>
                <a:prstGeom prst="line">
                  <a:avLst/>
                </a:prstGeom>
                <a:grpFill/>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28" name="ZoneTexte 27"/>
                <p:cNvSpPr txBox="1"/>
                <p:nvPr/>
              </p:nvSpPr>
              <p:spPr>
                <a:xfrm>
                  <a:off x="1857356" y="2143116"/>
                  <a:ext cx="428628" cy="400110"/>
                </a:xfrm>
                <a:prstGeom prst="rect">
                  <a:avLst/>
                </a:prstGeom>
                <a:grpFill/>
              </p:spPr>
              <p:txBody>
                <a:bodyPr>
                  <a:spAutoFit/>
                </a:bodyPr>
                <a:lstStyle/>
                <a:p>
                  <a:pPr>
                    <a:defRPr/>
                  </a:pPr>
                  <a:r>
                    <a:rPr lang="fr-FR" sz="2000" b="1" dirty="0">
                      <a:solidFill>
                        <a:srgbClr val="FFFF00"/>
                      </a:solidFill>
                    </a:rPr>
                    <a:t>S</a:t>
                  </a:r>
                </a:p>
              </p:txBody>
            </p:sp>
            <p:sp>
              <p:nvSpPr>
                <p:cNvPr id="29" name="ZoneTexte 28"/>
                <p:cNvSpPr txBox="1"/>
                <p:nvPr/>
              </p:nvSpPr>
              <p:spPr>
                <a:xfrm>
                  <a:off x="1857356" y="3571876"/>
                  <a:ext cx="428628" cy="550820"/>
                </a:xfrm>
                <a:prstGeom prst="rect">
                  <a:avLst/>
                </a:prstGeom>
                <a:grpFill/>
              </p:spPr>
              <p:txBody>
                <a:bodyPr>
                  <a:spAutoFit/>
                </a:bodyPr>
                <a:lstStyle/>
                <a:p>
                  <a:pPr>
                    <a:defRPr/>
                  </a:pPr>
                  <a:r>
                    <a:rPr lang="fr-FR" sz="2000" b="1" dirty="0">
                      <a:solidFill>
                        <a:srgbClr val="FF0066"/>
                      </a:solidFill>
                    </a:rPr>
                    <a:t>N</a:t>
                  </a:r>
                </a:p>
              </p:txBody>
            </p:sp>
          </p:grpSp>
          <p:grpSp>
            <p:nvGrpSpPr>
              <p:cNvPr id="9" name="Groupe 64"/>
              <p:cNvGrpSpPr>
                <a:grpSpLocks/>
              </p:cNvGrpSpPr>
              <p:nvPr/>
            </p:nvGrpSpPr>
            <p:grpSpPr bwMode="auto">
              <a:xfrm>
                <a:off x="2000232" y="3500438"/>
                <a:ext cx="3357586" cy="1298026"/>
                <a:chOff x="2000232" y="3500438"/>
                <a:chExt cx="3357586" cy="1298026"/>
              </a:xfrm>
            </p:grpSpPr>
            <p:cxnSp>
              <p:nvCxnSpPr>
                <p:cNvPr id="10" name="Connecteur droit 9"/>
                <p:cNvCxnSpPr/>
                <p:nvPr/>
              </p:nvCxnSpPr>
              <p:spPr>
                <a:xfrm rot="5400000">
                  <a:off x="1930908" y="4070802"/>
                  <a:ext cx="284309" cy="1588"/>
                </a:xfrm>
                <a:prstGeom prst="line">
                  <a:avLst/>
                </a:prstGeom>
                <a:ln w="28575"/>
              </p:spPr>
              <p:style>
                <a:lnRef idx="3">
                  <a:schemeClr val="dk1"/>
                </a:lnRef>
                <a:fillRef idx="0">
                  <a:schemeClr val="dk1"/>
                </a:fillRef>
                <a:effectRef idx="2">
                  <a:schemeClr val="dk1"/>
                </a:effectRef>
                <a:fontRef idx="minor">
                  <a:schemeClr val="tx1"/>
                </a:fontRef>
              </p:style>
            </p:cxnSp>
            <p:cxnSp>
              <p:nvCxnSpPr>
                <p:cNvPr id="11" name="Connecteur droit 10"/>
                <p:cNvCxnSpPr/>
                <p:nvPr/>
              </p:nvCxnSpPr>
              <p:spPr>
                <a:xfrm>
                  <a:off x="3072218" y="3571818"/>
                  <a:ext cx="357125" cy="143049"/>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24589" name="ZoneTexte 48"/>
                <p:cNvSpPr txBox="1">
                  <a:spLocks noChangeArrowheads="1"/>
                </p:cNvSpPr>
                <p:nvPr/>
              </p:nvSpPr>
              <p:spPr bwMode="auto">
                <a:xfrm>
                  <a:off x="2714612" y="4071942"/>
                  <a:ext cx="714380" cy="369332"/>
                </a:xfrm>
                <a:prstGeom prst="rect">
                  <a:avLst/>
                </a:prstGeom>
                <a:noFill/>
                <a:ln w="9525">
                  <a:noFill/>
                  <a:miter lim="800000"/>
                  <a:headEnd/>
                  <a:tailEnd/>
                </a:ln>
              </p:spPr>
              <p:txBody>
                <a:bodyPr>
                  <a:spAutoFit/>
                </a:bodyPr>
                <a:lstStyle/>
                <a:p>
                  <a:r>
                    <a:rPr lang="fr-FR" b="1"/>
                    <a:t>CH</a:t>
                  </a:r>
                  <a:r>
                    <a:rPr lang="fr-FR" sz="1200" b="1"/>
                    <a:t>2</a:t>
                  </a:r>
                  <a:endParaRPr lang="fr-FR" b="1"/>
                </a:p>
              </p:txBody>
            </p:sp>
            <p:sp>
              <p:nvSpPr>
                <p:cNvPr id="24590" name="ZoneTexte 49"/>
                <p:cNvSpPr txBox="1">
                  <a:spLocks noChangeArrowheads="1"/>
                </p:cNvSpPr>
                <p:nvPr/>
              </p:nvSpPr>
              <p:spPr bwMode="auto">
                <a:xfrm>
                  <a:off x="3428992" y="4071942"/>
                  <a:ext cx="714380" cy="369332"/>
                </a:xfrm>
                <a:prstGeom prst="rect">
                  <a:avLst/>
                </a:prstGeom>
                <a:noFill/>
                <a:ln w="9525">
                  <a:noFill/>
                  <a:miter lim="800000"/>
                  <a:headEnd/>
                  <a:tailEnd/>
                </a:ln>
              </p:spPr>
              <p:txBody>
                <a:bodyPr>
                  <a:spAutoFit/>
                </a:bodyPr>
                <a:lstStyle/>
                <a:p>
                  <a:r>
                    <a:rPr lang="fr-FR" b="1"/>
                    <a:t>CH</a:t>
                  </a:r>
                  <a:r>
                    <a:rPr lang="fr-FR" sz="1200" b="1"/>
                    <a:t>2</a:t>
                  </a:r>
                  <a:endParaRPr lang="fr-FR" b="1"/>
                </a:p>
              </p:txBody>
            </p:sp>
            <p:sp>
              <p:nvSpPr>
                <p:cNvPr id="24591" name="ZoneTexte 50"/>
                <p:cNvSpPr txBox="1">
                  <a:spLocks noChangeArrowheads="1"/>
                </p:cNvSpPr>
                <p:nvPr/>
              </p:nvSpPr>
              <p:spPr bwMode="auto">
                <a:xfrm>
                  <a:off x="2000232" y="4071942"/>
                  <a:ext cx="714380" cy="369332"/>
                </a:xfrm>
                <a:prstGeom prst="rect">
                  <a:avLst/>
                </a:prstGeom>
                <a:noFill/>
                <a:ln w="9525">
                  <a:noFill/>
                  <a:miter lim="800000"/>
                  <a:headEnd/>
                  <a:tailEnd/>
                </a:ln>
              </p:spPr>
              <p:txBody>
                <a:bodyPr>
                  <a:spAutoFit/>
                </a:bodyPr>
                <a:lstStyle/>
                <a:p>
                  <a:r>
                    <a:rPr lang="fr-FR" b="1"/>
                    <a:t>CH</a:t>
                  </a:r>
                  <a:r>
                    <a:rPr lang="fr-FR" sz="1200" b="1"/>
                    <a:t>2</a:t>
                  </a:r>
                  <a:endParaRPr lang="fr-FR" b="1"/>
                </a:p>
              </p:txBody>
            </p:sp>
            <p:cxnSp>
              <p:nvCxnSpPr>
                <p:cNvPr id="15" name="Connecteur droit 14"/>
                <p:cNvCxnSpPr/>
                <p:nvPr/>
              </p:nvCxnSpPr>
              <p:spPr>
                <a:xfrm rot="10800000">
                  <a:off x="4000744" y="4285275"/>
                  <a:ext cx="214274" cy="1789"/>
                </a:xfrm>
                <a:prstGeom prst="line">
                  <a:avLst/>
                </a:prstGeom>
                <a:ln w="28575"/>
              </p:spPr>
              <p:style>
                <a:lnRef idx="3">
                  <a:schemeClr val="dk1"/>
                </a:lnRef>
                <a:fillRef idx="0">
                  <a:schemeClr val="dk1"/>
                </a:fillRef>
                <a:effectRef idx="2">
                  <a:schemeClr val="dk1"/>
                </a:effectRef>
                <a:fontRef idx="minor">
                  <a:schemeClr val="tx1"/>
                </a:fontRef>
              </p:style>
            </p:cxnSp>
            <p:sp>
              <p:nvSpPr>
                <p:cNvPr id="24593" name="ZoneTexte 55"/>
                <p:cNvSpPr txBox="1">
                  <a:spLocks noChangeArrowheads="1"/>
                </p:cNvSpPr>
                <p:nvPr/>
              </p:nvSpPr>
              <p:spPr bwMode="auto">
                <a:xfrm>
                  <a:off x="3357554" y="3500438"/>
                  <a:ext cx="642942" cy="369332"/>
                </a:xfrm>
                <a:prstGeom prst="rect">
                  <a:avLst/>
                </a:prstGeom>
                <a:noFill/>
                <a:ln w="9525">
                  <a:noFill/>
                  <a:miter lim="800000"/>
                  <a:headEnd/>
                  <a:tailEnd/>
                </a:ln>
              </p:spPr>
              <p:txBody>
                <a:bodyPr>
                  <a:spAutoFit/>
                </a:bodyPr>
                <a:lstStyle/>
                <a:p>
                  <a:r>
                    <a:rPr lang="fr-FR" b="1"/>
                    <a:t>CL</a:t>
                  </a:r>
                </a:p>
              </p:txBody>
            </p:sp>
            <p:sp>
              <p:nvSpPr>
                <p:cNvPr id="24594" name="ZoneTexte 56"/>
                <p:cNvSpPr txBox="1">
                  <a:spLocks noChangeArrowheads="1"/>
                </p:cNvSpPr>
                <p:nvPr/>
              </p:nvSpPr>
              <p:spPr bwMode="auto">
                <a:xfrm>
                  <a:off x="4143372" y="4071942"/>
                  <a:ext cx="357190" cy="369332"/>
                </a:xfrm>
                <a:prstGeom prst="rect">
                  <a:avLst/>
                </a:prstGeom>
                <a:noFill/>
                <a:ln w="9525">
                  <a:noFill/>
                  <a:miter lim="800000"/>
                  <a:headEnd/>
                  <a:tailEnd/>
                </a:ln>
              </p:spPr>
              <p:txBody>
                <a:bodyPr>
                  <a:spAutoFit/>
                </a:bodyPr>
                <a:lstStyle/>
                <a:p>
                  <a:r>
                    <a:rPr lang="fr-FR" b="1"/>
                    <a:t>N</a:t>
                  </a:r>
                </a:p>
              </p:txBody>
            </p:sp>
            <p:sp>
              <p:nvSpPr>
                <p:cNvPr id="24595" name="ZoneTexte 57"/>
                <p:cNvSpPr txBox="1">
                  <a:spLocks noChangeArrowheads="1"/>
                </p:cNvSpPr>
                <p:nvPr/>
              </p:nvSpPr>
              <p:spPr bwMode="auto">
                <a:xfrm>
                  <a:off x="4643438" y="4429132"/>
                  <a:ext cx="714380" cy="369332"/>
                </a:xfrm>
                <a:prstGeom prst="rect">
                  <a:avLst/>
                </a:prstGeom>
                <a:noFill/>
                <a:ln w="9525">
                  <a:noFill/>
                  <a:miter lim="800000"/>
                  <a:headEnd/>
                  <a:tailEnd/>
                </a:ln>
              </p:spPr>
              <p:txBody>
                <a:bodyPr>
                  <a:spAutoFit/>
                </a:bodyPr>
                <a:lstStyle/>
                <a:p>
                  <a:r>
                    <a:rPr lang="fr-FR" b="1"/>
                    <a:t>CH</a:t>
                  </a:r>
                  <a:r>
                    <a:rPr lang="fr-FR" sz="1200" b="1"/>
                    <a:t>3</a:t>
                  </a:r>
                  <a:endParaRPr lang="fr-FR" b="1"/>
                </a:p>
              </p:txBody>
            </p:sp>
            <p:sp>
              <p:nvSpPr>
                <p:cNvPr id="24596" name="ZoneTexte 58"/>
                <p:cNvSpPr txBox="1">
                  <a:spLocks noChangeArrowheads="1"/>
                </p:cNvSpPr>
                <p:nvPr/>
              </p:nvSpPr>
              <p:spPr bwMode="auto">
                <a:xfrm>
                  <a:off x="4643438" y="3643314"/>
                  <a:ext cx="714380" cy="369332"/>
                </a:xfrm>
                <a:prstGeom prst="rect">
                  <a:avLst/>
                </a:prstGeom>
                <a:noFill/>
                <a:ln w="9525">
                  <a:noFill/>
                  <a:miter lim="800000"/>
                  <a:headEnd/>
                  <a:tailEnd/>
                </a:ln>
              </p:spPr>
              <p:txBody>
                <a:bodyPr>
                  <a:spAutoFit/>
                </a:bodyPr>
                <a:lstStyle/>
                <a:p>
                  <a:r>
                    <a:rPr lang="fr-FR" b="1"/>
                    <a:t>CH</a:t>
                  </a:r>
                  <a:r>
                    <a:rPr lang="fr-FR" sz="1200" b="1"/>
                    <a:t>3</a:t>
                  </a:r>
                  <a:endParaRPr lang="fr-FR" b="1"/>
                </a:p>
              </p:txBody>
            </p:sp>
            <p:cxnSp>
              <p:nvCxnSpPr>
                <p:cNvPr id="20" name="Connecteur droit 19"/>
                <p:cNvCxnSpPr/>
                <p:nvPr/>
              </p:nvCxnSpPr>
              <p:spPr>
                <a:xfrm rot="5400000" flipH="1" flipV="1">
                  <a:off x="4429989" y="3857221"/>
                  <a:ext cx="284309" cy="28570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 name="Connecteur droit 20"/>
                <p:cNvCxnSpPr>
                  <a:endCxn id="24595" idx="1"/>
                </p:cNvCxnSpPr>
                <p:nvPr/>
              </p:nvCxnSpPr>
              <p:spPr>
                <a:xfrm>
                  <a:off x="4357868" y="4428324"/>
                  <a:ext cx="285700" cy="185964"/>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grpSp>
        </p:grpSp>
      </p:grpSp>
      <p:sp>
        <p:nvSpPr>
          <p:cNvPr id="24582" name="ZoneTexte 68"/>
          <p:cNvSpPr txBox="1">
            <a:spLocks noChangeArrowheads="1"/>
          </p:cNvSpPr>
          <p:nvPr/>
        </p:nvSpPr>
        <p:spPr bwMode="auto">
          <a:xfrm>
            <a:off x="1214438" y="5357813"/>
            <a:ext cx="6215062" cy="369887"/>
          </a:xfrm>
          <a:prstGeom prst="rect">
            <a:avLst/>
          </a:prstGeom>
          <a:noFill/>
          <a:ln w="9525">
            <a:noFill/>
            <a:miter lim="800000"/>
            <a:headEnd/>
            <a:tailEnd/>
          </a:ln>
        </p:spPr>
        <p:txBody>
          <a:bodyPr>
            <a:spAutoFit/>
          </a:bodyPr>
          <a:lstStyle/>
          <a:p>
            <a:r>
              <a:rPr lang="fr-FR"/>
              <a:t>C’est le premier neuroleptique de référence.</a:t>
            </a:r>
          </a:p>
        </p:txBody>
      </p:sp>
    </p:spTree>
  </p:cSld>
  <p:clrMapOvr>
    <a:masterClrMapping/>
  </p:clrMapOvr>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Espace réservé du numéro de diapositive 5"/>
          <p:cNvSpPr>
            <a:spLocks noGrp="1"/>
          </p:cNvSpPr>
          <p:nvPr>
            <p:ph type="sldNum" sz="quarter" idx="12"/>
          </p:nvPr>
        </p:nvSpPr>
        <p:spPr/>
        <p:txBody>
          <a:bodyPr/>
          <a:lstStyle/>
          <a:p>
            <a:pPr>
              <a:defRPr/>
            </a:pPr>
            <a:fld id="{636313F4-7639-4BCA-B52A-CB93992DA4C7}" type="slidenum">
              <a:rPr lang="fr-FR"/>
              <a:pPr>
                <a:defRPr/>
              </a:pPr>
              <a:t>21</a:t>
            </a:fld>
            <a:endParaRPr lang="fr-FR"/>
          </a:p>
        </p:txBody>
      </p:sp>
      <p:sp>
        <p:nvSpPr>
          <p:cNvPr id="25603" name="Titre 1"/>
          <p:cNvSpPr>
            <a:spLocks noGrp="1"/>
          </p:cNvSpPr>
          <p:nvPr>
            <p:ph type="title"/>
          </p:nvPr>
        </p:nvSpPr>
        <p:spPr>
          <a:xfrm>
            <a:off x="428625" y="0"/>
            <a:ext cx="8229600" cy="868363"/>
          </a:xfrm>
        </p:spPr>
        <p:txBody>
          <a:bodyPr/>
          <a:lstStyle/>
          <a:p>
            <a:r>
              <a:rPr lang="fr-FR" sz="2800" u="sng" dirty="0" smtClean="0">
                <a:latin typeface="Britannic Bold" pitchFamily="34" charset="0"/>
              </a:rPr>
              <a:t>Mécanisme d’action</a:t>
            </a:r>
          </a:p>
        </p:txBody>
      </p:sp>
      <p:sp>
        <p:nvSpPr>
          <p:cNvPr id="25604" name="Espace réservé du contenu 2"/>
          <p:cNvSpPr>
            <a:spLocks noGrp="1"/>
          </p:cNvSpPr>
          <p:nvPr>
            <p:ph idx="1"/>
          </p:nvPr>
        </p:nvSpPr>
        <p:spPr>
          <a:xfrm>
            <a:off x="428625" y="714375"/>
            <a:ext cx="8229600" cy="2257425"/>
          </a:xfrm>
        </p:spPr>
        <p:txBody>
          <a:bodyPr>
            <a:normAutofit lnSpcReduction="10000"/>
          </a:bodyPr>
          <a:lstStyle/>
          <a:p>
            <a:pPr algn="just">
              <a:lnSpc>
                <a:spcPct val="150000"/>
              </a:lnSpc>
            </a:pPr>
            <a:r>
              <a:rPr lang="fr-FR" sz="1800" smtClean="0">
                <a:latin typeface="Tahoma" pitchFamily="34" charset="0"/>
                <a:cs typeface="Tahoma" pitchFamily="34" charset="0"/>
              </a:rPr>
              <a:t>Inhibition des mécanismes activateurs du mésencéphale et stimulation des éléments inhibiteurs. Il s’agit d’une stimulation du seuil de la substance réticulée.</a:t>
            </a:r>
          </a:p>
          <a:p>
            <a:pPr algn="just">
              <a:lnSpc>
                <a:spcPct val="150000"/>
              </a:lnSpc>
            </a:pPr>
            <a:r>
              <a:rPr lang="fr-FR" sz="1800" smtClean="0">
                <a:latin typeface="Tahoma" pitchFamily="34" charset="0"/>
                <a:cs typeface="Tahoma" pitchFamily="34" charset="0"/>
              </a:rPr>
              <a:t>Inhibition des zones mesolimbiques et migrostriatales.</a:t>
            </a:r>
          </a:p>
          <a:p>
            <a:pPr algn="just">
              <a:lnSpc>
                <a:spcPct val="150000"/>
              </a:lnSpc>
            </a:pPr>
            <a:r>
              <a:rPr lang="fr-FR" sz="1800" smtClean="0">
                <a:latin typeface="Tahoma" pitchFamily="34" charset="0"/>
                <a:cs typeface="Tahoma" pitchFamily="34" charset="0"/>
              </a:rPr>
              <a:t>Blocage des récepteurs dopaminergiques centraux surtout les D</a:t>
            </a:r>
            <a:r>
              <a:rPr lang="fr-FR" sz="1200" smtClean="0">
                <a:latin typeface="Tahoma" pitchFamily="34" charset="0"/>
                <a:cs typeface="Tahoma" pitchFamily="34" charset="0"/>
              </a:rPr>
              <a:t>2</a:t>
            </a:r>
            <a:endParaRPr lang="fr-FR" sz="1800" smtClean="0">
              <a:latin typeface="Tahoma" pitchFamily="34" charset="0"/>
              <a:cs typeface="Tahoma" pitchFamily="34" charset="0"/>
            </a:endParaRPr>
          </a:p>
        </p:txBody>
      </p:sp>
    </p:spTree>
  </p:cSld>
  <p:clrMapOvr>
    <a:masterClrMapping/>
  </p:clrMapOvr>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numéro de diapositive 5"/>
          <p:cNvSpPr>
            <a:spLocks noGrp="1"/>
          </p:cNvSpPr>
          <p:nvPr>
            <p:ph type="sldNum" sz="quarter" idx="12"/>
          </p:nvPr>
        </p:nvSpPr>
        <p:spPr/>
        <p:txBody>
          <a:bodyPr/>
          <a:lstStyle/>
          <a:p>
            <a:pPr>
              <a:defRPr/>
            </a:pPr>
            <a:fld id="{0E3AA53A-FBA0-4E00-BA50-8777829961A6}" type="slidenum">
              <a:rPr lang="fr-FR"/>
              <a:pPr>
                <a:defRPr/>
              </a:pPr>
              <a:t>22</a:t>
            </a:fld>
            <a:endParaRPr lang="fr-FR"/>
          </a:p>
        </p:txBody>
      </p:sp>
      <p:sp>
        <p:nvSpPr>
          <p:cNvPr id="26627" name="Espace réservé du contenu 2"/>
          <p:cNvSpPr>
            <a:spLocks noGrp="1"/>
          </p:cNvSpPr>
          <p:nvPr>
            <p:ph idx="1"/>
          </p:nvPr>
        </p:nvSpPr>
        <p:spPr>
          <a:xfrm>
            <a:off x="214313" y="285750"/>
            <a:ext cx="8715375" cy="6000750"/>
          </a:xfrm>
        </p:spPr>
        <p:txBody>
          <a:bodyPr/>
          <a:lstStyle/>
          <a:p>
            <a:pPr algn="just">
              <a:lnSpc>
                <a:spcPct val="150000"/>
              </a:lnSpc>
            </a:pPr>
            <a:r>
              <a:rPr lang="fr-FR" sz="2400" b="1" u="sng" dirty="0" smtClean="0">
                <a:latin typeface="Tahoma" pitchFamily="34" charset="0"/>
                <a:cs typeface="Tahoma" pitchFamily="34" charset="0"/>
              </a:rPr>
              <a:t>Propriété Pharmacologiques</a:t>
            </a:r>
            <a:r>
              <a:rPr lang="fr-FR" sz="2000" dirty="0" smtClean="0">
                <a:latin typeface="Tahoma" pitchFamily="34" charset="0"/>
                <a:cs typeface="Tahoma" pitchFamily="34" charset="0"/>
              </a:rPr>
              <a:t>:</a:t>
            </a:r>
          </a:p>
          <a:p>
            <a:pPr algn="just">
              <a:lnSpc>
                <a:spcPct val="150000"/>
              </a:lnSpc>
            </a:pPr>
            <a:r>
              <a:rPr lang="fr-FR" sz="2000" dirty="0" smtClean="0">
                <a:latin typeface="Tahoma" pitchFamily="34" charset="0"/>
                <a:cs typeface="Tahoma" pitchFamily="34" charset="0"/>
              </a:rPr>
              <a:t>Dépression du SNC par une inhibition psychomotrice avec perte d’initiative.</a:t>
            </a:r>
          </a:p>
          <a:p>
            <a:pPr algn="just">
              <a:lnSpc>
                <a:spcPct val="150000"/>
              </a:lnSpc>
            </a:pPr>
            <a:r>
              <a:rPr lang="fr-FR" sz="2000" dirty="0" smtClean="0">
                <a:latin typeface="Tahoma" pitchFamily="34" charset="0"/>
                <a:cs typeface="Tahoma" pitchFamily="34" charset="0"/>
              </a:rPr>
              <a:t>Elle ralentit la pensée avec allongement du temps de la réaction.</a:t>
            </a:r>
          </a:p>
          <a:p>
            <a:pPr algn="just">
              <a:lnSpc>
                <a:spcPct val="150000"/>
              </a:lnSpc>
            </a:pPr>
            <a:r>
              <a:rPr lang="fr-FR" sz="2000" dirty="0" smtClean="0">
                <a:latin typeface="Tahoma" pitchFamily="34" charset="0"/>
                <a:cs typeface="Tahoma" pitchFamily="34" charset="0"/>
              </a:rPr>
              <a:t>L’effet  cataleptique (</a:t>
            </a:r>
            <a:r>
              <a:rPr lang="fr-FR" sz="1600" i="1" dirty="0" smtClean="0">
                <a:latin typeface="Tahoma" pitchFamily="34" charset="0"/>
                <a:cs typeface="Tahoma" pitchFamily="34" charset="0"/>
              </a:rPr>
              <a:t>conservation des attitudes imposées</a:t>
            </a:r>
            <a:r>
              <a:rPr lang="fr-FR" sz="2000" dirty="0" smtClean="0">
                <a:latin typeface="Tahoma" pitchFamily="34" charset="0"/>
                <a:cs typeface="Tahoma" pitchFamily="34" charset="0"/>
              </a:rPr>
              <a:t>) est accompagné d’une diminution du tonus musculaire.</a:t>
            </a:r>
          </a:p>
          <a:p>
            <a:pPr algn="just">
              <a:lnSpc>
                <a:spcPct val="150000"/>
              </a:lnSpc>
            </a:pPr>
            <a:r>
              <a:rPr lang="fr-FR" sz="2000" dirty="0" smtClean="0">
                <a:latin typeface="Tahoma" pitchFamily="34" charset="0"/>
                <a:cs typeface="Tahoma" pitchFamily="34" charset="0"/>
              </a:rPr>
              <a:t> Elle provoque la </a:t>
            </a:r>
            <a:r>
              <a:rPr lang="fr-FR" sz="2000" dirty="0" err="1" smtClean="0">
                <a:latin typeface="Tahoma" pitchFamily="34" charset="0"/>
                <a:cs typeface="Tahoma" pitchFamily="34" charset="0"/>
              </a:rPr>
              <a:t>blépharoptose</a:t>
            </a:r>
            <a:r>
              <a:rPr lang="fr-FR" sz="2000" dirty="0" smtClean="0">
                <a:latin typeface="Tahoma" pitchFamily="34" charset="0"/>
                <a:cs typeface="Tahoma" pitchFamily="34" charset="0"/>
              </a:rPr>
              <a:t> (</a:t>
            </a:r>
            <a:r>
              <a:rPr lang="fr-FR" sz="1600" i="1" dirty="0" smtClean="0">
                <a:latin typeface="Tahoma" pitchFamily="34" charset="0"/>
                <a:cs typeface="Tahoma" pitchFamily="34" charset="0"/>
              </a:rPr>
              <a:t>fermeture des paupières</a:t>
            </a:r>
            <a:r>
              <a:rPr lang="fr-FR" sz="2000" dirty="0" smtClean="0">
                <a:latin typeface="Tahoma" pitchFamily="34" charset="0"/>
                <a:cs typeface="Tahoma" pitchFamily="34" charset="0"/>
              </a:rPr>
              <a:t>).</a:t>
            </a:r>
          </a:p>
          <a:p>
            <a:pPr algn="just">
              <a:lnSpc>
                <a:spcPct val="150000"/>
              </a:lnSpc>
            </a:pPr>
            <a:r>
              <a:rPr lang="fr-FR" sz="2000" dirty="0" smtClean="0">
                <a:latin typeface="Tahoma" pitchFamily="34" charset="0"/>
                <a:cs typeface="Tahoma" pitchFamily="34" charset="0"/>
              </a:rPr>
              <a:t>Elle stimule la substance réticulée.</a:t>
            </a:r>
          </a:p>
          <a:p>
            <a:pPr algn="just">
              <a:lnSpc>
                <a:spcPct val="150000"/>
              </a:lnSpc>
            </a:pPr>
            <a:r>
              <a:rPr lang="fr-FR" sz="2000" dirty="0" smtClean="0">
                <a:latin typeface="Tahoma" pitchFamily="34" charset="0"/>
                <a:cs typeface="Tahoma" pitchFamily="34" charset="0"/>
              </a:rPr>
              <a:t>Elle provoque l’hypothermie; potentialise l’action des hypnotiques, l’action analeptique de la morphine et dérivés (anesthésiques générale).</a:t>
            </a:r>
          </a:p>
          <a:p>
            <a:pPr algn="just">
              <a:lnSpc>
                <a:spcPct val="150000"/>
              </a:lnSpc>
            </a:pPr>
            <a:endParaRPr lang="fr-FR" sz="2000" dirty="0" smtClean="0">
              <a:latin typeface="Tahoma" pitchFamily="34" charset="0"/>
              <a:cs typeface="Tahoma" pitchFamily="34" charset="0"/>
            </a:endParaRPr>
          </a:p>
          <a:p>
            <a:pPr algn="just">
              <a:lnSpc>
                <a:spcPct val="150000"/>
              </a:lnSpc>
            </a:pPr>
            <a:endParaRPr lang="fr-FR" sz="2000" dirty="0" smtClean="0">
              <a:latin typeface="Tahoma" pitchFamily="34" charset="0"/>
              <a:cs typeface="Tahoma" pitchFamily="34" charset="0"/>
            </a:endParaRPr>
          </a:p>
        </p:txBody>
      </p:sp>
    </p:spTree>
  </p:cSld>
  <p:clrMapOvr>
    <a:masterClrMapping/>
  </p:clrMapOvr>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numéro de diapositive 5"/>
          <p:cNvSpPr>
            <a:spLocks noGrp="1"/>
          </p:cNvSpPr>
          <p:nvPr>
            <p:ph type="sldNum" sz="quarter" idx="12"/>
          </p:nvPr>
        </p:nvSpPr>
        <p:spPr/>
        <p:txBody>
          <a:bodyPr/>
          <a:lstStyle/>
          <a:p>
            <a:pPr>
              <a:defRPr/>
            </a:pPr>
            <a:fld id="{2E6614BA-5AD9-458A-A34F-65B70164C8CB}" type="slidenum">
              <a:rPr lang="fr-FR"/>
              <a:pPr>
                <a:defRPr/>
              </a:pPr>
              <a:t>23</a:t>
            </a:fld>
            <a:endParaRPr lang="fr-FR"/>
          </a:p>
        </p:txBody>
      </p:sp>
      <p:sp>
        <p:nvSpPr>
          <p:cNvPr id="27651" name="Espace réservé du contenu 2"/>
          <p:cNvSpPr>
            <a:spLocks noGrp="1"/>
          </p:cNvSpPr>
          <p:nvPr>
            <p:ph idx="1"/>
          </p:nvPr>
        </p:nvSpPr>
        <p:spPr>
          <a:xfrm>
            <a:off x="428625" y="857250"/>
            <a:ext cx="8229600" cy="4525963"/>
          </a:xfrm>
        </p:spPr>
        <p:txBody>
          <a:bodyPr/>
          <a:lstStyle/>
          <a:p>
            <a:pPr algn="just"/>
            <a:r>
              <a:rPr lang="fr-FR" sz="1800" dirty="0" smtClean="0">
                <a:latin typeface="Tahoma" pitchFamily="34" charset="0"/>
                <a:cs typeface="Tahoma" pitchFamily="34" charset="0"/>
              </a:rPr>
              <a:t>Au niveau du SNC elle diminue les réactions émotionnelles neurovégétatives par un mécanisme spasmolytique (</a:t>
            </a:r>
            <a:r>
              <a:rPr lang="fr-FR" sz="1800" i="1" dirty="0" smtClean="0">
                <a:latin typeface="Tahoma" pitchFamily="34" charset="0"/>
                <a:cs typeface="Tahoma" pitchFamily="34" charset="0"/>
              </a:rPr>
              <a:t>parasympatholytique</a:t>
            </a:r>
            <a:r>
              <a:rPr lang="fr-FR" sz="1800" dirty="0" smtClean="0">
                <a:latin typeface="Tahoma" pitchFamily="34" charset="0"/>
                <a:cs typeface="Tahoma" pitchFamily="34" charset="0"/>
              </a:rPr>
              <a:t>).</a:t>
            </a:r>
          </a:p>
          <a:p>
            <a:pPr algn="just"/>
            <a:endParaRPr lang="fr-FR" sz="1800" dirty="0" smtClean="0">
              <a:latin typeface="Tahoma" pitchFamily="34" charset="0"/>
              <a:cs typeface="Tahoma" pitchFamily="34" charset="0"/>
            </a:endParaRPr>
          </a:p>
          <a:p>
            <a:pPr algn="just"/>
            <a:r>
              <a:rPr lang="fr-FR" sz="1800" dirty="0" smtClean="0">
                <a:latin typeface="Tahoma" pitchFamily="34" charset="0"/>
                <a:cs typeface="Tahoma" pitchFamily="34" charset="0"/>
              </a:rPr>
              <a:t>La </a:t>
            </a:r>
            <a:r>
              <a:rPr lang="fr-FR" sz="1800" b="1" dirty="0" smtClean="0">
                <a:latin typeface="Tahoma" pitchFamily="34" charset="0"/>
                <a:cs typeface="Tahoma" pitchFamily="34" charset="0"/>
              </a:rPr>
              <a:t>chlorpromazine</a:t>
            </a:r>
            <a:r>
              <a:rPr lang="fr-FR" sz="1800" dirty="0" smtClean="0">
                <a:latin typeface="Tahoma" pitchFamily="34" charset="0"/>
                <a:cs typeface="Tahoma" pitchFamily="34" charset="0"/>
              </a:rPr>
              <a:t> </a:t>
            </a:r>
            <a:r>
              <a:rPr lang="fr-FR" sz="1800" dirty="0" err="1" smtClean="0">
                <a:latin typeface="Tahoma" pitchFamily="34" charset="0"/>
                <a:cs typeface="Tahoma" pitchFamily="34" charset="0"/>
              </a:rPr>
              <a:t>antagonise</a:t>
            </a:r>
            <a:r>
              <a:rPr lang="fr-FR" sz="1800" dirty="0" smtClean="0">
                <a:latin typeface="Tahoma" pitchFamily="34" charset="0"/>
                <a:cs typeface="Tahoma" pitchFamily="34" charset="0"/>
              </a:rPr>
              <a:t> les effets </a:t>
            </a:r>
            <a:r>
              <a:rPr lang="fr-FR" sz="1800" dirty="0" err="1" smtClean="0">
                <a:latin typeface="Tahoma" pitchFamily="34" charset="0"/>
                <a:cs typeface="Tahoma" pitchFamily="34" charset="0"/>
              </a:rPr>
              <a:t>histaminergiques</a:t>
            </a:r>
            <a:r>
              <a:rPr lang="fr-FR" sz="1800" dirty="0" smtClean="0">
                <a:latin typeface="Tahoma" pitchFamily="34" charset="0"/>
                <a:cs typeface="Tahoma" pitchFamily="34" charset="0"/>
              </a:rPr>
              <a:t> et </a:t>
            </a:r>
            <a:r>
              <a:rPr lang="fr-FR" sz="1800" dirty="0" err="1" smtClean="0">
                <a:latin typeface="Tahoma" pitchFamily="34" charset="0"/>
                <a:cs typeface="Tahoma" pitchFamily="34" charset="0"/>
              </a:rPr>
              <a:t>sérotoninergique</a:t>
            </a:r>
            <a:r>
              <a:rPr lang="fr-FR" sz="1800" dirty="0" smtClean="0">
                <a:latin typeface="Tahoma" pitchFamily="34" charset="0"/>
                <a:cs typeface="Tahoma" pitchFamily="34" charset="0"/>
              </a:rPr>
              <a:t>.</a:t>
            </a:r>
          </a:p>
          <a:p>
            <a:pPr algn="just"/>
            <a:endParaRPr lang="fr-FR" sz="1800" dirty="0" smtClean="0">
              <a:latin typeface="Tahoma" pitchFamily="34" charset="0"/>
              <a:cs typeface="Tahoma" pitchFamily="34" charset="0"/>
            </a:endParaRPr>
          </a:p>
          <a:p>
            <a:pPr algn="just"/>
            <a:r>
              <a:rPr lang="fr-FR" sz="1800" dirty="0" smtClean="0">
                <a:latin typeface="Tahoma" pitchFamily="34" charset="0"/>
                <a:cs typeface="Tahoma" pitchFamily="34" charset="0"/>
              </a:rPr>
              <a:t>Au niveau endocrinien : elle libère les gonadostimulines (</a:t>
            </a:r>
            <a:r>
              <a:rPr lang="fr-FR" sz="1800" i="1" dirty="0" smtClean="0">
                <a:latin typeface="Tahoma" pitchFamily="34" charset="0"/>
                <a:cs typeface="Tahoma" pitchFamily="34" charset="0"/>
              </a:rPr>
              <a:t>FSH – LH – TSH – ACTH</a:t>
            </a:r>
            <a:r>
              <a:rPr lang="fr-FR" sz="1800" dirty="0" smtClean="0">
                <a:latin typeface="Tahoma" pitchFamily="34" charset="0"/>
                <a:cs typeface="Tahoma" pitchFamily="34" charset="0"/>
              </a:rPr>
              <a:t>). Elle stimule la prolactine entrainant la galactorrhée avec gynécomastie.</a:t>
            </a:r>
          </a:p>
          <a:p>
            <a:pPr algn="just"/>
            <a:endParaRPr lang="fr-FR" sz="1800" dirty="0" smtClean="0">
              <a:latin typeface="Tahoma" pitchFamily="34" charset="0"/>
              <a:cs typeface="Tahoma" pitchFamily="34" charset="0"/>
            </a:endParaRPr>
          </a:p>
          <a:p>
            <a:pPr algn="just"/>
            <a:r>
              <a:rPr lang="fr-FR" sz="1800" dirty="0" smtClean="0">
                <a:latin typeface="Tahoma" pitchFamily="34" charset="0"/>
                <a:cs typeface="Tahoma" pitchFamily="34" charset="0"/>
              </a:rPr>
              <a:t>Elle stimule l’ADH en bloquant sa libération à forte dose.</a:t>
            </a:r>
          </a:p>
          <a:p>
            <a:pPr algn="just"/>
            <a:endParaRPr lang="fr-FR" sz="1800" dirty="0" smtClean="0">
              <a:latin typeface="Tahoma" pitchFamily="34" charset="0"/>
              <a:cs typeface="Tahoma" pitchFamily="34" charset="0"/>
            </a:endParaRPr>
          </a:p>
          <a:p>
            <a:pPr algn="just"/>
            <a:r>
              <a:rPr lang="fr-FR" sz="1800" dirty="0" smtClean="0">
                <a:latin typeface="Tahoma" pitchFamily="34" charset="0"/>
                <a:cs typeface="Tahoma" pitchFamily="34" charset="0"/>
              </a:rPr>
              <a:t>Sur le système </a:t>
            </a:r>
            <a:r>
              <a:rPr lang="fr-FR" sz="1800" dirty="0" err="1" smtClean="0">
                <a:latin typeface="Tahoma" pitchFamily="34" charset="0"/>
                <a:cs typeface="Tahoma" pitchFamily="34" charset="0"/>
              </a:rPr>
              <a:t>card</a:t>
            </a:r>
            <a:r>
              <a:rPr lang="fr-FR" sz="1800" dirty="0" smtClean="0">
                <a:latin typeface="Tahoma" pitchFamily="34" charset="0"/>
                <a:cs typeface="Tahoma" pitchFamily="34" charset="0"/>
              </a:rPr>
              <a:t> v.        Hypotension par </a:t>
            </a:r>
            <a:r>
              <a:rPr lang="fr-FR" sz="1800" dirty="0" err="1" smtClean="0">
                <a:latin typeface="Tahoma" pitchFamily="34" charset="0"/>
                <a:cs typeface="Tahoma" pitchFamily="34" charset="0"/>
              </a:rPr>
              <a:t>Vd</a:t>
            </a:r>
            <a:r>
              <a:rPr lang="fr-FR" sz="1800" dirty="0" smtClean="0">
                <a:latin typeface="Tahoma" pitchFamily="34" charset="0"/>
                <a:cs typeface="Tahoma" pitchFamily="34" charset="0"/>
              </a:rPr>
              <a:t> et blocage des centres vasomoteurs.</a:t>
            </a:r>
          </a:p>
          <a:p>
            <a:pPr algn="just"/>
            <a:endParaRPr lang="fr-FR" sz="1800" dirty="0" smtClean="0">
              <a:latin typeface="Tahoma" pitchFamily="34" charset="0"/>
              <a:cs typeface="Tahoma" pitchFamily="34" charset="0"/>
            </a:endParaRPr>
          </a:p>
        </p:txBody>
      </p:sp>
      <p:cxnSp>
        <p:nvCxnSpPr>
          <p:cNvPr id="5" name="Connecteur droit avec flèche 4"/>
          <p:cNvCxnSpPr/>
          <p:nvPr/>
        </p:nvCxnSpPr>
        <p:spPr>
          <a:xfrm>
            <a:off x="3357563" y="4784725"/>
            <a:ext cx="571500" cy="1588"/>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Tree>
  </p:cSld>
  <p:clrMapOvr>
    <a:masterClrMapping/>
  </p:clrMapOvr>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Espace réservé du numéro de diapositive 5"/>
          <p:cNvSpPr>
            <a:spLocks noGrp="1"/>
          </p:cNvSpPr>
          <p:nvPr>
            <p:ph type="sldNum" sz="quarter" idx="12"/>
          </p:nvPr>
        </p:nvSpPr>
        <p:spPr/>
        <p:txBody>
          <a:bodyPr/>
          <a:lstStyle/>
          <a:p>
            <a:pPr>
              <a:defRPr/>
            </a:pPr>
            <a:fld id="{36A89406-50D8-4251-B0B8-A44CF143CC52}" type="slidenum">
              <a:rPr lang="fr-FR"/>
              <a:pPr>
                <a:defRPr/>
              </a:pPr>
              <a:t>24</a:t>
            </a:fld>
            <a:endParaRPr lang="fr-FR"/>
          </a:p>
        </p:txBody>
      </p:sp>
      <p:sp>
        <p:nvSpPr>
          <p:cNvPr id="28675" name="ZoneTexte 4"/>
          <p:cNvSpPr txBox="1">
            <a:spLocks noChangeArrowheads="1"/>
          </p:cNvSpPr>
          <p:nvPr/>
        </p:nvSpPr>
        <p:spPr bwMode="auto">
          <a:xfrm>
            <a:off x="571500" y="1643063"/>
            <a:ext cx="8072438" cy="3416300"/>
          </a:xfrm>
          <a:prstGeom prst="rect">
            <a:avLst/>
          </a:prstGeom>
          <a:noFill/>
          <a:ln w="9525">
            <a:noFill/>
            <a:miter lim="800000"/>
            <a:headEnd/>
            <a:tailEnd/>
          </a:ln>
        </p:spPr>
        <p:txBody>
          <a:bodyPr>
            <a:spAutoFit/>
          </a:bodyPr>
          <a:lstStyle/>
          <a:p>
            <a:pPr>
              <a:lnSpc>
                <a:spcPct val="150000"/>
              </a:lnSpc>
            </a:pPr>
            <a:r>
              <a:rPr lang="fr-FR" sz="2400" dirty="0"/>
              <a:t>Chlorpromazine: Médicament essentiel (DCI) OMS</a:t>
            </a:r>
          </a:p>
          <a:p>
            <a:pPr>
              <a:lnSpc>
                <a:spcPct val="150000"/>
              </a:lnSpc>
              <a:buFont typeface="Wingdings" pitchFamily="2" charset="2"/>
              <a:buChar char="ü"/>
            </a:pPr>
            <a:r>
              <a:rPr lang="fr-FR" sz="2400" dirty="0"/>
              <a:t> Pré anesthésie associée aux analgésiques et</a:t>
            </a:r>
          </a:p>
          <a:p>
            <a:pPr>
              <a:lnSpc>
                <a:spcPct val="150000"/>
              </a:lnSpc>
              <a:buFont typeface="Wingdings" pitchFamily="2" charset="2"/>
              <a:buChar char="ü"/>
            </a:pPr>
            <a:r>
              <a:rPr lang="fr-FR" sz="2400" dirty="0"/>
              <a:t> Obstétrique comme anti-éclamptique</a:t>
            </a:r>
          </a:p>
          <a:p>
            <a:pPr>
              <a:lnSpc>
                <a:spcPct val="150000"/>
              </a:lnSpc>
              <a:buFont typeface="Wingdings" pitchFamily="2" charset="2"/>
              <a:buChar char="ü"/>
            </a:pPr>
            <a:r>
              <a:rPr lang="fr-FR" sz="2400" dirty="0"/>
              <a:t> En psychiatrie contre les états de schizophrénie, de manies dépressives, de confusion, l’anxiété, l’angoisse.</a:t>
            </a:r>
          </a:p>
          <a:p>
            <a:pPr>
              <a:lnSpc>
                <a:spcPct val="150000"/>
              </a:lnSpc>
            </a:pPr>
            <a:r>
              <a:rPr lang="fr-FR" sz="2400" u="sng" dirty="0"/>
              <a:t>Doses:</a:t>
            </a:r>
            <a:r>
              <a:rPr lang="fr-FR" sz="2400" dirty="0"/>
              <a:t>  0,025 – 0,100g</a:t>
            </a:r>
          </a:p>
        </p:txBody>
      </p:sp>
      <p:sp>
        <p:nvSpPr>
          <p:cNvPr id="28676" name="Titre 7"/>
          <p:cNvSpPr>
            <a:spLocks noGrp="1"/>
          </p:cNvSpPr>
          <p:nvPr>
            <p:ph type="title"/>
          </p:nvPr>
        </p:nvSpPr>
        <p:spPr/>
        <p:txBody>
          <a:bodyPr/>
          <a:lstStyle/>
          <a:p>
            <a:r>
              <a:rPr lang="fr-FR" smtClean="0"/>
              <a:t>Indications thérapeutiques</a:t>
            </a:r>
          </a:p>
        </p:txBody>
      </p:sp>
    </p:spTree>
  </p:cSld>
  <p:clrMapOvr>
    <a:masterClrMapping/>
  </p:clrMapOvr>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itre 1"/>
          <p:cNvSpPr>
            <a:spLocks noGrp="1"/>
          </p:cNvSpPr>
          <p:nvPr>
            <p:ph type="title"/>
          </p:nvPr>
        </p:nvSpPr>
        <p:spPr/>
        <p:txBody>
          <a:bodyPr/>
          <a:lstStyle/>
          <a:p>
            <a:r>
              <a:rPr lang="fr-FR" smtClean="0"/>
              <a:t>Lithium</a:t>
            </a:r>
          </a:p>
        </p:txBody>
      </p:sp>
      <p:sp>
        <p:nvSpPr>
          <p:cNvPr id="29699" name="Espace réservé du contenu 2"/>
          <p:cNvSpPr>
            <a:spLocks noGrp="1"/>
          </p:cNvSpPr>
          <p:nvPr>
            <p:ph idx="1"/>
          </p:nvPr>
        </p:nvSpPr>
        <p:spPr/>
        <p:txBody>
          <a:bodyPr/>
          <a:lstStyle/>
          <a:p>
            <a:pPr>
              <a:buFont typeface="Arial" charset="0"/>
              <a:buNone/>
            </a:pPr>
            <a:r>
              <a:rPr lang="fr-FR" smtClean="0"/>
              <a:t>Mécanisme d’action:</a:t>
            </a:r>
          </a:p>
          <a:p>
            <a:r>
              <a:rPr lang="fr-FR" smtClean="0"/>
              <a:t>Elément existe sous forme de cation en solution. </a:t>
            </a:r>
          </a:p>
          <a:p>
            <a:r>
              <a:rPr lang="fr-FR" smtClean="0"/>
              <a:t>Plusieurs propriétés pharmacologiques</a:t>
            </a:r>
          </a:p>
          <a:p>
            <a:pPr lvl="1"/>
            <a:r>
              <a:rPr lang="fr-FR" smtClean="0"/>
              <a:t>sur la fonction des monoamines dans le cerveau (canaux sodiques)</a:t>
            </a:r>
          </a:p>
          <a:p>
            <a:pPr lvl="1"/>
            <a:r>
              <a:rPr lang="fr-FR" smtClean="0"/>
              <a:t>sur l’inhibition des second messagers (phosphatidylinositides)</a:t>
            </a:r>
          </a:p>
          <a:p>
            <a:endParaRPr lang="fr-FR" smtClean="0"/>
          </a:p>
          <a:p>
            <a:endParaRPr lang="fr-FR" smtClean="0"/>
          </a:p>
        </p:txBody>
      </p:sp>
      <p:sp>
        <p:nvSpPr>
          <p:cNvPr id="4" name="Espace réservé du numéro de diapositive 3"/>
          <p:cNvSpPr>
            <a:spLocks noGrp="1"/>
          </p:cNvSpPr>
          <p:nvPr>
            <p:ph type="sldNum" sz="quarter" idx="12"/>
          </p:nvPr>
        </p:nvSpPr>
        <p:spPr/>
        <p:txBody>
          <a:bodyPr/>
          <a:lstStyle/>
          <a:p>
            <a:pPr>
              <a:defRPr/>
            </a:pPr>
            <a:fld id="{6284934B-9662-4205-939D-849E3E36BABF}" type="slidenum">
              <a:rPr lang="fr-FR" smtClean="0"/>
              <a:pPr>
                <a:defRPr/>
              </a:pPr>
              <a:t>25</a:t>
            </a:fld>
            <a:endParaRPr lang="fr-FR"/>
          </a:p>
        </p:txBody>
      </p:sp>
    </p:spTree>
  </p:cSld>
  <p:clrMapOvr>
    <a:masterClrMapping/>
  </p:clrMapOvr>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Titre 1"/>
          <p:cNvSpPr>
            <a:spLocks noGrp="1"/>
          </p:cNvSpPr>
          <p:nvPr>
            <p:ph type="title"/>
          </p:nvPr>
        </p:nvSpPr>
        <p:spPr/>
        <p:txBody>
          <a:bodyPr/>
          <a:lstStyle/>
          <a:p>
            <a:r>
              <a:rPr lang="fr-FR" smtClean="0"/>
              <a:t>Lithium </a:t>
            </a:r>
          </a:p>
        </p:txBody>
      </p:sp>
      <p:sp>
        <p:nvSpPr>
          <p:cNvPr id="30723" name="Espace réservé du contenu 2"/>
          <p:cNvSpPr>
            <a:spLocks noGrp="1"/>
          </p:cNvSpPr>
          <p:nvPr>
            <p:ph idx="1"/>
          </p:nvPr>
        </p:nvSpPr>
        <p:spPr/>
        <p:txBody>
          <a:bodyPr>
            <a:normAutofit fontScale="92500" lnSpcReduction="10000"/>
          </a:bodyPr>
          <a:lstStyle/>
          <a:p>
            <a:r>
              <a:rPr lang="fr-FR" sz="2400" smtClean="0"/>
              <a:t>Indications</a:t>
            </a:r>
          </a:p>
          <a:p>
            <a:pPr lvl="1"/>
            <a:r>
              <a:rPr lang="fr-FR" sz="2400" smtClean="0"/>
              <a:t>Dépression maniaque</a:t>
            </a:r>
          </a:p>
          <a:p>
            <a:pPr lvl="1"/>
            <a:r>
              <a:rPr lang="fr-FR" sz="2400" smtClean="0"/>
              <a:t>Dépression unipolaire</a:t>
            </a:r>
          </a:p>
          <a:p>
            <a:pPr lvl="1"/>
            <a:r>
              <a:rPr lang="fr-FR" sz="2400" smtClean="0"/>
              <a:t>Manie</a:t>
            </a:r>
          </a:p>
          <a:p>
            <a:r>
              <a:rPr lang="fr-FR" sz="2400" smtClean="0"/>
              <a:t>Pharmacocinétique:</a:t>
            </a:r>
          </a:p>
          <a:p>
            <a:pPr lvl="1"/>
            <a:r>
              <a:rPr lang="fr-FR" sz="2400" smtClean="0"/>
              <a:t>Bien absorbé: éliminé sous forme inchangée avec t1/2 en fonction de l’âge: 20h (jeune adulte) et 36 h pour personnes âgées</a:t>
            </a:r>
          </a:p>
          <a:p>
            <a:pPr lvl="1"/>
            <a:r>
              <a:rPr lang="fr-FR" sz="2400" smtClean="0"/>
              <a:t>Index thérapeutique étroit: conc cibles 0.4-0.8mmol/l</a:t>
            </a:r>
          </a:p>
          <a:p>
            <a:pPr lvl="1"/>
            <a:r>
              <a:rPr lang="fr-FR" sz="2400" smtClean="0"/>
              <a:t>Toxicité: 1.5mmol/l</a:t>
            </a:r>
          </a:p>
          <a:p>
            <a:pPr lvl="1"/>
            <a:r>
              <a:rPr lang="fr-FR" sz="2400" smtClean="0"/>
              <a:t>Dosage plasmatique: 12h après la dernière prise (après 4 et 7 jours de traitement)</a:t>
            </a:r>
          </a:p>
        </p:txBody>
      </p:sp>
      <p:sp>
        <p:nvSpPr>
          <p:cNvPr id="4" name="Espace réservé du numéro de diapositive 3"/>
          <p:cNvSpPr>
            <a:spLocks noGrp="1"/>
          </p:cNvSpPr>
          <p:nvPr>
            <p:ph type="sldNum" sz="quarter" idx="12"/>
          </p:nvPr>
        </p:nvSpPr>
        <p:spPr/>
        <p:txBody>
          <a:bodyPr/>
          <a:lstStyle/>
          <a:p>
            <a:pPr>
              <a:defRPr/>
            </a:pPr>
            <a:fld id="{33318D35-53CD-411E-9F69-EDB1F0C5DDD7}" type="slidenum">
              <a:rPr lang="fr-FR" smtClean="0"/>
              <a:pPr>
                <a:defRPr/>
              </a:pPr>
              <a:t>26</a:t>
            </a:fld>
            <a:endParaRPr lang="fr-FR" dirty="0"/>
          </a:p>
        </p:txBody>
      </p:sp>
    </p:spTree>
  </p:cSld>
  <p:clrMapOvr>
    <a:masterClrMapping/>
  </p:clrMapOvr>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Titre 1"/>
          <p:cNvSpPr>
            <a:spLocks noGrp="1"/>
          </p:cNvSpPr>
          <p:nvPr>
            <p:ph type="title"/>
          </p:nvPr>
        </p:nvSpPr>
        <p:spPr/>
        <p:txBody>
          <a:bodyPr/>
          <a:lstStyle/>
          <a:p>
            <a:r>
              <a:rPr lang="fr-FR" smtClean="0"/>
              <a:t>Lithium </a:t>
            </a:r>
          </a:p>
        </p:txBody>
      </p:sp>
      <p:sp>
        <p:nvSpPr>
          <p:cNvPr id="3" name="Espace réservé du contenu 2"/>
          <p:cNvSpPr>
            <a:spLocks noGrp="1"/>
          </p:cNvSpPr>
          <p:nvPr>
            <p:ph idx="1"/>
          </p:nvPr>
        </p:nvSpPr>
        <p:spPr>
          <a:xfrm>
            <a:off x="395288" y="1412875"/>
            <a:ext cx="7993062" cy="5256213"/>
          </a:xfrm>
        </p:spPr>
        <p:txBody>
          <a:bodyPr/>
          <a:lstStyle/>
          <a:p>
            <a:pPr>
              <a:defRPr/>
            </a:pPr>
            <a:r>
              <a:rPr lang="fr-FR" sz="2400" dirty="0" smtClean="0"/>
              <a:t>Effets indésirables</a:t>
            </a:r>
          </a:p>
          <a:p>
            <a:pPr lvl="1">
              <a:defRPr/>
            </a:pPr>
            <a:r>
              <a:rPr lang="fr-FR" sz="2400" dirty="0" smtClean="0"/>
              <a:t>Troubles gastro-intestinaux: nausée, vomissements, diarrhées, anorexie)</a:t>
            </a:r>
          </a:p>
          <a:p>
            <a:pPr lvl="1">
              <a:defRPr/>
            </a:pPr>
            <a:r>
              <a:rPr lang="fr-FR" sz="2400" dirty="0" smtClean="0"/>
              <a:t>Troubles nerveux centraux: léthargie, ataxie, tremblement, manque de coordination, dysarthrie)</a:t>
            </a:r>
          </a:p>
          <a:p>
            <a:pPr lvl="1">
              <a:defRPr/>
            </a:pPr>
            <a:r>
              <a:rPr lang="fr-FR" sz="2400" dirty="0" smtClean="0"/>
              <a:t>Coma, crise, psychoses toxiques, oligurie, occasionnellement mort</a:t>
            </a:r>
          </a:p>
          <a:p>
            <a:pPr marL="342900" lvl="1" indent="-342900">
              <a:buFont typeface="Arial" charset="0"/>
              <a:buChar char="•"/>
              <a:defRPr/>
            </a:pPr>
            <a:r>
              <a:rPr lang="fr-FR" sz="2400" dirty="0" smtClean="0"/>
              <a:t>Interactions médicamenteuses:</a:t>
            </a:r>
          </a:p>
          <a:p>
            <a:pPr lvl="1">
              <a:defRPr/>
            </a:pPr>
            <a:r>
              <a:rPr lang="fr-FR" sz="2000" dirty="0" smtClean="0"/>
              <a:t>Diurétiques thiazidiques et furosémide: diminuer de moitié la dose de lithium et surveillance</a:t>
            </a:r>
          </a:p>
          <a:p>
            <a:pPr lvl="1">
              <a:defRPr/>
            </a:pPr>
            <a:r>
              <a:rPr lang="fr-FR" sz="2000" dirty="0" smtClean="0"/>
              <a:t>Neuroleptiques: butyrophénones, phénothiazines</a:t>
            </a:r>
          </a:p>
          <a:p>
            <a:pPr lvl="1">
              <a:defRPr/>
            </a:pPr>
            <a:r>
              <a:rPr lang="fr-FR" sz="2000" dirty="0" smtClean="0"/>
              <a:t>IMAO et SSRI</a:t>
            </a:r>
          </a:p>
          <a:p>
            <a:pPr>
              <a:defRPr/>
            </a:pPr>
            <a:r>
              <a:rPr lang="fr-FR" sz="2400" dirty="0" smtClean="0"/>
              <a:t>CI: grossesse effet tératogène</a:t>
            </a:r>
          </a:p>
          <a:p>
            <a:pPr>
              <a:defRPr/>
            </a:pPr>
            <a:endParaRPr lang="fr-FR" sz="2400" dirty="0"/>
          </a:p>
        </p:txBody>
      </p:sp>
      <p:sp>
        <p:nvSpPr>
          <p:cNvPr id="4" name="Espace réservé du numéro de diapositive 3"/>
          <p:cNvSpPr>
            <a:spLocks noGrp="1"/>
          </p:cNvSpPr>
          <p:nvPr>
            <p:ph type="sldNum" sz="quarter" idx="12"/>
          </p:nvPr>
        </p:nvSpPr>
        <p:spPr/>
        <p:txBody>
          <a:bodyPr/>
          <a:lstStyle/>
          <a:p>
            <a:pPr>
              <a:defRPr/>
            </a:pPr>
            <a:fld id="{66FAAEC2-F09C-4684-8173-9D9DFDF24A93}" type="slidenum">
              <a:rPr lang="fr-FR" smtClean="0"/>
              <a:pPr>
                <a:defRPr/>
              </a:pPr>
              <a:t>27</a:t>
            </a:fld>
            <a:endParaRPr lang="fr-FR"/>
          </a:p>
        </p:txBody>
      </p:sp>
    </p:spTree>
  </p:cSld>
  <p:clrMapOvr>
    <a:masterClrMapping/>
  </p:clrMapOvr>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numéro de diapositive 5"/>
          <p:cNvSpPr>
            <a:spLocks noGrp="1"/>
          </p:cNvSpPr>
          <p:nvPr>
            <p:ph type="sldNum" sz="quarter" idx="12"/>
          </p:nvPr>
        </p:nvSpPr>
        <p:spPr/>
        <p:txBody>
          <a:bodyPr/>
          <a:lstStyle/>
          <a:p>
            <a:pPr>
              <a:defRPr/>
            </a:pPr>
            <a:fld id="{0B4FD31F-D11B-4F97-8D6C-C52770D403D6}" type="slidenum">
              <a:rPr lang="fr-FR"/>
              <a:pPr>
                <a:defRPr/>
              </a:pPr>
              <a:t>28</a:t>
            </a:fld>
            <a:endParaRPr lang="fr-FR"/>
          </a:p>
        </p:txBody>
      </p:sp>
      <p:sp>
        <p:nvSpPr>
          <p:cNvPr id="32771" name="Titre 1"/>
          <p:cNvSpPr>
            <a:spLocks noGrp="1"/>
          </p:cNvSpPr>
          <p:nvPr>
            <p:ph type="title"/>
          </p:nvPr>
        </p:nvSpPr>
        <p:spPr>
          <a:xfrm>
            <a:off x="457200" y="274638"/>
            <a:ext cx="8229600" cy="796925"/>
          </a:xfrm>
        </p:spPr>
        <p:txBody>
          <a:bodyPr>
            <a:normAutofit fontScale="90000"/>
          </a:bodyPr>
          <a:lstStyle/>
          <a:p>
            <a:pPr marL="571500" indent="-571500">
              <a:buSzPct val="80000"/>
              <a:buFont typeface="Calibri" pitchFamily="34" charset="0"/>
              <a:buAutoNum type="romanUcPeriod" startAt="6"/>
            </a:pPr>
            <a:r>
              <a:rPr lang="fr-FR" sz="2400" smtClean="0">
                <a:latin typeface="Britannic Bold" pitchFamily="34" charset="0"/>
              </a:rPr>
              <a:t>INTERACTIONS MEDICAMENTEUSES MAJEURES</a:t>
            </a:r>
            <a:br>
              <a:rPr lang="fr-FR" sz="2400" smtClean="0">
                <a:latin typeface="Britannic Bold" pitchFamily="34" charset="0"/>
              </a:rPr>
            </a:br>
            <a:endParaRPr lang="fr-FR" sz="2400" smtClean="0">
              <a:latin typeface="Britannic Bold" pitchFamily="34" charset="0"/>
            </a:endParaRPr>
          </a:p>
        </p:txBody>
      </p:sp>
      <p:sp>
        <p:nvSpPr>
          <p:cNvPr id="32772" name="Espace réservé du contenu 2"/>
          <p:cNvSpPr>
            <a:spLocks noGrp="1"/>
          </p:cNvSpPr>
          <p:nvPr>
            <p:ph idx="1"/>
          </p:nvPr>
        </p:nvSpPr>
        <p:spPr>
          <a:xfrm>
            <a:off x="571500" y="1071563"/>
            <a:ext cx="8429625" cy="4525962"/>
          </a:xfrm>
        </p:spPr>
        <p:txBody>
          <a:bodyPr/>
          <a:lstStyle/>
          <a:p>
            <a:pPr>
              <a:buFont typeface="Arial" charset="0"/>
              <a:buNone/>
            </a:pPr>
            <a:r>
              <a:rPr lang="fr-FR" sz="2000" b="1" dirty="0" smtClean="0">
                <a:latin typeface="Tahoma" pitchFamily="34" charset="0"/>
                <a:cs typeface="Tahoma" pitchFamily="34" charset="0"/>
              </a:rPr>
              <a:t>1- propres à tous les NL</a:t>
            </a:r>
          </a:p>
          <a:p>
            <a:pPr>
              <a:buFont typeface="Arial" charset="0"/>
              <a:buNone/>
            </a:pPr>
            <a:r>
              <a:rPr lang="fr-FR" sz="2000" dirty="0" smtClean="0">
                <a:latin typeface="Tahoma" pitchFamily="34" charset="0"/>
                <a:cs typeface="Tahoma" pitchFamily="34" charset="0"/>
              </a:rPr>
              <a:t>	- </a:t>
            </a:r>
            <a:r>
              <a:rPr lang="fr-FR" sz="1800" u="sng" dirty="0" smtClean="0">
                <a:latin typeface="Tahoma" pitchFamily="34" charset="0"/>
                <a:cs typeface="Tahoma" pitchFamily="34" charset="0"/>
              </a:rPr>
              <a:t>Alcool</a:t>
            </a:r>
            <a:r>
              <a:rPr lang="fr-FR" sz="1800" dirty="0" smtClean="0">
                <a:latin typeface="Tahoma" pitchFamily="34" charset="0"/>
                <a:cs typeface="Tahoma" pitchFamily="34" charset="0"/>
              </a:rPr>
              <a:t> : association déconseillée (</a:t>
            </a:r>
            <a:r>
              <a:rPr lang="fr-FR" sz="1800" i="1" dirty="0" smtClean="0">
                <a:latin typeface="Tahoma" pitchFamily="34" charset="0"/>
                <a:cs typeface="Tahoma" pitchFamily="34" charset="0"/>
              </a:rPr>
              <a:t>majoration par l’alcool de l’effet sédatif des NL</a:t>
            </a:r>
            <a:r>
              <a:rPr lang="fr-FR" sz="1800" dirty="0" smtClean="0">
                <a:latin typeface="Tahoma" pitchFamily="34" charset="0"/>
                <a:cs typeface="Tahoma" pitchFamily="34" charset="0"/>
              </a:rPr>
              <a:t>).</a:t>
            </a:r>
          </a:p>
          <a:p>
            <a:pPr>
              <a:buFont typeface="Arial" charset="0"/>
              <a:buNone/>
            </a:pPr>
            <a:endParaRPr lang="fr-FR" sz="2000" dirty="0" smtClean="0">
              <a:latin typeface="Tahoma" pitchFamily="34" charset="0"/>
              <a:cs typeface="Tahoma" pitchFamily="34" charset="0"/>
            </a:endParaRPr>
          </a:p>
          <a:p>
            <a:pPr>
              <a:lnSpc>
                <a:spcPct val="150000"/>
              </a:lnSpc>
              <a:buFont typeface="Arial" charset="0"/>
              <a:buNone/>
            </a:pPr>
            <a:r>
              <a:rPr lang="fr-FR" sz="2000" b="1" dirty="0" smtClean="0">
                <a:latin typeface="Tahoma" pitchFamily="34" charset="0"/>
                <a:cs typeface="Tahoma" pitchFamily="34" charset="0"/>
              </a:rPr>
              <a:t>2- propres à tous les NL antipsychotiques </a:t>
            </a:r>
            <a:r>
              <a:rPr lang="fr-FR" sz="1800" b="1" dirty="0" smtClean="0">
                <a:latin typeface="Tahoma" pitchFamily="34" charset="0"/>
                <a:cs typeface="Tahoma" pitchFamily="34" charset="0"/>
              </a:rPr>
              <a:t>(</a:t>
            </a:r>
            <a:r>
              <a:rPr lang="fr-FR" sz="1800" b="1" i="1" dirty="0" smtClean="0">
                <a:latin typeface="Tahoma" pitchFamily="34" charset="0"/>
                <a:cs typeface="Tahoma" pitchFamily="34" charset="0"/>
              </a:rPr>
              <a:t>sauf la </a:t>
            </a:r>
            <a:r>
              <a:rPr lang="fr-FR" sz="1800" b="1" i="1" dirty="0" err="1" smtClean="0">
                <a:latin typeface="Tahoma" pitchFamily="34" charset="0"/>
                <a:cs typeface="Tahoma" pitchFamily="34" charset="0"/>
              </a:rPr>
              <a:t>clozapine</a:t>
            </a:r>
            <a:r>
              <a:rPr lang="fr-FR" sz="1800" b="1" dirty="0" smtClean="0">
                <a:latin typeface="Tahoma" pitchFamily="34" charset="0"/>
                <a:cs typeface="Tahoma" pitchFamily="34" charset="0"/>
              </a:rPr>
              <a:t>)</a:t>
            </a:r>
          </a:p>
          <a:p>
            <a:pPr>
              <a:lnSpc>
                <a:spcPct val="150000"/>
              </a:lnSpc>
              <a:buFont typeface="Arial" charset="0"/>
              <a:buNone/>
            </a:pPr>
            <a:r>
              <a:rPr lang="fr-FR" sz="1800" dirty="0" smtClean="0">
                <a:latin typeface="Tahoma" pitchFamily="34" charset="0"/>
                <a:cs typeface="Tahoma" pitchFamily="34" charset="0"/>
              </a:rPr>
              <a:t>	- </a:t>
            </a:r>
            <a:r>
              <a:rPr lang="fr-FR" sz="1800" u="sng" dirty="0" smtClean="0">
                <a:latin typeface="Tahoma" pitchFamily="34" charset="0"/>
                <a:cs typeface="Tahoma" pitchFamily="34" charset="0"/>
              </a:rPr>
              <a:t>Agonistes dopaminergiques </a:t>
            </a:r>
            <a:r>
              <a:rPr lang="fr-FR" sz="1800" dirty="0" smtClean="0">
                <a:latin typeface="Tahoma" pitchFamily="34" charset="0"/>
                <a:cs typeface="Tahoma" pitchFamily="34" charset="0"/>
              </a:rPr>
              <a:t>(</a:t>
            </a:r>
            <a:r>
              <a:rPr lang="fr-FR" sz="1800" i="1" dirty="0" smtClean="0">
                <a:latin typeface="Tahoma" pitchFamily="34" charset="0"/>
                <a:cs typeface="Tahoma" pitchFamily="34" charset="0"/>
              </a:rPr>
              <a:t>sauf </a:t>
            </a:r>
            <a:r>
              <a:rPr lang="fr-FR" sz="1800" i="1" dirty="0" err="1" smtClean="0">
                <a:latin typeface="Tahoma" pitchFamily="34" charset="0"/>
                <a:cs typeface="Tahoma" pitchFamily="34" charset="0"/>
              </a:rPr>
              <a:t>lévodopa</a:t>
            </a:r>
            <a:r>
              <a:rPr lang="fr-FR" sz="1800" dirty="0" smtClean="0">
                <a:latin typeface="Tahoma" pitchFamily="34" charset="0"/>
                <a:cs typeface="Tahoma" pitchFamily="34" charset="0"/>
              </a:rPr>
              <a:t>) : association contre-indiquée (</a:t>
            </a:r>
            <a:r>
              <a:rPr lang="fr-FR" sz="1800" i="1" dirty="0" smtClean="0">
                <a:latin typeface="Tahoma" pitchFamily="34" charset="0"/>
                <a:cs typeface="Tahoma" pitchFamily="34" charset="0"/>
              </a:rPr>
              <a:t>ou déconseillée chez le patient parkinsonien</a:t>
            </a:r>
            <a:r>
              <a:rPr lang="fr-FR" sz="1800" dirty="0" smtClean="0">
                <a:latin typeface="Tahoma" pitchFamily="34" charset="0"/>
                <a:cs typeface="Tahoma" pitchFamily="34" charset="0"/>
              </a:rPr>
              <a:t>) car antagonisme réciproque de l’agoniste dopaminergique et du neuroleptique.</a:t>
            </a:r>
          </a:p>
          <a:p>
            <a:pPr>
              <a:lnSpc>
                <a:spcPct val="150000"/>
              </a:lnSpc>
              <a:buFont typeface="Arial" charset="0"/>
              <a:buNone/>
            </a:pPr>
            <a:r>
              <a:rPr lang="fr-FR" sz="1800" dirty="0" smtClean="0">
                <a:latin typeface="Tahoma" pitchFamily="34" charset="0"/>
                <a:cs typeface="Tahoma" pitchFamily="34" charset="0"/>
              </a:rPr>
              <a:t>	- </a:t>
            </a:r>
            <a:r>
              <a:rPr lang="fr-FR" sz="1800" u="sng" dirty="0" err="1" smtClean="0">
                <a:latin typeface="Tahoma" pitchFamily="34" charset="0"/>
                <a:cs typeface="Tahoma" pitchFamily="34" charset="0"/>
              </a:rPr>
              <a:t>Lévodopa</a:t>
            </a:r>
            <a:r>
              <a:rPr lang="fr-FR" sz="1800" dirty="0" smtClean="0">
                <a:latin typeface="Tahoma" pitchFamily="34" charset="0"/>
                <a:cs typeface="Tahoma" pitchFamily="34" charset="0"/>
              </a:rPr>
              <a:t> : association déconseillée pour les mêmes raisons que ci-dessus.</a:t>
            </a:r>
          </a:p>
          <a:p>
            <a:endParaRPr lang="fr-FR" sz="2000" dirty="0" smtClean="0">
              <a:latin typeface="Tahoma" pitchFamily="34" charset="0"/>
              <a:cs typeface="Tahoma" pitchFamily="34" charset="0"/>
            </a:endParaRPr>
          </a:p>
        </p:txBody>
      </p:sp>
    </p:spTree>
  </p:cSld>
  <p:clrMapOvr>
    <a:masterClrMapping/>
  </p:clrMapOvr>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numéro de diapositive 5"/>
          <p:cNvSpPr>
            <a:spLocks noGrp="1"/>
          </p:cNvSpPr>
          <p:nvPr>
            <p:ph type="sldNum" sz="quarter" idx="12"/>
          </p:nvPr>
        </p:nvSpPr>
        <p:spPr/>
        <p:txBody>
          <a:bodyPr/>
          <a:lstStyle/>
          <a:p>
            <a:pPr>
              <a:defRPr/>
            </a:pPr>
            <a:fld id="{4BD3CEE0-EA54-4794-A1C0-FA3BEA9BAC1B}" type="slidenum">
              <a:rPr lang="fr-FR"/>
              <a:pPr>
                <a:defRPr/>
              </a:pPr>
              <a:t>29</a:t>
            </a:fld>
            <a:endParaRPr lang="fr-FR"/>
          </a:p>
        </p:txBody>
      </p:sp>
      <p:sp>
        <p:nvSpPr>
          <p:cNvPr id="33795" name="Espace réservé du contenu 2"/>
          <p:cNvSpPr>
            <a:spLocks noGrp="1"/>
          </p:cNvSpPr>
          <p:nvPr>
            <p:ph idx="1"/>
          </p:nvPr>
        </p:nvSpPr>
        <p:spPr>
          <a:xfrm>
            <a:off x="500063" y="214313"/>
            <a:ext cx="8229600" cy="6072187"/>
          </a:xfrm>
        </p:spPr>
        <p:txBody>
          <a:bodyPr/>
          <a:lstStyle/>
          <a:p>
            <a:pPr algn="just">
              <a:lnSpc>
                <a:spcPct val="150000"/>
              </a:lnSpc>
              <a:buFont typeface="Arial" charset="0"/>
              <a:buNone/>
            </a:pPr>
            <a:r>
              <a:rPr lang="fr-FR" sz="2200" b="1" dirty="0" smtClean="0">
                <a:latin typeface="Tahoma" pitchFamily="34" charset="0"/>
                <a:cs typeface="Tahoma" pitchFamily="34" charset="0"/>
              </a:rPr>
              <a:t>3- propres aux </a:t>
            </a:r>
            <a:r>
              <a:rPr lang="fr-FR" sz="2200" b="1" dirty="0" err="1" smtClean="0">
                <a:latin typeface="Tahoma" pitchFamily="34" charset="0"/>
                <a:cs typeface="Tahoma" pitchFamily="34" charset="0"/>
              </a:rPr>
              <a:t>phénothiaziniques</a:t>
            </a:r>
            <a:endParaRPr lang="fr-FR" sz="2200" b="1" dirty="0" smtClean="0">
              <a:latin typeface="Tahoma" pitchFamily="34" charset="0"/>
              <a:cs typeface="Tahoma" pitchFamily="34" charset="0"/>
            </a:endParaRPr>
          </a:p>
          <a:p>
            <a:pPr algn="just">
              <a:lnSpc>
                <a:spcPct val="150000"/>
              </a:lnSpc>
              <a:buFont typeface="Arial" charset="0"/>
              <a:buNone/>
            </a:pPr>
            <a:r>
              <a:rPr lang="fr-FR" sz="1800" dirty="0" smtClean="0">
                <a:latin typeface="Tahoma" pitchFamily="34" charset="0"/>
                <a:cs typeface="Tahoma" pitchFamily="34" charset="0"/>
              </a:rPr>
              <a:t>	- Médicaments donnant des torsades de pointes* : association déconseillée avec les NL </a:t>
            </a:r>
            <a:r>
              <a:rPr lang="fr-FR" sz="1800" dirty="0" err="1" smtClean="0">
                <a:latin typeface="Tahoma" pitchFamily="34" charset="0"/>
                <a:cs typeface="Tahoma" pitchFamily="34" charset="0"/>
              </a:rPr>
              <a:t>phénothiaziniques</a:t>
            </a:r>
            <a:r>
              <a:rPr lang="fr-FR" sz="1800" dirty="0" smtClean="0">
                <a:latin typeface="Tahoma" pitchFamily="34" charset="0"/>
                <a:cs typeface="Tahoma" pitchFamily="34" charset="0"/>
              </a:rPr>
              <a:t> .</a:t>
            </a:r>
          </a:p>
          <a:p>
            <a:pPr algn="just">
              <a:lnSpc>
                <a:spcPct val="150000"/>
              </a:lnSpc>
              <a:buFont typeface="Arial" charset="0"/>
              <a:buNone/>
            </a:pPr>
            <a:r>
              <a:rPr lang="fr-FR" sz="1800" dirty="0" smtClean="0">
                <a:latin typeface="Tahoma" pitchFamily="34" charset="0"/>
                <a:cs typeface="Tahoma" pitchFamily="34" charset="0"/>
              </a:rPr>
              <a:t>	</a:t>
            </a:r>
            <a:r>
              <a:rPr lang="fr-FR" sz="1800" b="1" dirty="0" smtClean="0">
                <a:latin typeface="Tahoma" pitchFamily="34" charset="0"/>
                <a:cs typeface="Tahoma" pitchFamily="34" charset="0"/>
              </a:rPr>
              <a:t>- Lithium </a:t>
            </a:r>
            <a:r>
              <a:rPr lang="fr-FR" sz="1800" dirty="0" smtClean="0">
                <a:latin typeface="Tahoma" pitchFamily="34" charset="0"/>
                <a:cs typeface="Tahoma" pitchFamily="34" charset="0"/>
              </a:rPr>
              <a:t>: association déconseillée avec la chlorpromazine, la </a:t>
            </a:r>
            <a:r>
              <a:rPr lang="fr-FR" sz="1800" dirty="0" err="1" smtClean="0">
                <a:latin typeface="Tahoma" pitchFamily="34" charset="0"/>
                <a:cs typeface="Tahoma" pitchFamily="34" charset="0"/>
              </a:rPr>
              <a:t>fluphénazine</a:t>
            </a:r>
            <a:r>
              <a:rPr lang="fr-FR" sz="1800" dirty="0" smtClean="0">
                <a:latin typeface="Tahoma" pitchFamily="34" charset="0"/>
                <a:cs typeface="Tahoma" pitchFamily="34" charset="0"/>
              </a:rPr>
              <a:t> et la </a:t>
            </a:r>
            <a:r>
              <a:rPr lang="fr-FR" sz="1800" dirty="0" err="1" smtClean="0">
                <a:latin typeface="Tahoma" pitchFamily="34" charset="0"/>
                <a:cs typeface="Tahoma" pitchFamily="34" charset="0"/>
              </a:rPr>
              <a:t>thioridazine</a:t>
            </a:r>
            <a:r>
              <a:rPr lang="fr-FR" sz="1800" dirty="0" smtClean="0">
                <a:latin typeface="Tahoma" pitchFamily="34" charset="0"/>
                <a:cs typeface="Tahoma" pitchFamily="34" charset="0"/>
              </a:rPr>
              <a:t> car risque de syndrome confusionnel + hypertonie + hyper-réflexivité avec, parfois, augmentation rapide de la </a:t>
            </a:r>
            <a:r>
              <a:rPr lang="fr-FR" sz="1800" dirty="0" err="1" smtClean="0">
                <a:latin typeface="Tahoma" pitchFamily="34" charset="0"/>
                <a:cs typeface="Tahoma" pitchFamily="34" charset="0"/>
              </a:rPr>
              <a:t>lithémie</a:t>
            </a:r>
            <a:r>
              <a:rPr lang="fr-FR" sz="1800" dirty="0" smtClean="0">
                <a:latin typeface="Tahoma" pitchFamily="34" charset="0"/>
                <a:cs typeface="Tahoma" pitchFamily="34" charset="0"/>
              </a:rPr>
              <a:t>.</a:t>
            </a:r>
          </a:p>
          <a:p>
            <a:pPr algn="just">
              <a:lnSpc>
                <a:spcPct val="150000"/>
              </a:lnSpc>
              <a:buFont typeface="Arial" charset="0"/>
              <a:buNone/>
            </a:pPr>
            <a:endParaRPr lang="fr-FR" sz="1800" dirty="0" smtClean="0">
              <a:latin typeface="Tahoma" pitchFamily="34" charset="0"/>
              <a:cs typeface="Tahoma" pitchFamily="34" charset="0"/>
            </a:endParaRPr>
          </a:p>
          <a:p>
            <a:pPr algn="just">
              <a:lnSpc>
                <a:spcPct val="150000"/>
              </a:lnSpc>
              <a:buFont typeface="Arial" charset="0"/>
              <a:buNone/>
            </a:pPr>
            <a:r>
              <a:rPr lang="fr-FR" sz="2200" b="1" dirty="0" smtClean="0">
                <a:latin typeface="Tahoma" pitchFamily="34" charset="0"/>
                <a:cs typeface="Tahoma" pitchFamily="34" charset="0"/>
              </a:rPr>
              <a:t>4- propres aux dérivés de la butyrophénone</a:t>
            </a:r>
          </a:p>
          <a:p>
            <a:pPr algn="just">
              <a:lnSpc>
                <a:spcPct val="150000"/>
              </a:lnSpc>
              <a:buFont typeface="Arial" charset="0"/>
              <a:buNone/>
            </a:pPr>
            <a:r>
              <a:rPr lang="fr-FR" sz="1800" dirty="0" smtClean="0">
                <a:latin typeface="Tahoma" pitchFamily="34" charset="0"/>
                <a:cs typeface="Tahoma" pitchFamily="34" charset="0"/>
              </a:rPr>
              <a:t>	- Médicaments donnant des torsades de pointes *: association déconseillée avec l’halopéridol et le </a:t>
            </a:r>
            <a:r>
              <a:rPr lang="fr-FR" sz="1800" dirty="0" err="1" smtClean="0">
                <a:latin typeface="Tahoma" pitchFamily="34" charset="0"/>
                <a:cs typeface="Tahoma" pitchFamily="34" charset="0"/>
              </a:rPr>
              <a:t>dropéridol</a:t>
            </a:r>
            <a:endParaRPr lang="fr-FR" sz="1800" dirty="0" smtClean="0">
              <a:latin typeface="Tahoma" pitchFamily="34" charset="0"/>
              <a:cs typeface="Tahoma" pitchFamily="34" charset="0"/>
            </a:endParaRPr>
          </a:p>
          <a:p>
            <a:pPr algn="just">
              <a:lnSpc>
                <a:spcPct val="150000"/>
              </a:lnSpc>
              <a:buFont typeface="Arial" charset="0"/>
              <a:buNone/>
            </a:pPr>
            <a:r>
              <a:rPr lang="fr-FR" sz="1800" dirty="0" smtClean="0">
                <a:latin typeface="Tahoma" pitchFamily="34" charset="0"/>
                <a:cs typeface="Tahoma" pitchFamily="34" charset="0"/>
              </a:rPr>
              <a:t>	</a:t>
            </a:r>
            <a:r>
              <a:rPr lang="fr-FR" sz="1800" b="1" dirty="0" smtClean="0">
                <a:latin typeface="Tahoma" pitchFamily="34" charset="0"/>
                <a:cs typeface="Tahoma" pitchFamily="34" charset="0"/>
              </a:rPr>
              <a:t>- Lithium </a:t>
            </a:r>
            <a:r>
              <a:rPr lang="fr-FR" sz="1800" dirty="0" smtClean="0">
                <a:latin typeface="Tahoma" pitchFamily="34" charset="0"/>
                <a:cs typeface="Tahoma" pitchFamily="34" charset="0"/>
              </a:rPr>
              <a:t>: association déconseillée avec l’halopéridol en raison du risque d’apparition d’un syndrome confusionnel avec hypertonie et hyper-réflexivité. </a:t>
            </a:r>
          </a:p>
          <a:p>
            <a:pPr algn="just">
              <a:lnSpc>
                <a:spcPct val="150000"/>
              </a:lnSpc>
            </a:pPr>
            <a:endParaRPr lang="fr-FR" sz="1800" dirty="0" smtClean="0">
              <a:latin typeface="Tahoma" pitchFamily="34" charset="0"/>
              <a:cs typeface="Tahoma" pitchFamily="34" charset="0"/>
            </a:endParaRPr>
          </a:p>
        </p:txBody>
      </p:sp>
    </p:spTree>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Introduction </a:t>
            </a:r>
            <a:endParaRPr lang="fr-FR" dirty="0"/>
          </a:p>
        </p:txBody>
      </p:sp>
      <p:sp>
        <p:nvSpPr>
          <p:cNvPr id="3" name="Espace réservé du contenu 2"/>
          <p:cNvSpPr>
            <a:spLocks noGrp="1"/>
          </p:cNvSpPr>
          <p:nvPr>
            <p:ph idx="1"/>
          </p:nvPr>
        </p:nvSpPr>
        <p:spPr/>
        <p:txBody>
          <a:bodyPr>
            <a:normAutofit fontScale="77500" lnSpcReduction="20000"/>
          </a:bodyPr>
          <a:lstStyle/>
          <a:p>
            <a:r>
              <a:rPr lang="fr-FR" dirty="0" smtClean="0"/>
              <a:t>La maladie psychotique regroupe plusieurs troubles</a:t>
            </a:r>
          </a:p>
          <a:p>
            <a:r>
              <a:rPr lang="fr-FR" dirty="0" smtClean="0"/>
              <a:t>Les antipsychotiques (antischizophréniques, neuroleptiques, tranquillisants majeurs) sont ceux qui sont utilisés pour traiter la schizophrénie</a:t>
            </a:r>
          </a:p>
          <a:p>
            <a:r>
              <a:rPr lang="fr-FR" dirty="0" smtClean="0"/>
              <a:t>Antagonisme des récepteurs dopamine, récepteurs 5-HT (sérotonine)</a:t>
            </a:r>
          </a:p>
          <a:p>
            <a:r>
              <a:rPr lang="fr-FR" dirty="0" smtClean="0"/>
              <a:t>Présence de plusieurs limites en terme d’efficacité et d’effets adverses</a:t>
            </a:r>
          </a:p>
          <a:p>
            <a:r>
              <a:rPr lang="fr-FR" dirty="0" smtClean="0"/>
              <a:t>Améliorations graduelles sont obtenues au fur et à mesure du développement des nouvelles molécules</a:t>
            </a:r>
          </a:p>
          <a:p>
            <a:r>
              <a:rPr lang="fr-FR" dirty="0" smtClean="0"/>
              <a:t>Meilleur compréhension de la nature biologique de la maladie pourrait permettre d’obtenir des résultats radicaux</a:t>
            </a:r>
          </a:p>
          <a:p>
            <a:pPr>
              <a:buNone/>
            </a:pPr>
            <a:endParaRPr lang="fr-FR" dirty="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numéro de diapositive 5"/>
          <p:cNvSpPr>
            <a:spLocks noGrp="1"/>
          </p:cNvSpPr>
          <p:nvPr>
            <p:ph type="sldNum" sz="quarter" idx="12"/>
          </p:nvPr>
        </p:nvSpPr>
        <p:spPr/>
        <p:txBody>
          <a:bodyPr/>
          <a:lstStyle/>
          <a:p>
            <a:pPr>
              <a:defRPr/>
            </a:pPr>
            <a:fld id="{E9454A80-3B1D-4197-9FD8-27AE6C756859}" type="slidenum">
              <a:rPr lang="fr-FR"/>
              <a:pPr>
                <a:defRPr/>
              </a:pPr>
              <a:t>30</a:t>
            </a:fld>
            <a:endParaRPr lang="fr-FR"/>
          </a:p>
        </p:txBody>
      </p:sp>
      <p:sp>
        <p:nvSpPr>
          <p:cNvPr id="34819" name="Espace réservé du contenu 2"/>
          <p:cNvSpPr>
            <a:spLocks noGrp="1"/>
          </p:cNvSpPr>
          <p:nvPr>
            <p:ph idx="1"/>
          </p:nvPr>
        </p:nvSpPr>
        <p:spPr>
          <a:xfrm>
            <a:off x="457200" y="357188"/>
            <a:ext cx="8229600" cy="5768975"/>
          </a:xfrm>
        </p:spPr>
        <p:txBody>
          <a:bodyPr/>
          <a:lstStyle/>
          <a:p>
            <a:pPr algn="just">
              <a:lnSpc>
                <a:spcPct val="150000"/>
              </a:lnSpc>
              <a:buFont typeface="Arial" charset="0"/>
              <a:buNone/>
            </a:pPr>
            <a:r>
              <a:rPr lang="fr-FR" sz="2400" b="1" dirty="0" smtClean="0">
                <a:latin typeface="Tahoma" pitchFamily="34" charset="0"/>
                <a:cs typeface="Tahoma" pitchFamily="34" charset="0"/>
              </a:rPr>
              <a:t>5- propre à la </a:t>
            </a:r>
            <a:r>
              <a:rPr lang="fr-FR" sz="2400" b="1" dirty="0" err="1" smtClean="0">
                <a:latin typeface="Tahoma" pitchFamily="34" charset="0"/>
                <a:cs typeface="Tahoma" pitchFamily="34" charset="0"/>
              </a:rPr>
              <a:t>clozapine</a:t>
            </a:r>
            <a:endParaRPr lang="fr-FR" sz="2400" b="1" dirty="0" smtClean="0">
              <a:latin typeface="Tahoma" pitchFamily="34" charset="0"/>
              <a:cs typeface="Tahoma" pitchFamily="34" charset="0"/>
            </a:endParaRPr>
          </a:p>
          <a:p>
            <a:pPr algn="just">
              <a:lnSpc>
                <a:spcPct val="150000"/>
              </a:lnSpc>
              <a:buFontTx/>
              <a:buChar char="-"/>
            </a:pPr>
            <a:r>
              <a:rPr lang="fr-FR" sz="2000" b="1" dirty="0" err="1" smtClean="0">
                <a:latin typeface="Tahoma" pitchFamily="34" charset="0"/>
                <a:cs typeface="Tahoma" pitchFamily="34" charset="0"/>
              </a:rPr>
              <a:t>Carbamazépine</a:t>
            </a:r>
            <a:r>
              <a:rPr lang="fr-FR" sz="2000" dirty="0" smtClean="0">
                <a:latin typeface="Tahoma" pitchFamily="34" charset="0"/>
                <a:cs typeface="Tahoma" pitchFamily="34" charset="0"/>
              </a:rPr>
              <a:t> : association déconseillée en raison du risque de majoration des effets hématologiques graves.</a:t>
            </a:r>
          </a:p>
          <a:p>
            <a:pPr algn="just">
              <a:lnSpc>
                <a:spcPct val="150000"/>
              </a:lnSpc>
              <a:buFont typeface="Arial" charset="0"/>
              <a:buNone/>
            </a:pPr>
            <a:endParaRPr lang="fr-FR" sz="2000" dirty="0" smtClean="0">
              <a:latin typeface="Tahoma" pitchFamily="34" charset="0"/>
              <a:cs typeface="Tahoma" pitchFamily="34" charset="0"/>
            </a:endParaRPr>
          </a:p>
          <a:p>
            <a:pPr algn="just">
              <a:lnSpc>
                <a:spcPct val="150000"/>
              </a:lnSpc>
              <a:buFont typeface="Arial" charset="0"/>
              <a:buNone/>
            </a:pPr>
            <a:r>
              <a:rPr lang="fr-FR" sz="2400" b="1" dirty="0" smtClean="0">
                <a:latin typeface="Tahoma" pitchFamily="34" charset="0"/>
                <a:cs typeface="Tahoma" pitchFamily="34" charset="0"/>
              </a:rPr>
              <a:t>6- propres au </a:t>
            </a:r>
            <a:r>
              <a:rPr lang="fr-FR" sz="2400" b="1" dirty="0" err="1" smtClean="0">
                <a:latin typeface="Tahoma" pitchFamily="34" charset="0"/>
                <a:cs typeface="Tahoma" pitchFamily="34" charset="0"/>
              </a:rPr>
              <a:t>pimozide</a:t>
            </a:r>
            <a:endParaRPr lang="fr-FR" sz="2400" b="1" dirty="0" smtClean="0">
              <a:latin typeface="Tahoma" pitchFamily="34" charset="0"/>
              <a:cs typeface="Tahoma" pitchFamily="34" charset="0"/>
            </a:endParaRPr>
          </a:p>
          <a:p>
            <a:pPr algn="just">
              <a:lnSpc>
                <a:spcPct val="150000"/>
              </a:lnSpc>
              <a:buFont typeface="Arial" charset="0"/>
              <a:buNone/>
            </a:pPr>
            <a:r>
              <a:rPr lang="fr-FR" sz="2000" dirty="0" smtClean="0">
                <a:latin typeface="Tahoma" pitchFamily="34" charset="0"/>
                <a:cs typeface="Tahoma" pitchFamily="34" charset="0"/>
              </a:rPr>
              <a:t>	- Associations contre-indiquées : en raison de la majoration du risque de torsades de pointes avec les antifongiques </a:t>
            </a:r>
            <a:r>
              <a:rPr lang="fr-FR" sz="2000" dirty="0" err="1" smtClean="0">
                <a:latin typeface="Tahoma" pitchFamily="34" charset="0"/>
                <a:cs typeface="Tahoma" pitchFamily="34" charset="0"/>
              </a:rPr>
              <a:t>azolés</a:t>
            </a:r>
            <a:r>
              <a:rPr lang="fr-FR" sz="2000" dirty="0" smtClean="0">
                <a:latin typeface="Tahoma" pitchFamily="34" charset="0"/>
                <a:cs typeface="Tahoma" pitchFamily="34" charset="0"/>
              </a:rPr>
              <a:t>, les </a:t>
            </a:r>
            <a:r>
              <a:rPr lang="fr-FR" sz="2000" dirty="0" err="1" smtClean="0">
                <a:latin typeface="Tahoma" pitchFamily="34" charset="0"/>
                <a:cs typeface="Tahoma" pitchFamily="34" charset="0"/>
              </a:rPr>
              <a:t>antiprotéases</a:t>
            </a:r>
            <a:r>
              <a:rPr lang="fr-FR" sz="2000" dirty="0" smtClean="0">
                <a:latin typeface="Tahoma" pitchFamily="34" charset="0"/>
                <a:cs typeface="Tahoma" pitchFamily="34" charset="0"/>
              </a:rPr>
              <a:t>, la </a:t>
            </a:r>
            <a:r>
              <a:rPr lang="fr-FR" sz="2000" dirty="0" err="1" smtClean="0">
                <a:latin typeface="Tahoma" pitchFamily="34" charset="0"/>
                <a:cs typeface="Tahoma" pitchFamily="34" charset="0"/>
              </a:rPr>
              <a:t>délavirdine</a:t>
            </a:r>
            <a:r>
              <a:rPr lang="fr-FR" sz="2000" dirty="0" smtClean="0">
                <a:latin typeface="Tahoma" pitchFamily="34" charset="0"/>
                <a:cs typeface="Tahoma" pitchFamily="34" charset="0"/>
              </a:rPr>
              <a:t>, les macrolides, les médicaments donnant des torsades de pointes*, le SYNERCID (</a:t>
            </a:r>
            <a:r>
              <a:rPr lang="fr-FR" sz="2000" dirty="0" err="1" smtClean="0">
                <a:latin typeface="Tahoma" pitchFamily="34" charset="0"/>
                <a:cs typeface="Tahoma" pitchFamily="34" charset="0"/>
              </a:rPr>
              <a:t>dalfopristine</a:t>
            </a:r>
            <a:r>
              <a:rPr lang="fr-FR" sz="2000" dirty="0" smtClean="0">
                <a:latin typeface="Tahoma" pitchFamily="34" charset="0"/>
                <a:cs typeface="Tahoma" pitchFamily="34" charset="0"/>
              </a:rPr>
              <a:t> + </a:t>
            </a:r>
            <a:r>
              <a:rPr lang="fr-FR" sz="2000" dirty="0" err="1" smtClean="0">
                <a:latin typeface="Tahoma" pitchFamily="34" charset="0"/>
                <a:cs typeface="Tahoma" pitchFamily="34" charset="0"/>
              </a:rPr>
              <a:t>quinupristine</a:t>
            </a:r>
            <a:r>
              <a:rPr lang="fr-FR" sz="2000" dirty="0" smtClean="0">
                <a:latin typeface="Tahoma" pitchFamily="34" charset="0"/>
                <a:cs typeface="Tahoma" pitchFamily="34" charset="0"/>
              </a:rPr>
              <a:t>).</a:t>
            </a:r>
          </a:p>
          <a:p>
            <a:pPr algn="just">
              <a:lnSpc>
                <a:spcPct val="150000"/>
              </a:lnSpc>
            </a:pPr>
            <a:endParaRPr lang="fr-FR" sz="2000" dirty="0" smtClean="0">
              <a:latin typeface="Tahoma" pitchFamily="34" charset="0"/>
              <a:cs typeface="Tahoma" pitchFamily="34" charset="0"/>
            </a:endParaRPr>
          </a:p>
        </p:txBody>
      </p:sp>
    </p:spTree>
  </p:cSld>
  <p:clrMapOvr>
    <a:masterClrMapping/>
  </p:clrMapOvr>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numéro de diapositive 5"/>
          <p:cNvSpPr>
            <a:spLocks noGrp="1"/>
          </p:cNvSpPr>
          <p:nvPr>
            <p:ph type="sldNum" sz="quarter" idx="12"/>
          </p:nvPr>
        </p:nvSpPr>
        <p:spPr/>
        <p:txBody>
          <a:bodyPr/>
          <a:lstStyle/>
          <a:p>
            <a:pPr>
              <a:defRPr/>
            </a:pPr>
            <a:fld id="{16483041-470E-454B-97DE-A263F0BC1309}" type="slidenum">
              <a:rPr lang="fr-FR"/>
              <a:pPr>
                <a:defRPr/>
              </a:pPr>
              <a:t>31</a:t>
            </a:fld>
            <a:endParaRPr lang="fr-FR"/>
          </a:p>
        </p:txBody>
      </p:sp>
      <p:sp>
        <p:nvSpPr>
          <p:cNvPr id="35843" name="Titre 1"/>
          <p:cNvSpPr>
            <a:spLocks noGrp="1"/>
          </p:cNvSpPr>
          <p:nvPr>
            <p:ph type="title"/>
          </p:nvPr>
        </p:nvSpPr>
        <p:spPr>
          <a:xfrm>
            <a:off x="457200" y="274638"/>
            <a:ext cx="8229600" cy="796925"/>
          </a:xfrm>
        </p:spPr>
        <p:txBody>
          <a:bodyPr>
            <a:normAutofit fontScale="90000"/>
          </a:bodyPr>
          <a:lstStyle/>
          <a:p>
            <a:pPr marL="571500" indent="-571500">
              <a:buSzPct val="80000"/>
              <a:buFont typeface="Calibri" pitchFamily="34" charset="0"/>
              <a:buAutoNum type="romanUcPeriod" startAt="7"/>
            </a:pPr>
            <a:r>
              <a:rPr lang="fr-FR" sz="2400" dirty="0" smtClean="0">
                <a:latin typeface="Britannic Bold" pitchFamily="34" charset="0"/>
              </a:rPr>
              <a:t>CONCLUSION</a:t>
            </a:r>
            <a:br>
              <a:rPr lang="fr-FR" sz="2400" dirty="0" smtClean="0">
                <a:latin typeface="Britannic Bold" pitchFamily="34" charset="0"/>
              </a:rPr>
            </a:br>
            <a:endParaRPr lang="fr-FR" sz="2400" dirty="0" smtClean="0">
              <a:latin typeface="Britannic Bold" pitchFamily="34" charset="0"/>
            </a:endParaRPr>
          </a:p>
        </p:txBody>
      </p:sp>
      <p:sp>
        <p:nvSpPr>
          <p:cNvPr id="3" name="Espace réservé du contenu 2"/>
          <p:cNvSpPr>
            <a:spLocks noGrp="1"/>
          </p:cNvSpPr>
          <p:nvPr>
            <p:ph idx="1"/>
          </p:nvPr>
        </p:nvSpPr>
        <p:spPr>
          <a:xfrm>
            <a:off x="285750" y="1071563"/>
            <a:ext cx="8572500" cy="5572125"/>
          </a:xfrm>
        </p:spPr>
        <p:txBody>
          <a:bodyPr>
            <a:normAutofit/>
          </a:bodyPr>
          <a:lstStyle/>
          <a:p>
            <a:pPr algn="just">
              <a:lnSpc>
                <a:spcPct val="150000"/>
              </a:lnSpc>
              <a:buFont typeface="Arial" charset="0"/>
              <a:buNone/>
              <a:defRPr/>
            </a:pPr>
            <a:r>
              <a:rPr lang="fr-FR" sz="1800" dirty="0" smtClean="0">
                <a:latin typeface="Tahoma" pitchFamily="34" charset="0"/>
                <a:cs typeface="Tahoma" pitchFamily="34" charset="0"/>
              </a:rPr>
              <a:t>- Les NL constituent la base du traitement chimiothérapeutique des psychoses. Leur usage doit être pondéré et la surveillance du traitement rigoureuse.</a:t>
            </a:r>
          </a:p>
          <a:p>
            <a:pPr algn="just">
              <a:lnSpc>
                <a:spcPct val="150000"/>
              </a:lnSpc>
              <a:buFontTx/>
              <a:buChar char="-"/>
              <a:defRPr/>
            </a:pPr>
            <a:r>
              <a:rPr lang="fr-FR" sz="1800" dirty="0" smtClean="0">
                <a:latin typeface="Tahoma" pitchFamily="34" charset="0"/>
                <a:cs typeface="Tahoma" pitchFamily="34" charset="0"/>
              </a:rPr>
              <a:t>Actuellement, on utilise de plus en plus, et en première intention, les neuroleptiques atypiques mieux tolérés que les neuroleptiques typiques, notamment sur le plan neurologique : ils entraînent pas ou peu d’effets extrapyramidaux aigus ou chroniques. </a:t>
            </a:r>
          </a:p>
          <a:p>
            <a:pPr algn="just">
              <a:lnSpc>
                <a:spcPct val="150000"/>
              </a:lnSpc>
              <a:buFont typeface="Arial" charset="0"/>
              <a:buNone/>
              <a:defRPr/>
            </a:pPr>
            <a:r>
              <a:rPr lang="fr-FR" sz="1800" dirty="0" smtClean="0">
                <a:latin typeface="Tahoma" pitchFamily="34" charset="0"/>
                <a:cs typeface="Tahoma" pitchFamily="34" charset="0"/>
              </a:rPr>
              <a:t>	De plus, s’ils sont au moins aussi efficaces sur les symptômes positifs que les produits typiques, ils sont certainement plus efficaces sur les symptômes négatifs, les troubles de l’humeur et les troubles cognitifs qui accompagnent la schizophrénie.</a:t>
            </a:r>
          </a:p>
          <a:p>
            <a:pPr algn="just">
              <a:lnSpc>
                <a:spcPct val="150000"/>
              </a:lnSpc>
              <a:buFont typeface="Arial" charset="0"/>
              <a:buNone/>
              <a:defRPr/>
            </a:pPr>
            <a:endParaRPr lang="fr-FR" sz="1800" dirty="0" smtClean="0">
              <a:latin typeface="Tahoma" pitchFamily="34" charset="0"/>
              <a:cs typeface="Tahoma" pitchFamily="34" charset="0"/>
            </a:endParaRPr>
          </a:p>
          <a:p>
            <a:pPr algn="just">
              <a:lnSpc>
                <a:spcPct val="150000"/>
              </a:lnSpc>
              <a:defRPr/>
            </a:pPr>
            <a:endParaRPr lang="fr-FR" sz="2000" dirty="0">
              <a:latin typeface="Tahoma" pitchFamily="34" charset="0"/>
              <a:cs typeface="Tahoma" pitchFamily="34" charset="0"/>
            </a:endParaRPr>
          </a:p>
        </p:txBody>
      </p:sp>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Schizophrénie </a:t>
            </a:r>
            <a:endParaRPr lang="fr-FR" dirty="0"/>
          </a:p>
        </p:txBody>
      </p:sp>
      <p:sp>
        <p:nvSpPr>
          <p:cNvPr id="3" name="Espace réservé du contenu 2"/>
          <p:cNvSpPr>
            <a:spLocks noGrp="1"/>
          </p:cNvSpPr>
          <p:nvPr>
            <p:ph idx="1"/>
          </p:nvPr>
        </p:nvSpPr>
        <p:spPr/>
        <p:txBody>
          <a:bodyPr/>
          <a:lstStyle/>
          <a:p>
            <a:r>
              <a:rPr lang="fr-FR" dirty="0" smtClean="0"/>
              <a:t>Epidémiologie: forme des maladies psychiatriques la plus importante affectant les jeunes et handicapant;1% de la population</a:t>
            </a:r>
          </a:p>
          <a:p>
            <a:r>
              <a:rPr lang="fr-FR" dirty="0" smtClean="0"/>
              <a:t>Facteur héréditaire et trouble biologique fondamental</a:t>
            </a:r>
            <a:endParaRPr lang="fr-FR"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Clinique </a:t>
            </a:r>
            <a:endParaRPr lang="fr-FR" dirty="0"/>
          </a:p>
        </p:txBody>
      </p:sp>
      <p:sp>
        <p:nvSpPr>
          <p:cNvPr id="3" name="Espace réservé du contenu 2"/>
          <p:cNvSpPr>
            <a:spLocks noGrp="1"/>
          </p:cNvSpPr>
          <p:nvPr>
            <p:ph idx="1"/>
          </p:nvPr>
        </p:nvSpPr>
        <p:spPr/>
        <p:txBody>
          <a:bodyPr>
            <a:normAutofit fontScale="92500" lnSpcReduction="10000"/>
          </a:bodyPr>
          <a:lstStyle/>
          <a:p>
            <a:r>
              <a:rPr lang="fr-FR" dirty="0" smtClean="0"/>
              <a:t>Les principales formes cliniques</a:t>
            </a:r>
          </a:p>
          <a:p>
            <a:r>
              <a:rPr lang="fr-FR" u="sng" dirty="0" smtClean="0"/>
              <a:t>Symptômes positifs</a:t>
            </a:r>
          </a:p>
          <a:p>
            <a:pPr lvl="1"/>
            <a:r>
              <a:rPr lang="fr-FR" dirty="0" smtClean="0"/>
              <a:t>Délusions (souvent de nature paranoïaque)</a:t>
            </a:r>
          </a:p>
          <a:p>
            <a:pPr lvl="1"/>
            <a:r>
              <a:rPr lang="fr-FR" dirty="0" smtClean="0"/>
              <a:t>Hallucinations, habituellement dans la forme de voies</a:t>
            </a:r>
          </a:p>
          <a:p>
            <a:pPr lvl="1"/>
            <a:r>
              <a:rPr lang="fr-FR" dirty="0" smtClean="0"/>
              <a:t>Trouble de pensée: larges trains de pensée, phrases confuses, conclusions irrationnelles, souvent associées au sentiment que les phrases sont insérées ou sorties par une agence externe</a:t>
            </a:r>
          </a:p>
          <a:p>
            <a:pPr lvl="1"/>
            <a:r>
              <a:rPr lang="fr-FR" dirty="0" smtClean="0"/>
              <a:t>Comportements anormaux tels les mouvements stéréotypés et souvent des comportements agressifs</a:t>
            </a:r>
          </a:p>
          <a:p>
            <a:endParaRPr lang="fr-FR"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Clinique (suite)</a:t>
            </a:r>
            <a:endParaRPr lang="fr-FR" dirty="0"/>
          </a:p>
        </p:txBody>
      </p:sp>
      <p:sp>
        <p:nvSpPr>
          <p:cNvPr id="3" name="Espace réservé du contenu 2"/>
          <p:cNvSpPr>
            <a:spLocks noGrp="1"/>
          </p:cNvSpPr>
          <p:nvPr>
            <p:ph idx="1"/>
          </p:nvPr>
        </p:nvSpPr>
        <p:spPr/>
        <p:txBody>
          <a:bodyPr/>
          <a:lstStyle/>
          <a:p>
            <a:r>
              <a:rPr lang="fr-FR" u="sng" dirty="0" smtClean="0"/>
              <a:t>Les symptômes négatifs</a:t>
            </a:r>
          </a:p>
          <a:p>
            <a:pPr lvl="1"/>
            <a:r>
              <a:rPr lang="fr-FR" dirty="0" smtClean="0"/>
              <a:t>Mise a l’écart des contacts sociaux</a:t>
            </a:r>
          </a:p>
          <a:p>
            <a:pPr lvl="1"/>
            <a:r>
              <a:rPr lang="fr-FR" dirty="0" smtClean="0"/>
              <a:t>Démolition des réponses émotionnelles</a:t>
            </a:r>
            <a:endParaRPr lang="fr-FR"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smtClean="0"/>
              <a:t>Etiologie et pathogénèse de la schizophrénie</a:t>
            </a:r>
            <a:endParaRPr lang="fr-FR" dirty="0"/>
          </a:p>
        </p:txBody>
      </p:sp>
      <p:sp>
        <p:nvSpPr>
          <p:cNvPr id="3" name="Espace réservé du contenu 2"/>
          <p:cNvSpPr>
            <a:spLocks noGrp="1"/>
          </p:cNvSpPr>
          <p:nvPr>
            <p:ph idx="1"/>
          </p:nvPr>
        </p:nvSpPr>
        <p:spPr/>
        <p:txBody>
          <a:bodyPr>
            <a:normAutofit/>
          </a:bodyPr>
          <a:lstStyle/>
          <a:p>
            <a:r>
              <a:rPr lang="fr-FR" dirty="0" smtClean="0"/>
              <a:t>Facteurs environnementaux et génétiques</a:t>
            </a:r>
          </a:p>
          <a:p>
            <a:pPr lvl="1"/>
            <a:r>
              <a:rPr lang="fr-FR" dirty="0" smtClean="0"/>
              <a:t>Cause pas connue mais implique environnement et génétique</a:t>
            </a:r>
          </a:p>
          <a:p>
            <a:pPr lvl="1"/>
            <a:r>
              <a:rPr lang="fr-FR" dirty="0" smtClean="0"/>
              <a:t>Gene </a:t>
            </a:r>
            <a:r>
              <a:rPr lang="fr-FR" i="1" dirty="0" smtClean="0"/>
              <a:t>neuregulin-1</a:t>
            </a:r>
            <a:r>
              <a:rPr lang="fr-FR" dirty="0" smtClean="0"/>
              <a:t> -</a:t>
            </a:r>
            <a:r>
              <a:rPr lang="fr-FR" dirty="0" smtClean="0">
                <a:sym typeface="Wingdings" pitchFamily="2" charset="2"/>
              </a:rPr>
              <a:t> NMDA (souris Knock out- schizophrénie semblable humaine)</a:t>
            </a:r>
          </a:p>
          <a:p>
            <a:pPr lvl="1"/>
            <a:r>
              <a:rPr lang="fr-FR" dirty="0" smtClean="0">
                <a:sym typeface="Wingdings" pitchFamily="2" charset="2"/>
              </a:rPr>
              <a:t>8 autres gènes, tous impliquent NMDA; d-</a:t>
            </a:r>
            <a:r>
              <a:rPr lang="fr-FR" dirty="0" err="1" smtClean="0">
                <a:sym typeface="Wingdings" pitchFamily="2" charset="2"/>
              </a:rPr>
              <a:t>amino</a:t>
            </a:r>
            <a:r>
              <a:rPr lang="fr-FR" dirty="0" smtClean="0">
                <a:sym typeface="Wingdings" pitchFamily="2" charset="2"/>
              </a:rPr>
              <a:t> </a:t>
            </a:r>
            <a:r>
              <a:rPr lang="fr-FR" dirty="0" err="1" smtClean="0">
                <a:sym typeface="Wingdings" pitchFamily="2" charset="2"/>
              </a:rPr>
              <a:t>acid</a:t>
            </a:r>
            <a:r>
              <a:rPr lang="fr-FR" dirty="0" smtClean="0">
                <a:sym typeface="Wingdings" pitchFamily="2" charset="2"/>
              </a:rPr>
              <a:t> oxidase (DAAO) enzyme pour synthèse de D-serine (modulateur allostérique des récepteurs NMDA)</a:t>
            </a:r>
            <a:endParaRPr lang="fr-FR"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Théories neurochimiques</a:t>
            </a:r>
            <a:endParaRPr lang="fr-FR" dirty="0"/>
          </a:p>
        </p:txBody>
      </p:sp>
      <p:sp>
        <p:nvSpPr>
          <p:cNvPr id="3" name="Espace réservé du contenu 2"/>
          <p:cNvSpPr>
            <a:spLocks noGrp="1"/>
          </p:cNvSpPr>
          <p:nvPr>
            <p:ph idx="1"/>
          </p:nvPr>
        </p:nvSpPr>
        <p:spPr/>
        <p:txBody>
          <a:bodyPr>
            <a:normAutofit/>
          </a:bodyPr>
          <a:lstStyle/>
          <a:p>
            <a:pPr marL="342900" lvl="1" indent="-342900">
              <a:buFont typeface="Arial" pitchFamily="34" charset="0"/>
              <a:buChar char="•"/>
            </a:pPr>
            <a:r>
              <a:rPr lang="fr-FR" dirty="0" smtClean="0"/>
              <a:t>L’ évidence pharmacologique consistante avec une hyperactivité dopaminergique et une sous activité du glutamate. Les résultats des études biochimiques et d’images suggèrent l’implication du 5-HT (5- hydroxytryptamine= sérotonine)</a:t>
            </a:r>
          </a:p>
          <a:p>
            <a:pPr lvl="1"/>
            <a:r>
              <a:rPr lang="fr-FR" b="1" u="sng" dirty="0" smtClean="0"/>
              <a:t>Théorie de la dopamine</a:t>
            </a:r>
          </a:p>
          <a:p>
            <a:pPr lvl="1"/>
            <a:r>
              <a:rPr lang="fr-FR" b="1" u="sng" dirty="0" smtClean="0"/>
              <a:t>Théorie du glutamate</a:t>
            </a:r>
          </a:p>
          <a:p>
            <a:pPr lvl="1"/>
            <a:r>
              <a:rPr lang="fr-FR" u="sng" dirty="0" smtClean="0"/>
              <a:t>Théorie de la sérotonine</a:t>
            </a:r>
            <a:endParaRPr lang="fr-FR" u="sng"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Théorie de la dopamine</a:t>
            </a:r>
            <a:endParaRPr lang="fr-FR" dirty="0"/>
          </a:p>
        </p:txBody>
      </p:sp>
      <p:sp>
        <p:nvSpPr>
          <p:cNvPr id="3" name="Espace réservé du contenu 2"/>
          <p:cNvSpPr>
            <a:spLocks noGrp="1"/>
          </p:cNvSpPr>
          <p:nvPr>
            <p:ph idx="1"/>
          </p:nvPr>
        </p:nvSpPr>
        <p:spPr/>
        <p:txBody>
          <a:bodyPr>
            <a:normAutofit fontScale="70000" lnSpcReduction="20000"/>
          </a:bodyPr>
          <a:lstStyle/>
          <a:p>
            <a:r>
              <a:rPr lang="fr-FR" dirty="0" smtClean="0"/>
              <a:t>Théorie proposée par Carlson (prix Nobel 2000) basée sur une évidence pharmacologique indirecte chez l’homme et les expérimentations animales</a:t>
            </a:r>
          </a:p>
          <a:p>
            <a:pPr lvl="1"/>
            <a:r>
              <a:rPr lang="fr-FR" dirty="0" smtClean="0"/>
              <a:t>Agonistes des D2-récepteurs (amphétamine, bromocriptine, apomorphine) produisent des effets similaires a ceux de la schizophrénie</a:t>
            </a:r>
          </a:p>
          <a:p>
            <a:pPr lvl="1"/>
            <a:r>
              <a:rPr lang="fr-FR" dirty="0" smtClean="0"/>
              <a:t>Antagonistes des D2-récepteurs (réserpine) efficaces contre les symptômes positifs</a:t>
            </a:r>
          </a:p>
          <a:p>
            <a:pPr lvl="1"/>
            <a:r>
              <a:rPr lang="fr-FR" dirty="0" smtClean="0"/>
              <a:t>Forte corrélation entre l’efficacité clinique antipsychotique et le blocage des D2-récepteurs (exception: clozapine forte affinité pour D4)</a:t>
            </a:r>
          </a:p>
          <a:p>
            <a:pPr lvl="1"/>
            <a:r>
              <a:rPr lang="fr-FR" dirty="0" smtClean="0"/>
              <a:t>Autres études suggèrent: déséquilibre entre activation excessive des D2 dans les régions subcorticales (positifs) et déficit d’activation des D1 corticales (</a:t>
            </a:r>
            <a:r>
              <a:rPr lang="fr-FR" dirty="0" err="1" smtClean="0"/>
              <a:t>symp</a:t>
            </a:r>
            <a:r>
              <a:rPr lang="fr-FR" dirty="0" smtClean="0"/>
              <a:t> négatifs)</a:t>
            </a:r>
          </a:p>
          <a:p>
            <a:r>
              <a:rPr lang="fr-FR" dirty="0" smtClean="0"/>
              <a:t>Dopamine sans doute impliquée, détails a clarifier</a:t>
            </a:r>
          </a:p>
          <a:p>
            <a:endParaRPr lang="fr-FR"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Thème Office">
  <a:themeElements>
    <a:clrScheme name="Bureau">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Bureau">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581</TotalTime>
  <Words>1658</Words>
  <Application>Microsoft Office PowerPoint</Application>
  <PresentationFormat>Affichage à l'écran (4:3)</PresentationFormat>
  <Paragraphs>352</Paragraphs>
  <Slides>31</Slides>
  <Notes>1</Notes>
  <HiddenSlides>0</HiddenSlides>
  <MMClips>0</MMClips>
  <ScaleCrop>false</ScaleCrop>
  <HeadingPairs>
    <vt:vector size="4" baseType="variant">
      <vt:variant>
        <vt:lpstr>Thème</vt:lpstr>
      </vt:variant>
      <vt:variant>
        <vt:i4>1</vt:i4>
      </vt:variant>
      <vt:variant>
        <vt:lpstr>Titres des diapositives</vt:lpstr>
      </vt:variant>
      <vt:variant>
        <vt:i4>31</vt:i4>
      </vt:variant>
    </vt:vector>
  </HeadingPairs>
  <TitlesOfParts>
    <vt:vector size="32" baseType="lpstr">
      <vt:lpstr>Thème Office</vt:lpstr>
      <vt:lpstr>Médicaments antipsychotiques (neuroleptiques)</vt:lpstr>
      <vt:lpstr>Plan </vt:lpstr>
      <vt:lpstr>Introduction </vt:lpstr>
      <vt:lpstr>Schizophrénie </vt:lpstr>
      <vt:lpstr>Clinique </vt:lpstr>
      <vt:lpstr>Clinique (suite)</vt:lpstr>
      <vt:lpstr>Etiologie et pathogénèse de la schizophrénie</vt:lpstr>
      <vt:lpstr>Théories neurochimiques</vt:lpstr>
      <vt:lpstr>Théorie de la dopamine</vt:lpstr>
      <vt:lpstr>Théorie du glutamate</vt:lpstr>
      <vt:lpstr>Définition des neuroleptiques </vt:lpstr>
      <vt:lpstr>Classification des antipsychotiques ou neuroleptiques</vt:lpstr>
      <vt:lpstr>Distinction entre typiques et atypiques</vt:lpstr>
      <vt:lpstr>CLASSIFICATION CLINIQUE </vt:lpstr>
      <vt:lpstr>NEUROLEPTIQUES RETARD NEUROLEPIQUES POLYVALENTS</vt:lpstr>
      <vt:lpstr>NEUROLEPTIQUES DESHINIBITEURS</vt:lpstr>
      <vt:lpstr>NEUROLEPTIQUES DIBENZO-OXAZEPINES</vt:lpstr>
      <vt:lpstr>Diapositive 18</vt:lpstr>
      <vt:lpstr> Pharmacocinétique</vt:lpstr>
      <vt:lpstr>Monographies de quelques molécules</vt:lpstr>
      <vt:lpstr>Mécanisme d’action</vt:lpstr>
      <vt:lpstr>Diapositive 22</vt:lpstr>
      <vt:lpstr>Diapositive 23</vt:lpstr>
      <vt:lpstr>Indications thérapeutiques</vt:lpstr>
      <vt:lpstr>Lithium</vt:lpstr>
      <vt:lpstr>Lithium </vt:lpstr>
      <vt:lpstr>Lithium </vt:lpstr>
      <vt:lpstr>INTERACTIONS MEDICAMENTEUSES MAJEURES </vt:lpstr>
      <vt:lpstr>Diapositive 29</vt:lpstr>
      <vt:lpstr>Diapositive 30</vt:lpstr>
      <vt:lpstr>CONCLUSION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Médicaments antipsychotiques</dc:title>
  <dc:creator>Sekou BAH</dc:creator>
  <cp:lastModifiedBy>Pr BAH</cp:lastModifiedBy>
  <cp:revision>31</cp:revision>
  <dcterms:created xsi:type="dcterms:W3CDTF">2012-02-19T19:02:00Z</dcterms:created>
  <dcterms:modified xsi:type="dcterms:W3CDTF">2019-01-11T14:10:06Z</dcterms:modified>
</cp:coreProperties>
</file>