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84" r:id="rId3"/>
    <p:sldId id="278" r:id="rId4"/>
    <p:sldId id="260" r:id="rId5"/>
    <p:sldId id="282" r:id="rId6"/>
    <p:sldId id="261" r:id="rId7"/>
    <p:sldId id="258" r:id="rId8"/>
    <p:sldId id="262" r:id="rId9"/>
    <p:sldId id="263" r:id="rId10"/>
    <p:sldId id="281" r:id="rId11"/>
    <p:sldId id="259" r:id="rId12"/>
    <p:sldId id="288" r:id="rId13"/>
    <p:sldId id="279" r:id="rId14"/>
    <p:sldId id="280" r:id="rId15"/>
    <p:sldId id="264" r:id="rId16"/>
    <p:sldId id="274" r:id="rId17"/>
    <p:sldId id="265" r:id="rId18"/>
    <p:sldId id="271" r:id="rId19"/>
    <p:sldId id="285" r:id="rId20"/>
    <p:sldId id="276" r:id="rId21"/>
    <p:sldId id="289" r:id="rId22"/>
    <p:sldId id="287" r:id="rId23"/>
    <p:sldId id="277" r:id="rId24"/>
    <p:sldId id="286" r:id="rId25"/>
    <p:sldId id="290" r:id="rId26"/>
    <p:sldId id="291" r:id="rId27"/>
    <p:sldId id="292" r:id="rId28"/>
    <p:sldId id="293" r:id="rId29"/>
    <p:sldId id="267" r:id="rId30"/>
    <p:sldId id="295" r:id="rId31"/>
    <p:sldId id="294" r:id="rId32"/>
    <p:sldId id="268" r:id="rId33"/>
    <p:sldId id="273" r:id="rId34"/>
    <p:sldId id="272" r:id="rId35"/>
    <p:sldId id="283" r:id="rId3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6912" autoAdjust="0"/>
    <p:restoredTop sz="93969" autoAdjust="0"/>
  </p:normalViewPr>
  <p:slideViewPr>
    <p:cSldViewPr>
      <p:cViewPr varScale="1">
        <p:scale>
          <a:sx n="64" d="100"/>
          <a:sy n="64" d="100"/>
        </p:scale>
        <p:origin x="19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DBB04C-0C18-4BD2-AA16-1DF379A50981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4280624-F035-4516-B85F-2C2E48DFAADA}">
      <dgm:prSet phldrT="[Texte]"/>
      <dgm:spPr/>
      <dgm:t>
        <a:bodyPr/>
        <a:lstStyle/>
        <a:p>
          <a:r>
            <a:rPr lang="fr-FR" dirty="0"/>
            <a:t>Barorécepteurs: baroreflexes élèvent PA</a:t>
          </a:r>
        </a:p>
      </dgm:t>
    </dgm:pt>
    <dgm:pt modelId="{594E886D-79BA-4CB8-86D0-4AACACFF6898}" type="parTrans" cxnId="{E1BD18AC-80F6-4CD8-8585-21A42E8CD608}">
      <dgm:prSet/>
      <dgm:spPr/>
      <dgm:t>
        <a:bodyPr/>
        <a:lstStyle/>
        <a:p>
          <a:endParaRPr lang="fr-FR"/>
        </a:p>
      </dgm:t>
    </dgm:pt>
    <dgm:pt modelId="{C3DBC8CD-2A3C-46B3-A1A8-B039B246A873}" type="sibTrans" cxnId="{E1BD18AC-80F6-4CD8-8585-21A42E8CD608}">
      <dgm:prSet/>
      <dgm:spPr/>
      <dgm:t>
        <a:bodyPr/>
        <a:lstStyle/>
        <a:p>
          <a:endParaRPr lang="fr-FR"/>
        </a:p>
      </dgm:t>
    </dgm:pt>
    <dgm:pt modelId="{E7C84323-E4FB-4814-A6D2-5D1F146DDC20}">
      <dgm:prSet phldrT="[Texte]"/>
      <dgm:spPr/>
      <dgm:t>
        <a:bodyPr/>
        <a:lstStyle/>
        <a:p>
          <a:r>
            <a:rPr lang="fr-FR" dirty="0"/>
            <a:t>Centres vasomoteurs</a:t>
          </a:r>
        </a:p>
        <a:p>
          <a:r>
            <a:rPr lang="fr-FR" dirty="0"/>
            <a:t>Bulbaires: control du SNC</a:t>
          </a:r>
        </a:p>
        <a:p>
          <a:r>
            <a:rPr lang="fr-FR" dirty="0"/>
            <a:t>Activité du système sympathique</a:t>
          </a:r>
        </a:p>
      </dgm:t>
    </dgm:pt>
    <dgm:pt modelId="{B1C7D156-C948-443D-926C-095D77139E42}" type="parTrans" cxnId="{F7B08A65-EC47-4C20-9D21-2AD28744AA22}">
      <dgm:prSet/>
      <dgm:spPr/>
      <dgm:t>
        <a:bodyPr/>
        <a:lstStyle/>
        <a:p>
          <a:endParaRPr lang="fr-FR"/>
        </a:p>
      </dgm:t>
    </dgm:pt>
    <dgm:pt modelId="{BFDEE651-C775-4DB8-B2DC-04E1F8E62184}" type="sibTrans" cxnId="{F7B08A65-EC47-4C20-9D21-2AD28744AA22}">
      <dgm:prSet/>
      <dgm:spPr/>
      <dgm:t>
        <a:bodyPr/>
        <a:lstStyle/>
        <a:p>
          <a:endParaRPr lang="fr-FR"/>
        </a:p>
      </dgm:t>
    </dgm:pt>
    <dgm:pt modelId="{0F6450FD-D267-4014-9610-B4230EE4F0E2}">
      <dgm:prSet phldrT="[Texte]"/>
      <dgm:spPr/>
      <dgm:t>
        <a:bodyPr/>
        <a:lstStyle/>
        <a:p>
          <a:r>
            <a:rPr lang="fr-FR" dirty="0"/>
            <a:t>PA</a:t>
          </a:r>
        </a:p>
        <a:p>
          <a:r>
            <a:rPr lang="fr-FR" dirty="0"/>
            <a:t>Masse sanguine/vasoconstriction/RP </a:t>
          </a:r>
          <a:r>
            <a:rPr lang="fr-FR" dirty="0" err="1"/>
            <a:t>aug</a:t>
          </a:r>
          <a:r>
            <a:rPr lang="fr-FR" dirty="0"/>
            <a:t>: rétention Na et eau (</a:t>
          </a:r>
          <a:r>
            <a:rPr lang="fr-FR" dirty="0" err="1"/>
            <a:t>Renine</a:t>
          </a:r>
          <a:r>
            <a:rPr lang="fr-FR" dirty="0"/>
            <a:t>-angiotensine; </a:t>
          </a:r>
          <a:r>
            <a:rPr lang="fr-FR" dirty="0" err="1"/>
            <a:t>aug</a:t>
          </a:r>
          <a:r>
            <a:rPr lang="fr-FR" dirty="0"/>
            <a:t> charge cardiaque)</a:t>
          </a:r>
        </a:p>
      </dgm:t>
    </dgm:pt>
    <dgm:pt modelId="{D6E4C59B-2250-4F8C-B6C2-222DC8B0F60E}" type="parTrans" cxnId="{85EB4F98-D2C6-47AC-BEFA-BDFAE84D62C0}">
      <dgm:prSet/>
      <dgm:spPr/>
      <dgm:t>
        <a:bodyPr/>
        <a:lstStyle/>
        <a:p>
          <a:endParaRPr lang="fr-FR"/>
        </a:p>
      </dgm:t>
    </dgm:pt>
    <dgm:pt modelId="{7A5C9C40-7BBE-427B-84BC-1C99967EF776}" type="sibTrans" cxnId="{85EB4F98-D2C6-47AC-BEFA-BDFAE84D62C0}">
      <dgm:prSet/>
      <dgm:spPr/>
      <dgm:t>
        <a:bodyPr/>
        <a:lstStyle/>
        <a:p>
          <a:endParaRPr lang="fr-FR"/>
        </a:p>
      </dgm:t>
    </dgm:pt>
    <dgm:pt modelId="{54131DF9-C82D-43B7-8204-1092C04CE00C}" type="pres">
      <dgm:prSet presAssocID="{5BDBB04C-0C18-4BD2-AA16-1DF379A50981}" presName="Name0" presStyleCnt="0">
        <dgm:presLayoutVars>
          <dgm:dir/>
          <dgm:resizeHandles val="exact"/>
        </dgm:presLayoutVars>
      </dgm:prSet>
      <dgm:spPr/>
    </dgm:pt>
    <dgm:pt modelId="{593E323F-AE5A-45A6-A073-F9BE590D0BB6}" type="pres">
      <dgm:prSet presAssocID="{5BDBB04C-0C18-4BD2-AA16-1DF379A50981}" presName="cycle" presStyleCnt="0"/>
      <dgm:spPr/>
    </dgm:pt>
    <dgm:pt modelId="{64303029-4261-414D-AC6C-CD40A46FBF63}" type="pres">
      <dgm:prSet presAssocID="{E4280624-F035-4516-B85F-2C2E48DFAADA}" presName="nodeFirstNode" presStyleLbl="node1" presStyleIdx="0" presStyleCnt="3" custScaleX="118283" custScaleY="100853" custRadScaleRad="103283" custRadScaleInc="-11755">
        <dgm:presLayoutVars>
          <dgm:bulletEnabled val="1"/>
        </dgm:presLayoutVars>
      </dgm:prSet>
      <dgm:spPr/>
    </dgm:pt>
    <dgm:pt modelId="{A18DE68B-3D70-4AF2-AFDF-A0C19E79D80C}" type="pres">
      <dgm:prSet presAssocID="{C3DBC8CD-2A3C-46B3-A1A8-B039B246A873}" presName="sibTransFirstNode" presStyleLbl="bgShp" presStyleIdx="0" presStyleCnt="1"/>
      <dgm:spPr/>
    </dgm:pt>
    <dgm:pt modelId="{1E23DAE8-A655-4D4C-84B7-6813E2D705E8}" type="pres">
      <dgm:prSet presAssocID="{E7C84323-E4FB-4814-A6D2-5D1F146DDC20}" presName="nodeFollowingNodes" presStyleLbl="node1" presStyleIdx="1" presStyleCnt="3" custScaleX="83820" custRadScaleRad="84009" custRadScaleInc="-18816">
        <dgm:presLayoutVars>
          <dgm:bulletEnabled val="1"/>
        </dgm:presLayoutVars>
      </dgm:prSet>
      <dgm:spPr/>
    </dgm:pt>
    <dgm:pt modelId="{79768FE1-ADFC-48AD-9104-F739962DA994}" type="pres">
      <dgm:prSet presAssocID="{0F6450FD-D267-4014-9610-B4230EE4F0E2}" presName="nodeFollowingNodes" presStyleLbl="node1" presStyleIdx="2" presStyleCnt="3" custScaleX="91716" custRadScaleRad="123345" custRadScaleInc="29183">
        <dgm:presLayoutVars>
          <dgm:bulletEnabled val="1"/>
        </dgm:presLayoutVars>
      </dgm:prSet>
      <dgm:spPr/>
    </dgm:pt>
  </dgm:ptLst>
  <dgm:cxnLst>
    <dgm:cxn modelId="{AE5B881E-49F8-43BD-859D-5C45B1C4E226}" type="presOf" srcId="{5BDBB04C-0C18-4BD2-AA16-1DF379A50981}" destId="{54131DF9-C82D-43B7-8204-1092C04CE00C}" srcOrd="0" destOrd="0" presId="urn:microsoft.com/office/officeart/2005/8/layout/cycle3"/>
    <dgm:cxn modelId="{9243853C-2F46-4223-B48C-1F3287279A4C}" type="presOf" srcId="{0F6450FD-D267-4014-9610-B4230EE4F0E2}" destId="{79768FE1-ADFC-48AD-9104-F739962DA994}" srcOrd="0" destOrd="0" presId="urn:microsoft.com/office/officeart/2005/8/layout/cycle3"/>
    <dgm:cxn modelId="{FE7BF83C-8136-47AC-8A15-79CAD3D57FD3}" type="presOf" srcId="{E4280624-F035-4516-B85F-2C2E48DFAADA}" destId="{64303029-4261-414D-AC6C-CD40A46FBF63}" srcOrd="0" destOrd="0" presId="urn:microsoft.com/office/officeart/2005/8/layout/cycle3"/>
    <dgm:cxn modelId="{F7B08A65-EC47-4C20-9D21-2AD28744AA22}" srcId="{5BDBB04C-0C18-4BD2-AA16-1DF379A50981}" destId="{E7C84323-E4FB-4814-A6D2-5D1F146DDC20}" srcOrd="1" destOrd="0" parTransId="{B1C7D156-C948-443D-926C-095D77139E42}" sibTransId="{BFDEE651-C775-4DB8-B2DC-04E1F8E62184}"/>
    <dgm:cxn modelId="{85EB4F98-D2C6-47AC-BEFA-BDFAE84D62C0}" srcId="{5BDBB04C-0C18-4BD2-AA16-1DF379A50981}" destId="{0F6450FD-D267-4014-9610-B4230EE4F0E2}" srcOrd="2" destOrd="0" parTransId="{D6E4C59B-2250-4F8C-B6C2-222DC8B0F60E}" sibTransId="{7A5C9C40-7BBE-427B-84BC-1C99967EF776}"/>
    <dgm:cxn modelId="{E1BD18AC-80F6-4CD8-8585-21A42E8CD608}" srcId="{5BDBB04C-0C18-4BD2-AA16-1DF379A50981}" destId="{E4280624-F035-4516-B85F-2C2E48DFAADA}" srcOrd="0" destOrd="0" parTransId="{594E886D-79BA-4CB8-86D0-4AACACFF6898}" sibTransId="{C3DBC8CD-2A3C-46B3-A1A8-B039B246A873}"/>
    <dgm:cxn modelId="{B7F1CEE1-5019-4DEA-A8D7-63D9787AEFEA}" type="presOf" srcId="{C3DBC8CD-2A3C-46B3-A1A8-B039B246A873}" destId="{A18DE68B-3D70-4AF2-AFDF-A0C19E79D80C}" srcOrd="0" destOrd="0" presId="urn:microsoft.com/office/officeart/2005/8/layout/cycle3"/>
    <dgm:cxn modelId="{C7BCA8EA-4DCC-4EA2-9BD1-0DAB39B3C3AC}" type="presOf" srcId="{E7C84323-E4FB-4814-A6D2-5D1F146DDC20}" destId="{1E23DAE8-A655-4D4C-84B7-6813E2D705E8}" srcOrd="0" destOrd="0" presId="urn:microsoft.com/office/officeart/2005/8/layout/cycle3"/>
    <dgm:cxn modelId="{884920FF-A084-4545-B13D-D10944968117}" type="presParOf" srcId="{54131DF9-C82D-43B7-8204-1092C04CE00C}" destId="{593E323F-AE5A-45A6-A073-F9BE590D0BB6}" srcOrd="0" destOrd="0" presId="urn:microsoft.com/office/officeart/2005/8/layout/cycle3"/>
    <dgm:cxn modelId="{77D6FBB6-BDCD-414B-8841-8336E61265E7}" type="presParOf" srcId="{593E323F-AE5A-45A6-A073-F9BE590D0BB6}" destId="{64303029-4261-414D-AC6C-CD40A46FBF63}" srcOrd="0" destOrd="0" presId="urn:microsoft.com/office/officeart/2005/8/layout/cycle3"/>
    <dgm:cxn modelId="{00D090F2-7DAC-4E31-8CD2-56B7F8FCAD04}" type="presParOf" srcId="{593E323F-AE5A-45A6-A073-F9BE590D0BB6}" destId="{A18DE68B-3D70-4AF2-AFDF-A0C19E79D80C}" srcOrd="1" destOrd="0" presId="urn:microsoft.com/office/officeart/2005/8/layout/cycle3"/>
    <dgm:cxn modelId="{AFD0C84F-6FE4-48A4-9CDE-172038E40EA5}" type="presParOf" srcId="{593E323F-AE5A-45A6-A073-F9BE590D0BB6}" destId="{1E23DAE8-A655-4D4C-84B7-6813E2D705E8}" srcOrd="2" destOrd="0" presId="urn:microsoft.com/office/officeart/2005/8/layout/cycle3"/>
    <dgm:cxn modelId="{455C0B64-D948-4C23-8EFB-CF54B2655032}" type="presParOf" srcId="{593E323F-AE5A-45A6-A073-F9BE590D0BB6}" destId="{79768FE1-ADFC-48AD-9104-F739962DA994}" srcOrd="3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DE68B-3D70-4AF2-AFDF-A0C19E79D80C}">
      <dsp:nvSpPr>
        <dsp:cNvPr id="0" name=""/>
        <dsp:cNvSpPr/>
      </dsp:nvSpPr>
      <dsp:spPr>
        <a:xfrm>
          <a:off x="1571801" y="-827722"/>
          <a:ext cx="4469635" cy="4469635"/>
        </a:xfrm>
        <a:prstGeom prst="circularArrow">
          <a:avLst>
            <a:gd name="adj1" fmla="val 5689"/>
            <a:gd name="adj2" fmla="val 340510"/>
            <a:gd name="adj3" fmla="val 11207404"/>
            <a:gd name="adj4" fmla="val 19216572"/>
            <a:gd name="adj5" fmla="val 5908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303029-4261-414D-AC6C-CD40A46FBF63}">
      <dsp:nvSpPr>
        <dsp:cNvPr id="0" name=""/>
        <dsp:cNvSpPr/>
      </dsp:nvSpPr>
      <dsp:spPr>
        <a:xfrm>
          <a:off x="1926792" y="-2095"/>
          <a:ext cx="3759651" cy="16028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Barorécepteurs: baroreflexes élèvent PA</a:t>
          </a:r>
        </a:p>
      </dsp:txBody>
      <dsp:txXfrm>
        <a:off x="2005035" y="76148"/>
        <a:ext cx="3603165" cy="1446331"/>
      </dsp:txXfrm>
    </dsp:sp>
    <dsp:sp modelId="{1E23DAE8-A655-4D4C-84B7-6813E2D705E8}">
      <dsp:nvSpPr>
        <dsp:cNvPr id="0" name=""/>
        <dsp:cNvSpPr/>
      </dsp:nvSpPr>
      <dsp:spPr>
        <a:xfrm>
          <a:off x="4446164" y="2332249"/>
          <a:ext cx="2664237" cy="15892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Centres vasomoteurs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Bulbaires: control du SNC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Activité du système sympathique</a:t>
          </a:r>
        </a:p>
      </dsp:txBody>
      <dsp:txXfrm>
        <a:off x="4523745" y="2409830"/>
        <a:ext cx="2509075" cy="1434099"/>
      </dsp:txXfrm>
    </dsp:sp>
    <dsp:sp modelId="{79768FE1-ADFC-48AD-9104-F739962DA994}">
      <dsp:nvSpPr>
        <dsp:cNvPr id="0" name=""/>
        <dsp:cNvSpPr/>
      </dsp:nvSpPr>
      <dsp:spPr>
        <a:xfrm>
          <a:off x="312340" y="2117941"/>
          <a:ext cx="2915213" cy="15892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Masse sanguine/vasoconstriction/RP </a:t>
          </a:r>
          <a:r>
            <a:rPr lang="fr-FR" sz="1400" kern="1200" dirty="0" err="1"/>
            <a:t>aug</a:t>
          </a:r>
          <a:r>
            <a:rPr lang="fr-FR" sz="1400" kern="1200" dirty="0"/>
            <a:t>: rétention Na et eau (</a:t>
          </a:r>
          <a:r>
            <a:rPr lang="fr-FR" sz="1400" kern="1200" dirty="0" err="1"/>
            <a:t>Renine</a:t>
          </a:r>
          <a:r>
            <a:rPr lang="fr-FR" sz="1400" kern="1200" dirty="0"/>
            <a:t>-angiotensine; </a:t>
          </a:r>
          <a:r>
            <a:rPr lang="fr-FR" sz="1400" kern="1200" dirty="0" err="1"/>
            <a:t>aug</a:t>
          </a:r>
          <a:r>
            <a:rPr lang="fr-FR" sz="1400" kern="1200" dirty="0"/>
            <a:t> charge cardiaque)</a:t>
          </a:r>
        </a:p>
      </dsp:txBody>
      <dsp:txXfrm>
        <a:off x="389921" y="2195522"/>
        <a:ext cx="2760051" cy="1434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D1DE9-8480-450E-80B3-4D5FF91AEC12}" type="datetimeFigureOut">
              <a:rPr lang="fr-FR" smtClean="0"/>
              <a:t>24/06/2020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A30A1-9007-4591-837E-80CBA439AD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20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Go%C3%BBt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Agueusies: est l'absence du sens du </a:t>
            </a:r>
            <a:r>
              <a:rPr lang="fr-FR" dirty="0">
                <a:hlinkClick r:id="rId3" tooltip="Goût"/>
              </a:rPr>
              <a:t>goût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0A30A1-9007-4591-837E-80CBA439AD9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207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L'hirsutisme est l'apparition d'une pilosité répartie selon un type masculin, dans des zones normalement glabres chez la femme (visage, cou, thorax, ligne blanche, régions fessières et intergénitocrurales).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0A30A1-9007-4591-837E-80CBA439AD9C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2389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24/06/2020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n.wikipedia.org/wiki/File:Minoxidil-2D-skeletal.sv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370013"/>
          </a:xfrm>
        </p:spPr>
        <p:txBody>
          <a:bodyPr>
            <a:noAutofit/>
          </a:bodyPr>
          <a:lstStyle/>
          <a:p>
            <a:r>
              <a:rPr lang="fr-FR" sz="4000" b="1" dirty="0"/>
              <a:t>LES ANTIHYPERTENSEURS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fr-FR" sz="2400" b="1" dirty="0">
                <a:solidFill>
                  <a:schemeClr val="tx1"/>
                </a:solidFill>
              </a:rPr>
              <a:t>Pr Sékou BAH</a:t>
            </a:r>
          </a:p>
          <a:p>
            <a:pPr algn="l">
              <a:lnSpc>
                <a:spcPct val="90000"/>
              </a:lnSpc>
            </a:pPr>
            <a:r>
              <a:rPr lang="fr-FR" sz="2400" dirty="0">
                <a:solidFill>
                  <a:schemeClr val="tx1"/>
                </a:solidFill>
              </a:rPr>
              <a:t>DER Sciences du Médicament, FAPH, USTTB/ Mali</a:t>
            </a:r>
          </a:p>
          <a:p>
            <a:pPr algn="l">
              <a:lnSpc>
                <a:spcPct val="90000"/>
              </a:lnSpc>
            </a:pPr>
            <a:r>
              <a:rPr lang="fr-FR" sz="2400" dirty="0">
                <a:solidFill>
                  <a:schemeClr val="tx1"/>
                </a:solidFill>
              </a:rPr>
              <a:t>Service de Pharmacie  Hospitalière, CHU Point G</a:t>
            </a:r>
          </a:p>
          <a:p>
            <a:pPr algn="l">
              <a:lnSpc>
                <a:spcPct val="90000"/>
              </a:lnSpc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II. 1. Définition des antihypertenseurs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Médicaments de structures chimiques souvent très différentes et de mécanismes d’action très variés qui ont la propriété commune d’abaisser la pression artérielle(PA) .</a:t>
            </a:r>
          </a:p>
          <a:p>
            <a:pPr>
              <a:buNone/>
            </a:pPr>
            <a:endParaRPr lang="fr-FR" dirty="0"/>
          </a:p>
          <a:p>
            <a:r>
              <a:rPr lang="fr-FR" dirty="0"/>
              <a:t>Les diurétiques et les bêtabloqueurs sont ceux qui préviennent les complications à long terme de l’HTA</a:t>
            </a:r>
          </a:p>
          <a:p>
            <a:endParaRPr lang="fr-FR" dirty="0"/>
          </a:p>
          <a:p>
            <a:r>
              <a:rPr lang="fr-FR" dirty="0"/>
              <a:t>Utilisation</a:t>
            </a:r>
          </a:p>
          <a:p>
            <a:pPr lvl="1"/>
            <a:r>
              <a:rPr lang="fr-FR" dirty="0"/>
              <a:t>Monothérapie: diurétique, bêtabloqueur, IC; IEC</a:t>
            </a:r>
          </a:p>
          <a:p>
            <a:pPr lvl="1"/>
            <a:r>
              <a:rPr lang="fr-FR" dirty="0"/>
              <a:t>Association logique: bithérapie ou trithérapie: dans ce cas il faut bien connaitre leur mécanisme d’action pour éviter des redondances</a:t>
            </a:r>
          </a:p>
          <a:p>
            <a:pPr lvl="2"/>
            <a:r>
              <a:rPr lang="fr-FR" dirty="0"/>
              <a:t>Diurétique+IEC (ARAII)/IC/b-bloqueur</a:t>
            </a:r>
          </a:p>
          <a:p>
            <a:pPr lvl="2"/>
            <a:r>
              <a:rPr lang="fr-FR" dirty="0" err="1"/>
              <a:t>Betabl</a:t>
            </a:r>
            <a:r>
              <a:rPr lang="fr-FR" dirty="0"/>
              <a:t>+ Diurétique ou IEC (ARAII)+ diurétique</a:t>
            </a:r>
          </a:p>
          <a:p>
            <a:pPr lvl="2"/>
            <a:r>
              <a:rPr lang="fr-FR" dirty="0" err="1"/>
              <a:t>Betabl</a:t>
            </a:r>
            <a:r>
              <a:rPr lang="fr-FR" dirty="0"/>
              <a:t> + IC+ IEC</a:t>
            </a:r>
          </a:p>
          <a:p>
            <a:pPr lvl="1"/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II. 2. Classification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Antihypertenseurs d’action indirecte</a:t>
            </a:r>
          </a:p>
          <a:p>
            <a:pPr lvl="1"/>
            <a:r>
              <a:rPr lang="fr-FR" u="sng" dirty="0">
                <a:solidFill>
                  <a:schemeClr val="accent1"/>
                </a:solidFill>
              </a:rPr>
              <a:t>Action sélective: beta bloquants</a:t>
            </a:r>
          </a:p>
          <a:p>
            <a:pPr lvl="1"/>
            <a:r>
              <a:rPr lang="fr-FR" u="sng" dirty="0">
                <a:solidFill>
                  <a:schemeClr val="accent1"/>
                </a:solidFill>
              </a:rPr>
              <a:t>Action complexe: réserpine</a:t>
            </a:r>
          </a:p>
          <a:p>
            <a:pPr lvl="1"/>
            <a:r>
              <a:rPr lang="fr-FR" u="sng" dirty="0">
                <a:solidFill>
                  <a:schemeClr val="accent1"/>
                </a:solidFill>
              </a:rPr>
              <a:t>Les sympathoplégiques (</a:t>
            </a:r>
            <a:r>
              <a:rPr lang="fr-FR" u="sng" dirty="0" err="1">
                <a:solidFill>
                  <a:schemeClr val="accent1"/>
                </a:solidFill>
              </a:rPr>
              <a:t>guanethidine</a:t>
            </a:r>
            <a:r>
              <a:rPr lang="fr-FR" u="sng" dirty="0">
                <a:solidFill>
                  <a:schemeClr val="accent1"/>
                </a:solidFill>
              </a:rPr>
              <a:t>, </a:t>
            </a:r>
            <a:r>
              <a:rPr lang="fr-FR" u="sng" dirty="0" err="1">
                <a:solidFill>
                  <a:schemeClr val="accent1"/>
                </a:solidFill>
              </a:rPr>
              <a:t>guanabenz</a:t>
            </a:r>
            <a:r>
              <a:rPr lang="fr-FR" u="sng" dirty="0">
                <a:solidFill>
                  <a:schemeClr val="accent1"/>
                </a:solidFill>
              </a:rPr>
              <a:t> </a:t>
            </a:r>
            <a:r>
              <a:rPr lang="fr-FR" u="sng" dirty="0" err="1">
                <a:solidFill>
                  <a:schemeClr val="accent1"/>
                </a:solidFill>
              </a:rPr>
              <a:t>etc</a:t>
            </a:r>
            <a:r>
              <a:rPr lang="fr-FR" u="sng" dirty="0">
                <a:solidFill>
                  <a:schemeClr val="accent1"/>
                </a:solidFill>
              </a:rPr>
              <a:t>)</a:t>
            </a:r>
          </a:p>
          <a:p>
            <a:pPr lvl="1"/>
            <a:r>
              <a:rPr lang="fr-FR" u="sng" dirty="0">
                <a:solidFill>
                  <a:schemeClr val="accent1"/>
                </a:solidFill>
              </a:rPr>
              <a:t>Les ganglioplégiques (</a:t>
            </a:r>
            <a:r>
              <a:rPr lang="fr-FR" u="sng" dirty="0" err="1">
                <a:solidFill>
                  <a:schemeClr val="accent1"/>
                </a:solidFill>
              </a:rPr>
              <a:t>trimetaphan</a:t>
            </a:r>
            <a:r>
              <a:rPr lang="fr-FR" u="sng" dirty="0">
                <a:solidFill>
                  <a:schemeClr val="accent1"/>
                </a:solidFill>
              </a:rPr>
              <a:t>, mecamylamine)</a:t>
            </a:r>
          </a:p>
          <a:p>
            <a:pPr lvl="1"/>
            <a:r>
              <a:rPr lang="fr-FR" u="sng" dirty="0">
                <a:solidFill>
                  <a:schemeClr val="accent1"/>
                </a:solidFill>
              </a:rPr>
              <a:t>Les antihypertenseurs centraux (</a:t>
            </a:r>
            <a:r>
              <a:rPr lang="fr-FR" u="sng" dirty="0" err="1">
                <a:solidFill>
                  <a:schemeClr val="accent1"/>
                </a:solidFill>
              </a:rPr>
              <a:t>clonidine</a:t>
            </a:r>
            <a:r>
              <a:rPr lang="fr-FR" u="sng" dirty="0">
                <a:solidFill>
                  <a:schemeClr val="accent1"/>
                </a:solidFill>
              </a:rPr>
              <a:t>, </a:t>
            </a:r>
            <a:r>
              <a:rPr lang="fr-FR" u="sng" dirty="0" err="1">
                <a:solidFill>
                  <a:schemeClr val="accent1"/>
                </a:solidFill>
              </a:rPr>
              <a:t>alpla</a:t>
            </a:r>
            <a:r>
              <a:rPr lang="fr-FR" u="sng" dirty="0">
                <a:solidFill>
                  <a:schemeClr val="accent1"/>
                </a:solidFill>
              </a:rPr>
              <a:t>-</a:t>
            </a:r>
            <a:r>
              <a:rPr lang="fr-FR" u="sng" dirty="0" err="1">
                <a:solidFill>
                  <a:schemeClr val="accent1"/>
                </a:solidFill>
              </a:rPr>
              <a:t>methyl</a:t>
            </a:r>
            <a:r>
              <a:rPr lang="fr-FR" u="sng" dirty="0">
                <a:solidFill>
                  <a:schemeClr val="accent1"/>
                </a:solidFill>
              </a:rPr>
              <a:t> dopa)</a:t>
            </a:r>
          </a:p>
          <a:p>
            <a:r>
              <a:rPr lang="fr-FR" u="sng" dirty="0"/>
              <a:t>Vasodilatateurs d’action directe: </a:t>
            </a:r>
            <a:r>
              <a:rPr lang="fr-FR" u="sng" dirty="0" err="1"/>
              <a:t>dihydralazine</a:t>
            </a:r>
            <a:r>
              <a:rPr lang="fr-FR" u="sng" dirty="0"/>
              <a:t>, </a:t>
            </a:r>
            <a:r>
              <a:rPr lang="fr-FR" u="sng" dirty="0" err="1"/>
              <a:t>diazoxide</a:t>
            </a:r>
            <a:r>
              <a:rPr lang="fr-FR" u="sng" dirty="0"/>
              <a:t>, </a:t>
            </a:r>
            <a:r>
              <a:rPr lang="fr-FR" u="sng" dirty="0" err="1"/>
              <a:t>minoxidil</a:t>
            </a:r>
            <a:endParaRPr lang="fr-FR" u="sng" dirty="0"/>
          </a:p>
          <a:p>
            <a:r>
              <a:rPr lang="fr-FR" u="sng" dirty="0"/>
              <a:t>Inhibiteurs de l’enzyme de conversion</a:t>
            </a:r>
          </a:p>
          <a:p>
            <a:r>
              <a:rPr lang="fr-FR" u="sng" dirty="0"/>
              <a:t>Antagonistes des récepteurs de l’angiotensine II</a:t>
            </a:r>
          </a:p>
          <a:p>
            <a:r>
              <a:rPr lang="fr-FR" u="sng" dirty="0"/>
              <a:t>Inhibiteurs calciques</a:t>
            </a:r>
          </a:p>
          <a:p>
            <a:r>
              <a:rPr lang="fr-FR" dirty="0"/>
              <a:t>Diurétiques</a:t>
            </a:r>
          </a:p>
          <a:p>
            <a:endParaRPr lang="fr-FR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III. Monographies des Antihypertenseurs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/>
              <a:t>1. Vasodilatateurs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Plusieurs </a:t>
            </a:r>
            <a:r>
              <a:rPr lang="fr-FR" dirty="0" err="1"/>
              <a:t>antiHT</a:t>
            </a:r>
            <a:r>
              <a:rPr lang="fr-FR" dirty="0"/>
              <a:t> = vasodilatateurs par action directe sur les artères</a:t>
            </a:r>
          </a:p>
          <a:p>
            <a:pPr lvl="1"/>
            <a:r>
              <a:rPr lang="fr-FR" dirty="0"/>
              <a:t>IC; </a:t>
            </a:r>
            <a:r>
              <a:rPr lang="fr-FR" dirty="0" err="1"/>
              <a:t>Minoxidril</a:t>
            </a:r>
            <a:r>
              <a:rPr lang="fr-FR" dirty="0"/>
              <a:t>, Hydralazine, </a:t>
            </a:r>
            <a:r>
              <a:rPr lang="fr-FR" dirty="0" err="1"/>
              <a:t>diazoxide</a:t>
            </a:r>
            <a:r>
              <a:rPr lang="fr-FR" dirty="0"/>
              <a:t>	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pic>
        <p:nvPicPr>
          <p:cNvPr id="2050" name="Picture 2" descr="Minoxidil-2D-skeletal.sv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3643314"/>
            <a:ext cx="1123950" cy="1381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Mécanismes d’action des vasodilatateurs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/>
              <a:t>Nitroprussiate</a:t>
            </a:r>
            <a:r>
              <a:rPr lang="fr-FR" dirty="0"/>
              <a:t> de Na mime les actions du monoxyde d’azote (NO) sur les vaisseaux des muscles lisses</a:t>
            </a:r>
          </a:p>
          <a:p>
            <a:r>
              <a:rPr lang="fr-FR" dirty="0"/>
              <a:t>Hydralazine, </a:t>
            </a:r>
            <a:r>
              <a:rPr lang="fr-FR" dirty="0" err="1"/>
              <a:t>minoxidil</a:t>
            </a:r>
            <a:r>
              <a:rPr lang="fr-FR" dirty="0"/>
              <a:t>, </a:t>
            </a:r>
            <a:r>
              <a:rPr lang="fr-FR" dirty="0" err="1"/>
              <a:t>diazoxide</a:t>
            </a:r>
            <a:r>
              <a:rPr lang="fr-FR" dirty="0"/>
              <a:t> agissent par stimulation du K (canaux K)</a:t>
            </a:r>
          </a:p>
          <a:p>
            <a:r>
              <a:rPr lang="fr-FR" dirty="0"/>
              <a:t>Hydralazine et IC provoquent une tachycardie reflexe (ajout d’un bêtabloqueur)</a:t>
            </a:r>
          </a:p>
          <a:p>
            <a:r>
              <a:rPr lang="fr-FR" dirty="0"/>
              <a:t>Les autres Vasodilateurs peuvent entrainer rétention sodique ou d’eau (hirsutisme), ajout d’un diurétique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2. Inhibiteurs de l’enzyme de conversion (IEC)</a:t>
            </a:r>
          </a:p>
        </p:txBody>
      </p:sp>
      <p:pic>
        <p:nvPicPr>
          <p:cNvPr id="1026" name="Picture 2" descr="C:\Users\Pr BAH\Desktop\U Kankou Moussa\Pharmacie\Pharm4\Pharmaco 2019\Chemical-structures-of-selected-angiotensin-converting-enzyme-ACE-inhibitors-AC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785925"/>
            <a:ext cx="4714908" cy="48169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Médicaments IEC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Molécules individuelles</a:t>
            </a:r>
          </a:p>
          <a:p>
            <a:pPr lvl="1"/>
            <a:r>
              <a:rPr lang="fr-FR" dirty="0"/>
              <a:t>Actives: </a:t>
            </a:r>
            <a:r>
              <a:rPr lang="fr-FR" dirty="0" err="1"/>
              <a:t>Captopril</a:t>
            </a:r>
            <a:r>
              <a:rPr lang="fr-FR" dirty="0"/>
              <a:t> (</a:t>
            </a:r>
            <a:r>
              <a:rPr lang="fr-FR" dirty="0" err="1"/>
              <a:t>Lopril</a:t>
            </a:r>
            <a:r>
              <a:rPr lang="fr-FR" dirty="0"/>
              <a:t>*), </a:t>
            </a:r>
            <a:r>
              <a:rPr lang="fr-FR" dirty="0" err="1"/>
              <a:t>Enalaprilat</a:t>
            </a:r>
            <a:r>
              <a:rPr lang="fr-FR" dirty="0"/>
              <a:t>, </a:t>
            </a:r>
            <a:r>
              <a:rPr lang="fr-FR" dirty="0" err="1"/>
              <a:t>Lisinopril</a:t>
            </a:r>
            <a:endParaRPr lang="fr-FR" dirty="0"/>
          </a:p>
          <a:p>
            <a:pPr lvl="1"/>
            <a:r>
              <a:rPr lang="fr-FR" dirty="0" err="1"/>
              <a:t>Prodrogues</a:t>
            </a:r>
            <a:r>
              <a:rPr lang="fr-FR" dirty="0"/>
              <a:t>, converties en diacides par des estérases: </a:t>
            </a:r>
            <a:r>
              <a:rPr lang="fr-FR" dirty="0" err="1"/>
              <a:t>Enalapril</a:t>
            </a:r>
            <a:r>
              <a:rPr lang="fr-FR" dirty="0"/>
              <a:t> (</a:t>
            </a:r>
            <a:r>
              <a:rPr lang="fr-FR" dirty="0" err="1"/>
              <a:t>Renitec</a:t>
            </a:r>
            <a:r>
              <a:rPr lang="fr-FR" dirty="0"/>
              <a:t>*, </a:t>
            </a:r>
            <a:r>
              <a:rPr lang="fr-FR" dirty="0" err="1"/>
              <a:t>Vasotec</a:t>
            </a:r>
            <a:r>
              <a:rPr lang="fr-FR" dirty="0"/>
              <a:t>*), </a:t>
            </a:r>
            <a:r>
              <a:rPr lang="fr-FR" dirty="0" err="1"/>
              <a:t>Fosinopril</a:t>
            </a:r>
            <a:r>
              <a:rPr lang="fr-FR" dirty="0"/>
              <a:t>, </a:t>
            </a:r>
            <a:r>
              <a:rPr lang="fr-FR" dirty="0" err="1"/>
              <a:t>Benazepril</a:t>
            </a:r>
            <a:r>
              <a:rPr lang="fr-FR" dirty="0"/>
              <a:t>, </a:t>
            </a:r>
            <a:r>
              <a:rPr lang="fr-FR" dirty="0" err="1"/>
              <a:t>Quinapril</a:t>
            </a:r>
            <a:r>
              <a:rPr lang="fr-FR" dirty="0"/>
              <a:t>, </a:t>
            </a:r>
            <a:r>
              <a:rPr lang="fr-FR" dirty="0" err="1"/>
              <a:t>Moexipril</a:t>
            </a:r>
            <a:r>
              <a:rPr lang="fr-FR" dirty="0"/>
              <a:t>, </a:t>
            </a:r>
            <a:r>
              <a:rPr lang="fr-FR" dirty="0" err="1"/>
              <a:t>Perindopril</a:t>
            </a:r>
            <a:r>
              <a:rPr lang="fr-FR" dirty="0"/>
              <a:t> (</a:t>
            </a:r>
            <a:r>
              <a:rPr lang="fr-FR" dirty="0" err="1"/>
              <a:t>Coversyl</a:t>
            </a:r>
            <a:r>
              <a:rPr lang="fr-FR" dirty="0"/>
              <a:t>*), </a:t>
            </a:r>
            <a:r>
              <a:rPr lang="fr-FR" dirty="0" err="1"/>
              <a:t>Ramipril</a:t>
            </a:r>
            <a:r>
              <a:rPr lang="fr-FR" dirty="0"/>
              <a:t> (</a:t>
            </a:r>
            <a:r>
              <a:rPr lang="fr-FR" dirty="0" err="1"/>
              <a:t>Triatec</a:t>
            </a:r>
            <a:r>
              <a:rPr lang="fr-FR" dirty="0"/>
              <a:t>*), </a:t>
            </a:r>
            <a:r>
              <a:rPr lang="fr-FR" dirty="0" err="1"/>
              <a:t>trandolapril</a:t>
            </a:r>
            <a:r>
              <a:rPr lang="fr-FR" dirty="0"/>
              <a:t> (</a:t>
            </a:r>
            <a:r>
              <a:rPr lang="fr-FR" dirty="0" err="1"/>
              <a:t>Mavik</a:t>
            </a:r>
            <a:r>
              <a:rPr lang="fr-FR" dirty="0"/>
              <a:t>*), </a:t>
            </a:r>
          </a:p>
          <a:p>
            <a:r>
              <a:rPr lang="fr-FR" dirty="0"/>
              <a:t>Associations fixes médicamenteuses</a:t>
            </a:r>
          </a:p>
          <a:p>
            <a:pPr lvl="1"/>
            <a:r>
              <a:rPr lang="fr-FR" dirty="0" err="1"/>
              <a:t>Captopril</a:t>
            </a:r>
            <a:r>
              <a:rPr lang="fr-FR" dirty="0"/>
              <a:t>+</a:t>
            </a:r>
            <a:r>
              <a:rPr lang="fr-FR" dirty="0" err="1"/>
              <a:t>Hydrochlorothiazide</a:t>
            </a:r>
            <a:r>
              <a:rPr lang="fr-FR" dirty="0"/>
              <a:t> (</a:t>
            </a:r>
            <a:r>
              <a:rPr lang="fr-FR" dirty="0" err="1"/>
              <a:t>Ecazide</a:t>
            </a:r>
            <a:r>
              <a:rPr lang="fr-FR" dirty="0"/>
              <a:t>*)</a:t>
            </a:r>
          </a:p>
          <a:p>
            <a:pPr lvl="1"/>
            <a:r>
              <a:rPr lang="fr-FR" dirty="0" err="1"/>
              <a:t>Ramipril</a:t>
            </a:r>
            <a:r>
              <a:rPr lang="fr-FR" dirty="0"/>
              <a:t>+ HCT (</a:t>
            </a:r>
            <a:r>
              <a:rPr lang="fr-FR" dirty="0" err="1"/>
              <a:t>Tritazide</a:t>
            </a:r>
            <a:r>
              <a:rPr lang="fr-FR" dirty="0"/>
              <a:t>*)</a:t>
            </a:r>
          </a:p>
          <a:p>
            <a:pPr lvl="1"/>
            <a:r>
              <a:rPr lang="fr-FR" dirty="0" err="1"/>
              <a:t>Perindopril</a:t>
            </a:r>
            <a:r>
              <a:rPr lang="fr-FR" dirty="0"/>
              <a:t> Arginine+ </a:t>
            </a:r>
            <a:r>
              <a:rPr lang="fr-FR" dirty="0" err="1"/>
              <a:t>Amlodipine</a:t>
            </a:r>
            <a:r>
              <a:rPr lang="fr-FR" dirty="0"/>
              <a:t> (</a:t>
            </a:r>
            <a:r>
              <a:rPr lang="fr-FR" dirty="0" err="1"/>
              <a:t>Coveram</a:t>
            </a:r>
            <a:r>
              <a:rPr lang="fr-FR" dirty="0"/>
              <a:t>*)</a:t>
            </a:r>
          </a:p>
          <a:p>
            <a:pPr lvl="1"/>
            <a:r>
              <a:rPr lang="fr-FR" dirty="0" err="1"/>
              <a:t>Elanapril</a:t>
            </a:r>
            <a:r>
              <a:rPr lang="fr-FR" dirty="0"/>
              <a:t> + HCT (Co-</a:t>
            </a:r>
            <a:r>
              <a:rPr lang="fr-FR" dirty="0" err="1"/>
              <a:t>renitec</a:t>
            </a:r>
            <a:r>
              <a:rPr lang="fr-FR" dirty="0"/>
              <a:t>*)</a:t>
            </a:r>
          </a:p>
          <a:p>
            <a:pPr lvl="1"/>
            <a:r>
              <a:rPr lang="fr-FR" dirty="0" err="1"/>
              <a:t>Perindopril</a:t>
            </a:r>
            <a:r>
              <a:rPr lang="fr-FR" dirty="0"/>
              <a:t> Arginine+ </a:t>
            </a:r>
            <a:r>
              <a:rPr lang="fr-FR" dirty="0" err="1"/>
              <a:t>Indapamide</a:t>
            </a:r>
            <a:r>
              <a:rPr lang="fr-FR" dirty="0"/>
              <a:t> (Bi-</a:t>
            </a:r>
            <a:r>
              <a:rPr lang="fr-FR" dirty="0" err="1"/>
              <a:t>preterax</a:t>
            </a:r>
            <a:r>
              <a:rPr lang="fr-FR" dirty="0"/>
              <a:t>*)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428604"/>
            <a:ext cx="7000924" cy="989034"/>
          </a:xfrm>
        </p:spPr>
        <p:txBody>
          <a:bodyPr/>
          <a:lstStyle/>
          <a:p>
            <a:r>
              <a:rPr lang="fr-FR" dirty="0"/>
              <a:t>Mécanisme d’action d’IEC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139" y="1442721"/>
            <a:ext cx="8631722" cy="4872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Propriétés pharmacologiques des IEC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Propriétés pharmacodynamiques</a:t>
            </a:r>
          </a:p>
          <a:p>
            <a:pPr lvl="1"/>
            <a:r>
              <a:rPr lang="fr-FR" dirty="0"/>
              <a:t>diminution de la résistance périphérique vasculaire et de la PA</a:t>
            </a:r>
          </a:p>
          <a:p>
            <a:pPr lvl="1"/>
            <a:r>
              <a:rPr lang="fr-FR" dirty="0"/>
              <a:t>vasodilatation</a:t>
            </a:r>
          </a:p>
          <a:p>
            <a:pPr lvl="1"/>
            <a:r>
              <a:rPr lang="fr-FR" dirty="0"/>
              <a:t>diminution de la rétention d’eau et de Na: volémie</a:t>
            </a:r>
          </a:p>
          <a:p>
            <a:pPr lvl="1"/>
            <a:r>
              <a:rPr lang="fr-FR" dirty="0"/>
              <a:t>rétention de potassium</a:t>
            </a:r>
          </a:p>
          <a:p>
            <a:r>
              <a:rPr lang="fr-FR" dirty="0"/>
              <a:t>Effets indésirables: </a:t>
            </a:r>
            <a:r>
              <a:rPr lang="fr-FR" sz="2800" dirty="0"/>
              <a:t>éruptions cutanées, protéinuries, agueusie, cytopénies, </a:t>
            </a:r>
            <a:r>
              <a:rPr lang="fr-FR" sz="2800" dirty="0" err="1"/>
              <a:t>angio</a:t>
            </a:r>
            <a:r>
              <a:rPr lang="fr-FR" sz="2800" dirty="0"/>
              <a:t>-œdème, toux, hyperkaliémie</a:t>
            </a:r>
          </a:p>
          <a:p>
            <a:r>
              <a:rPr lang="fr-FR" dirty="0"/>
              <a:t>Associations synergiques</a:t>
            </a:r>
          </a:p>
          <a:p>
            <a:pPr lvl="1"/>
            <a:r>
              <a:rPr lang="fr-FR" dirty="0"/>
              <a:t>diurétiques thiazidiques, furosémide réduisent le système rénine-angiotensine aldostérone</a:t>
            </a:r>
          </a:p>
          <a:p>
            <a:pPr lvl="1"/>
            <a:r>
              <a:rPr lang="fr-FR" dirty="0"/>
              <a:t>bêtabloquants diminuent la rénine</a:t>
            </a:r>
          </a:p>
          <a:p>
            <a:r>
              <a:rPr lang="fr-FR" dirty="0"/>
              <a:t>Indications: HTA maligne, HTA avec insuffisance cardiaque, HTA liée a une sténose rénale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072494" cy="428628"/>
          </a:xfrm>
        </p:spPr>
        <p:txBody>
          <a:bodyPr>
            <a:normAutofit fontScale="90000"/>
          </a:bodyPr>
          <a:lstStyle/>
          <a:p>
            <a:r>
              <a:rPr lang="fr-FR" sz="2400" dirty="0"/>
              <a:t>Propriétés pharmacocinétiques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14283" y="722935"/>
          <a:ext cx="8643996" cy="5978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3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806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4724">
                <a:tc>
                  <a:txBody>
                    <a:bodyPr/>
                    <a:lstStyle/>
                    <a:p>
                      <a:r>
                        <a:rPr lang="fr-FR" sz="1200" dirty="0"/>
                        <a:t>DCI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Biodisponibilité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/>
                        <a:t>Tmax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t</a:t>
                      </a:r>
                      <a:r>
                        <a:rPr lang="fr-FR" sz="1200" baseline="-250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aseline="-25000" dirty="0"/>
                        <a:t>Elimination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7828">
                <a:tc>
                  <a:txBody>
                    <a:bodyPr/>
                    <a:lstStyle/>
                    <a:p>
                      <a:r>
                        <a:rPr lang="fr-FR" sz="1200" dirty="0"/>
                        <a:t>Captopril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75%,</a:t>
                      </a:r>
                      <a:r>
                        <a:rPr lang="fr-FR" sz="1200" baseline="0" dirty="0"/>
                        <a:t> per os, rapide; réduite par l’alimentation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aseline="0" dirty="0"/>
                        <a:t>2h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Rénale</a:t>
                      </a:r>
                      <a:r>
                        <a:rPr lang="fr-FR" sz="1200" baseline="0" dirty="0"/>
                        <a:t> (40-50% inchangée et le reste sous forme de </a:t>
                      </a:r>
                      <a:r>
                        <a:rPr lang="fr-FR" sz="1200" baseline="0" dirty="0" err="1"/>
                        <a:t>dimers</a:t>
                      </a:r>
                      <a:r>
                        <a:rPr lang="fr-FR" sz="1200" baseline="0" dirty="0"/>
                        <a:t> captopril disulfure et de captopril </a:t>
                      </a:r>
                      <a:r>
                        <a:rPr lang="fr-FR" sz="1200" baseline="0" dirty="0" err="1"/>
                        <a:t>cysteine</a:t>
                      </a:r>
                      <a:r>
                        <a:rPr lang="fr-FR" sz="1200" baseline="0" dirty="0"/>
                        <a:t> </a:t>
                      </a:r>
                      <a:r>
                        <a:rPr lang="fr-FR" sz="1200" baseline="0" dirty="0" err="1"/>
                        <a:t>disulfide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655">
                <a:tc>
                  <a:txBody>
                    <a:bodyPr/>
                    <a:lstStyle/>
                    <a:p>
                      <a:r>
                        <a:rPr lang="fr-FR" sz="1200" dirty="0" err="1"/>
                        <a:t>Enalapril</a:t>
                      </a:r>
                      <a:r>
                        <a:rPr lang="fr-FR" sz="1200" dirty="0"/>
                        <a:t>/</a:t>
                      </a:r>
                      <a:r>
                        <a:rPr lang="fr-FR" sz="1200" dirty="0" err="1"/>
                        <a:t>Enalaprilat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60% per os (pas réduite par l’alimentation)/ pas</a:t>
                      </a:r>
                      <a:r>
                        <a:rPr lang="fr-FR" sz="1200" baseline="0" dirty="0"/>
                        <a:t> </a:t>
                      </a:r>
                      <a:r>
                        <a:rPr lang="fr-FR" sz="1200" baseline="0" dirty="0" err="1"/>
                        <a:t>absop</a:t>
                      </a:r>
                      <a:r>
                        <a:rPr lang="fr-FR" sz="1200" baseline="0" dirty="0"/>
                        <a:t> </a:t>
                      </a:r>
                      <a:r>
                        <a:rPr lang="fr-FR" sz="1200" dirty="0"/>
                        <a:t>orale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1h (</a:t>
                      </a:r>
                      <a:r>
                        <a:rPr lang="fr-FR" sz="1200" dirty="0" err="1"/>
                        <a:t>enalapril</a:t>
                      </a:r>
                      <a:r>
                        <a:rPr lang="fr-FR" sz="1200" dirty="0"/>
                        <a:t>)</a:t>
                      </a:r>
                    </a:p>
                    <a:p>
                      <a:endParaRPr lang="fr-FR" sz="1200" dirty="0"/>
                    </a:p>
                    <a:p>
                      <a:r>
                        <a:rPr lang="fr-FR" sz="1200" dirty="0"/>
                        <a:t>3-4h (</a:t>
                      </a:r>
                      <a:r>
                        <a:rPr lang="fr-FR" sz="1200" dirty="0" err="1"/>
                        <a:t>enalaprilat</a:t>
                      </a:r>
                      <a:r>
                        <a:rPr lang="fr-FR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1.3h </a:t>
                      </a:r>
                    </a:p>
                    <a:p>
                      <a:endParaRPr lang="fr-FR" sz="1200" dirty="0"/>
                    </a:p>
                    <a:p>
                      <a:r>
                        <a:rPr lang="fr-FR" sz="1200" dirty="0"/>
                        <a:t>11h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Rénale</a:t>
                      </a:r>
                      <a:r>
                        <a:rPr lang="fr-FR" sz="1200" baseline="0" dirty="0"/>
                        <a:t> intacte ou en </a:t>
                      </a:r>
                      <a:r>
                        <a:rPr lang="fr-FR" sz="1200" baseline="0" dirty="0" err="1"/>
                        <a:t>enalaprilat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364">
                <a:tc>
                  <a:txBody>
                    <a:bodyPr/>
                    <a:lstStyle/>
                    <a:p>
                      <a:r>
                        <a:rPr lang="fr-FR" sz="1200" dirty="0" err="1"/>
                        <a:t>Lisinopril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Per</a:t>
                      </a:r>
                      <a:r>
                        <a:rPr lang="fr-FR" sz="1200" baseline="0" dirty="0"/>
                        <a:t> os, lente et incomplète (30%)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7h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Inchangée par les reins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6092">
                <a:tc>
                  <a:txBody>
                    <a:bodyPr/>
                    <a:lstStyle/>
                    <a:p>
                      <a:r>
                        <a:rPr lang="fr-FR" sz="1200" dirty="0" err="1"/>
                        <a:t>Ramipril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50-60%, Per os, rapide; </a:t>
                      </a:r>
                      <a:r>
                        <a:rPr lang="fr-FR" sz="1200" baseline="0" dirty="0"/>
                        <a:t>réduite par l’alimentation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Elimination </a:t>
                      </a:r>
                      <a:r>
                        <a:rPr lang="fr-FR" sz="1200" dirty="0" err="1"/>
                        <a:t>triphasique</a:t>
                      </a:r>
                      <a:endParaRPr lang="fr-FR" sz="1200" dirty="0"/>
                    </a:p>
                    <a:p>
                      <a:r>
                        <a:rPr lang="fr-FR" sz="1200" u="sng" dirty="0"/>
                        <a:t>2-4h</a:t>
                      </a:r>
                      <a:r>
                        <a:rPr lang="fr-FR" sz="1200" dirty="0"/>
                        <a:t> (initial)</a:t>
                      </a:r>
                    </a:p>
                    <a:p>
                      <a:r>
                        <a:rPr lang="fr-FR" sz="1200" u="sng" dirty="0"/>
                        <a:t>9-18h </a:t>
                      </a:r>
                      <a:r>
                        <a:rPr lang="fr-FR" sz="1200" dirty="0"/>
                        <a:t>intermédiaire</a:t>
                      </a:r>
                    </a:p>
                    <a:p>
                      <a:r>
                        <a:rPr lang="fr-FR" sz="1200" u="sng" dirty="0"/>
                        <a:t>50h </a:t>
                      </a:r>
                      <a:r>
                        <a:rPr lang="fr-FR" sz="1200" dirty="0"/>
                        <a:t>longue</a:t>
                      </a:r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Foie: Métabolisée en </a:t>
                      </a:r>
                      <a:r>
                        <a:rPr lang="fr-FR" sz="1200" dirty="0" err="1"/>
                        <a:t>glucuronides</a:t>
                      </a:r>
                      <a:r>
                        <a:rPr lang="fr-FR" sz="1200" baseline="0" dirty="0"/>
                        <a:t> de </a:t>
                      </a:r>
                      <a:r>
                        <a:rPr lang="fr-FR" sz="1200" baseline="0" dirty="0" err="1"/>
                        <a:t>ramipril</a:t>
                      </a:r>
                      <a:r>
                        <a:rPr lang="fr-FR" sz="1200" baseline="0" dirty="0"/>
                        <a:t> inactifs et en </a:t>
                      </a:r>
                      <a:r>
                        <a:rPr lang="fr-FR" sz="1200" baseline="0" dirty="0" err="1"/>
                        <a:t>ramipilat</a:t>
                      </a:r>
                      <a:endParaRPr lang="fr-FR" sz="1200" baseline="0" dirty="0"/>
                    </a:p>
                    <a:p>
                      <a:r>
                        <a:rPr lang="fr-FR" sz="1200" baseline="0" dirty="0"/>
                        <a:t>rénale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80238">
                <a:tc>
                  <a:txBody>
                    <a:bodyPr/>
                    <a:lstStyle/>
                    <a:p>
                      <a:r>
                        <a:rPr lang="fr-FR" sz="1200" dirty="0" err="1"/>
                        <a:t>Perindopril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75%, per 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3-7h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Elimination </a:t>
                      </a:r>
                      <a:r>
                        <a:rPr lang="fr-FR" sz="1200" dirty="0" err="1"/>
                        <a:t>biphasique</a:t>
                      </a:r>
                      <a:endParaRPr lang="fr-FR" sz="1200" dirty="0"/>
                    </a:p>
                    <a:p>
                      <a:r>
                        <a:rPr lang="fr-FR" sz="1200" u="sng" dirty="0"/>
                        <a:t>3-10h</a:t>
                      </a:r>
                      <a:r>
                        <a:rPr lang="fr-FR" sz="1200" baseline="0" dirty="0"/>
                        <a:t> (principal composé)</a:t>
                      </a:r>
                    </a:p>
                    <a:p>
                      <a:r>
                        <a:rPr lang="fr-FR" sz="1200" u="sng" baseline="0" dirty="0"/>
                        <a:t>30-120h</a:t>
                      </a:r>
                      <a:r>
                        <a:rPr lang="fr-FR" sz="1200" baseline="0" dirty="0"/>
                        <a:t> due a </a:t>
                      </a:r>
                      <a:r>
                        <a:rPr lang="fr-FR" sz="1200" baseline="0" dirty="0" err="1"/>
                        <a:t>ladissociation</a:t>
                      </a:r>
                      <a:r>
                        <a:rPr lang="fr-FR" sz="1200" baseline="0" dirty="0"/>
                        <a:t> d’avec EC</a:t>
                      </a:r>
                      <a:endParaRPr lang="fr-FR" sz="1200" dirty="0"/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Foie: Métabolisée en </a:t>
                      </a:r>
                      <a:r>
                        <a:rPr lang="fr-FR" sz="1200" dirty="0" err="1"/>
                        <a:t>glucuronides</a:t>
                      </a:r>
                      <a:r>
                        <a:rPr lang="fr-FR" sz="1200" baseline="0" dirty="0"/>
                        <a:t> de </a:t>
                      </a:r>
                      <a:r>
                        <a:rPr lang="fr-FR" sz="1200" baseline="0" dirty="0" err="1"/>
                        <a:t>ramipril</a:t>
                      </a:r>
                      <a:r>
                        <a:rPr lang="fr-FR" sz="1200" baseline="0" dirty="0"/>
                        <a:t> inactifs et en </a:t>
                      </a:r>
                      <a:r>
                        <a:rPr lang="fr-FR" sz="1200" baseline="0" dirty="0" err="1"/>
                        <a:t>perindoprilat</a:t>
                      </a:r>
                      <a:endParaRPr lang="fr-FR" sz="1200" baseline="0" dirty="0"/>
                    </a:p>
                    <a:p>
                      <a:r>
                        <a:rPr lang="fr-FR" sz="1200" baseline="0" dirty="0"/>
                        <a:t>rénale</a:t>
                      </a:r>
                      <a:endParaRPr lang="fr-FR" sz="1200" dirty="0"/>
                    </a:p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pédagogiques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 lnSpcReduction="10000"/>
          </a:bodyPr>
          <a:lstStyle/>
          <a:p>
            <a:r>
              <a:rPr lang="fr-FR" sz="2800" dirty="0"/>
              <a:t>Définir les médicaments antihypertenseurs</a:t>
            </a:r>
          </a:p>
          <a:p>
            <a:pPr marL="0" indent="0">
              <a:lnSpc>
                <a:spcPct val="60000"/>
              </a:lnSpc>
              <a:spcBef>
                <a:spcPts val="0"/>
              </a:spcBef>
              <a:buNone/>
            </a:pPr>
            <a:endParaRPr lang="fr-FR" sz="2800" dirty="0"/>
          </a:p>
          <a:p>
            <a:r>
              <a:rPr lang="fr-FR" sz="2800" dirty="0"/>
              <a:t>Citer les classes des antihypertenseurs avec deux exemples de molécules de chaque classe</a:t>
            </a:r>
          </a:p>
          <a:p>
            <a:pPr marL="0" indent="0">
              <a:lnSpc>
                <a:spcPct val="60000"/>
              </a:lnSpc>
              <a:spcBef>
                <a:spcPts val="0"/>
              </a:spcBef>
              <a:buNone/>
            </a:pPr>
            <a:endParaRPr lang="fr-FR" sz="2800" dirty="0"/>
          </a:p>
          <a:p>
            <a:r>
              <a:rPr lang="fr-FR" sz="2800" dirty="0"/>
              <a:t>Décrire les propriétés pharmacologiques des IEC, IC, ARAII</a:t>
            </a:r>
          </a:p>
          <a:p>
            <a:pPr marL="0" indent="0">
              <a:lnSpc>
                <a:spcPct val="60000"/>
              </a:lnSpc>
              <a:spcBef>
                <a:spcPts val="0"/>
              </a:spcBef>
              <a:buNone/>
            </a:pPr>
            <a:endParaRPr lang="fr-FR" sz="2800" dirty="0"/>
          </a:p>
          <a:p>
            <a:r>
              <a:rPr lang="fr-FR" sz="2800" dirty="0"/>
              <a:t>Identifier deux indications, deux effets indésirables de chaque classe</a:t>
            </a:r>
          </a:p>
          <a:p>
            <a:pPr marL="0" indent="0">
              <a:lnSpc>
                <a:spcPct val="60000"/>
              </a:lnSpc>
              <a:spcBef>
                <a:spcPts val="0"/>
              </a:spcBef>
              <a:buNone/>
            </a:pPr>
            <a:endParaRPr lang="fr-FR" sz="2800" dirty="0"/>
          </a:p>
          <a:p>
            <a:r>
              <a:rPr lang="fr-FR" sz="2800" dirty="0"/>
              <a:t>Décrire les mécanismes et les effets des interactions médicamenteuses de certains Anti-HTA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3. Inhibiteurs de l’angiotensine II (ARA II)</a:t>
            </a: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fr-FR" dirty="0" err="1"/>
              <a:t>Losartan</a:t>
            </a:r>
            <a:r>
              <a:rPr lang="fr-FR" dirty="0"/>
              <a:t> (</a:t>
            </a:r>
            <a:r>
              <a:rPr lang="fr-FR" dirty="0" err="1"/>
              <a:t>Cozaar</a:t>
            </a:r>
            <a:r>
              <a:rPr lang="fr-FR" dirty="0"/>
              <a:t>*)</a:t>
            </a:r>
          </a:p>
          <a:p>
            <a:r>
              <a:rPr lang="fr-FR" dirty="0" err="1"/>
              <a:t>Valsartan</a:t>
            </a:r>
            <a:r>
              <a:rPr lang="fr-FR" dirty="0"/>
              <a:t> (</a:t>
            </a:r>
            <a:r>
              <a:rPr lang="fr-FR" dirty="0" err="1"/>
              <a:t>Tareg</a:t>
            </a:r>
            <a:r>
              <a:rPr lang="fr-FR" dirty="0"/>
              <a:t>*, </a:t>
            </a:r>
            <a:r>
              <a:rPr lang="fr-FR" dirty="0" err="1"/>
              <a:t>diovan</a:t>
            </a:r>
            <a:r>
              <a:rPr lang="fr-FR" dirty="0"/>
              <a:t>*)</a:t>
            </a:r>
          </a:p>
          <a:p>
            <a:r>
              <a:rPr lang="fr-FR" dirty="0"/>
              <a:t>Irbesartan (</a:t>
            </a:r>
            <a:r>
              <a:rPr lang="fr-FR" dirty="0" err="1"/>
              <a:t>Aprovel</a:t>
            </a:r>
            <a:r>
              <a:rPr lang="fr-FR" dirty="0"/>
              <a:t>*, </a:t>
            </a:r>
            <a:r>
              <a:rPr lang="fr-FR" dirty="0" err="1"/>
              <a:t>avapro</a:t>
            </a:r>
            <a:r>
              <a:rPr lang="fr-FR" dirty="0"/>
              <a:t>*)</a:t>
            </a:r>
          </a:p>
          <a:p>
            <a:r>
              <a:rPr lang="fr-FR" dirty="0" err="1"/>
              <a:t>Candesartan</a:t>
            </a:r>
            <a:r>
              <a:rPr lang="fr-FR" dirty="0"/>
              <a:t> </a:t>
            </a:r>
            <a:r>
              <a:rPr lang="fr-FR" dirty="0" err="1"/>
              <a:t>celexetil</a:t>
            </a:r>
            <a:r>
              <a:rPr lang="fr-FR" dirty="0"/>
              <a:t> (</a:t>
            </a:r>
            <a:r>
              <a:rPr lang="fr-FR" dirty="0" err="1"/>
              <a:t>Atacand</a:t>
            </a:r>
            <a:r>
              <a:rPr lang="fr-FR" dirty="0"/>
              <a:t>*)</a:t>
            </a:r>
          </a:p>
          <a:p>
            <a:r>
              <a:rPr lang="fr-FR" dirty="0" err="1"/>
              <a:t>Telmisartan</a:t>
            </a:r>
            <a:r>
              <a:rPr lang="fr-FR" dirty="0"/>
              <a:t> (</a:t>
            </a:r>
            <a:r>
              <a:rPr lang="fr-FR" dirty="0" err="1"/>
              <a:t>Micardis</a:t>
            </a:r>
            <a:r>
              <a:rPr lang="fr-FR" dirty="0"/>
              <a:t>*)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Structures de quelques ARA II</a:t>
            </a:r>
          </a:p>
        </p:txBody>
      </p:sp>
      <p:pic>
        <p:nvPicPr>
          <p:cNvPr id="1029" name="Picture 5" descr="C:\Users\Pr BAH\Pictures\IMG_20190413_0012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500174"/>
            <a:ext cx="5143500" cy="5000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Mécanisme d’action des ARA II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b="1" u="sng" dirty="0"/>
              <a:t>Effets physiologiques de l’angiotensine II:</a:t>
            </a:r>
          </a:p>
          <a:p>
            <a:pPr lvl="1"/>
            <a:r>
              <a:rPr lang="fr-FR" dirty="0"/>
              <a:t>provoque vasoconstriction</a:t>
            </a:r>
          </a:p>
          <a:p>
            <a:pPr lvl="1"/>
            <a:r>
              <a:rPr lang="fr-FR" dirty="0"/>
              <a:t>augmente la sécrétion d’aldostérone</a:t>
            </a:r>
          </a:p>
          <a:p>
            <a:pPr lvl="1"/>
            <a:r>
              <a:rPr lang="fr-FR" dirty="0"/>
              <a:t>favorise la libération de la noradrénaline</a:t>
            </a:r>
          </a:p>
          <a:p>
            <a:pPr lvl="1"/>
            <a:r>
              <a:rPr lang="fr-FR" dirty="0"/>
              <a:t>bloque l’action de l’</a:t>
            </a:r>
            <a:r>
              <a:rPr lang="fr-FR" dirty="0" err="1"/>
              <a:t>AngII</a:t>
            </a:r>
            <a:r>
              <a:rPr lang="fr-FR" dirty="0"/>
              <a:t> quelque soit la voie biochimique de sa formation (non Angiotensine </a:t>
            </a:r>
            <a:r>
              <a:rPr lang="fr-FR" dirty="0" err="1"/>
              <a:t>Converting</a:t>
            </a:r>
            <a:r>
              <a:rPr lang="fr-FR" dirty="0"/>
              <a:t> Enzyme)</a:t>
            </a:r>
          </a:p>
          <a:p>
            <a:r>
              <a:rPr lang="fr-FR" b="1" u="sng" dirty="0"/>
              <a:t>Mécanisme d’action:  </a:t>
            </a:r>
          </a:p>
          <a:p>
            <a:pPr lvl="1"/>
            <a:r>
              <a:rPr lang="fr-FR" dirty="0"/>
              <a:t>Antagonistes des récepteurs AT1 et AT2 de l’angiotensine II, avec forte affinité et sélectivité pour AT1</a:t>
            </a:r>
          </a:p>
          <a:p>
            <a:pPr lvl="1"/>
            <a:r>
              <a:rPr lang="fr-FR" dirty="0"/>
              <a:t>Antagonisme insurmontable: cinétique de dissociation lente entre l’ARAII et le AT1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6715172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Effets pharmacologiques ARA II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686700" cy="3971939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r-FR" b="1" u="sng" dirty="0"/>
              <a:t>Effets pharmacodynamiques</a:t>
            </a:r>
          </a:p>
          <a:p>
            <a:pPr lvl="1"/>
            <a:r>
              <a:rPr lang="fr-FR" dirty="0"/>
              <a:t>Réduction de l’aldostérone circulante</a:t>
            </a:r>
          </a:p>
          <a:p>
            <a:pPr lvl="1"/>
            <a:r>
              <a:rPr lang="fr-FR" dirty="0"/>
              <a:t>Vasodilatation périphérique</a:t>
            </a:r>
          </a:p>
          <a:p>
            <a:pPr>
              <a:buFont typeface="Wingdings" pitchFamily="2" charset="2"/>
              <a:buChar char="Ø"/>
            </a:pPr>
            <a:r>
              <a:rPr lang="fr-FR" b="1" u="sng" dirty="0"/>
              <a:t>Effets indésirables</a:t>
            </a:r>
          </a:p>
          <a:p>
            <a:pPr lvl="1"/>
            <a:r>
              <a:rPr lang="fr-FR" dirty="0"/>
              <a:t>Hypotension artérielle (régime sans sel, déshydratation, diurétiques)</a:t>
            </a:r>
          </a:p>
          <a:p>
            <a:pPr lvl="1"/>
            <a:r>
              <a:rPr lang="fr-FR" dirty="0"/>
              <a:t>Toux (mal expliquée, mais moins fréquente qu’avec les IEC)</a:t>
            </a:r>
          </a:p>
          <a:p>
            <a:pPr>
              <a:buFont typeface="Wingdings" pitchFamily="2" charset="2"/>
              <a:buChar char="Ø"/>
            </a:pPr>
            <a:r>
              <a:rPr lang="fr-FR" b="1" u="sng" dirty="0"/>
              <a:t>Indications</a:t>
            </a:r>
          </a:p>
          <a:p>
            <a:pPr lvl="1"/>
            <a:r>
              <a:rPr lang="fr-FR" dirty="0"/>
              <a:t>Hypertension (tous)</a:t>
            </a:r>
          </a:p>
          <a:p>
            <a:pPr lvl="1"/>
            <a:r>
              <a:rPr lang="fr-FR" dirty="0"/>
              <a:t>Néphropathie diabétique (irbesartan et </a:t>
            </a:r>
            <a:r>
              <a:rPr lang="fr-FR" dirty="0" err="1"/>
              <a:t>losartan</a:t>
            </a:r>
            <a:r>
              <a:rPr lang="fr-FR" dirty="0"/>
              <a:t>),</a:t>
            </a:r>
          </a:p>
          <a:p>
            <a:pPr lvl="1"/>
            <a:r>
              <a:rPr lang="fr-FR" dirty="0"/>
              <a:t>Prévention de la crise cardiaque (</a:t>
            </a:r>
            <a:r>
              <a:rPr lang="fr-FR" dirty="0" err="1"/>
              <a:t>losartan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Insuffisance cardiaque (</a:t>
            </a:r>
            <a:r>
              <a:rPr lang="fr-FR" dirty="0" err="1"/>
              <a:t>valsartan</a:t>
            </a:r>
            <a:r>
              <a:rPr lang="fr-FR" dirty="0"/>
              <a:t>)</a:t>
            </a:r>
          </a:p>
          <a:p>
            <a:pPr lvl="1"/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fr-FR" sz="3200" dirty="0"/>
              <a:t>Pharmacocinétiques des ARA II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85720" y="1214422"/>
          <a:ext cx="8643996" cy="5234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5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2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6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806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6886">
                <a:tc>
                  <a:txBody>
                    <a:bodyPr/>
                    <a:lstStyle/>
                    <a:p>
                      <a:r>
                        <a:rPr lang="fr-FR" sz="1200" dirty="0"/>
                        <a:t>DCI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Biodisponibilité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err="1"/>
                        <a:t>Tmax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t</a:t>
                      </a:r>
                      <a:r>
                        <a:rPr lang="fr-FR" sz="1200" baseline="-250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Elimination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3711">
                <a:tc>
                  <a:txBody>
                    <a:bodyPr/>
                    <a:lstStyle/>
                    <a:p>
                      <a:r>
                        <a:rPr lang="fr-FR" sz="1200" dirty="0"/>
                        <a:t>Irbesartan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1.5-2h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11-15h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Glucuronoconjugaison, inchangé, rein (20%)</a:t>
                      </a:r>
                      <a:r>
                        <a:rPr lang="fr-FR" sz="1200" baseline="0" dirty="0"/>
                        <a:t> </a:t>
                      </a:r>
                      <a:r>
                        <a:rPr lang="fr-FR" sz="1200" dirty="0"/>
                        <a:t>et bile (80%)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949">
                <a:tc>
                  <a:txBody>
                    <a:bodyPr/>
                    <a:lstStyle/>
                    <a:p>
                      <a:r>
                        <a:rPr lang="fr-FR" sz="1200" dirty="0" err="1"/>
                        <a:t>Losartan</a:t>
                      </a:r>
                      <a:r>
                        <a:rPr lang="fr-FR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Moins de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1-3h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2.5 (</a:t>
                      </a:r>
                      <a:r>
                        <a:rPr lang="fr-FR" sz="1200" dirty="0" err="1"/>
                        <a:t>losartan</a:t>
                      </a:r>
                      <a:r>
                        <a:rPr lang="fr-FR" sz="1200" dirty="0"/>
                        <a:t>)</a:t>
                      </a:r>
                      <a:r>
                        <a:rPr lang="fr-FR" sz="1200" baseline="0" dirty="0"/>
                        <a:t> </a:t>
                      </a:r>
                      <a:r>
                        <a:rPr lang="fr-FR" sz="1200" dirty="0"/>
                        <a:t>and 6-9h (EXP 3174: métabolite)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Rein, foie</a:t>
                      </a:r>
                      <a:r>
                        <a:rPr lang="fr-FR" sz="1200" baseline="0" dirty="0"/>
                        <a:t> (métabolisme et excrétion biliaire)</a:t>
                      </a:r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762">
                <a:tc>
                  <a:txBody>
                    <a:bodyPr/>
                    <a:lstStyle/>
                    <a:p>
                      <a:r>
                        <a:rPr lang="fr-FR" sz="1200" dirty="0" err="1"/>
                        <a:t>Candesartan</a:t>
                      </a:r>
                      <a:r>
                        <a:rPr lang="fr-FR" sz="1200" dirty="0"/>
                        <a:t> </a:t>
                      </a:r>
                      <a:r>
                        <a:rPr lang="fr-FR" sz="1200" dirty="0" err="1"/>
                        <a:t>cilexetil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Moins de 50%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(</a:t>
                      </a:r>
                      <a:r>
                        <a:rPr lang="fr-FR" sz="1200" dirty="0" err="1"/>
                        <a:t>prodrogue</a:t>
                      </a:r>
                      <a:r>
                        <a:rPr lang="fr-FR" sz="1200" dirty="0"/>
                        <a:t>, durant l’absorption</a:t>
                      </a:r>
                      <a:r>
                        <a:rPr lang="fr-FR" sz="1200" baseline="0" dirty="0"/>
                        <a:t> en </a:t>
                      </a:r>
                      <a:r>
                        <a:rPr lang="fr-FR" sz="1200" baseline="0" dirty="0" err="1"/>
                        <a:t>cadesartan</a:t>
                      </a:r>
                      <a:r>
                        <a:rPr lang="fr-FR" sz="1200" baseline="0" dirty="0"/>
                        <a:t>)</a:t>
                      </a:r>
                      <a:endParaRPr lang="fr-FR" sz="1200" dirty="0"/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3-4h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9h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Rein (33%), bile (67%); élimination retardée par insuffisance rénale mais pas hépatique faible ou modérée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9915">
                <a:tc>
                  <a:txBody>
                    <a:bodyPr/>
                    <a:lstStyle/>
                    <a:p>
                      <a:r>
                        <a:rPr lang="fr-FR" sz="1200" dirty="0" err="1"/>
                        <a:t>Valsartan</a:t>
                      </a:r>
                      <a:r>
                        <a:rPr lang="fr-FR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Moins de 50%</a:t>
                      </a:r>
                    </a:p>
                    <a:p>
                      <a:r>
                        <a:rPr lang="fr-FR" sz="1200" dirty="0"/>
                        <a:t>(diminuée par le</a:t>
                      </a:r>
                      <a:r>
                        <a:rPr lang="fr-FR" sz="1200" baseline="0" dirty="0"/>
                        <a:t> repas)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2-4h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9h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Foie (70%); insuffisance hépatique et non rénale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Inhibiteurs directs de la rénine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Nouvelles molécules inhibant le Système Rénine Angiotensine</a:t>
            </a:r>
          </a:p>
          <a:p>
            <a:r>
              <a:rPr lang="fr-FR" dirty="0" err="1"/>
              <a:t>Angiotensinogène</a:t>
            </a:r>
            <a:r>
              <a:rPr lang="fr-FR" dirty="0"/>
              <a:t> est le seul substrat de la </a:t>
            </a:r>
            <a:r>
              <a:rPr lang="fr-FR" dirty="0" err="1"/>
              <a:t>renine</a:t>
            </a:r>
            <a:endParaRPr lang="fr-FR" dirty="0"/>
          </a:p>
          <a:p>
            <a:r>
              <a:rPr lang="fr-FR" u="sng" dirty="0" err="1"/>
              <a:t>Aliskiren</a:t>
            </a:r>
            <a:r>
              <a:rPr lang="fr-FR" u="sng" dirty="0"/>
              <a:t> (</a:t>
            </a:r>
            <a:r>
              <a:rPr lang="fr-FR" u="sng" dirty="0" err="1"/>
              <a:t>Tekturna</a:t>
            </a:r>
            <a:r>
              <a:rPr lang="fr-FR" u="sng" dirty="0"/>
              <a:t>*)</a:t>
            </a:r>
            <a:r>
              <a:rPr lang="fr-FR" dirty="0"/>
              <a:t>: bas poids moléculaire non peptidique, inhibiteur puissant de la rénine bloquant ainsi la conversion de l’</a:t>
            </a:r>
            <a:r>
              <a:rPr lang="fr-FR" dirty="0" err="1"/>
              <a:t>angiotensinogène</a:t>
            </a:r>
            <a:r>
              <a:rPr lang="fr-FR" dirty="0"/>
              <a:t> en </a:t>
            </a:r>
            <a:r>
              <a:rPr lang="fr-FR" dirty="0" err="1"/>
              <a:t>AngI</a:t>
            </a:r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Effets pharmacologiques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b="1" u="sng" dirty="0"/>
              <a:t>Propriétés pharmacodynamiques:</a:t>
            </a:r>
          </a:p>
          <a:p>
            <a:pPr lvl="1"/>
            <a:r>
              <a:rPr lang="fr-FR" sz="2000" dirty="0"/>
              <a:t>réduit les taux plasmatiques d’</a:t>
            </a:r>
            <a:r>
              <a:rPr lang="fr-FR" sz="2000" dirty="0" err="1"/>
              <a:t>AngI</a:t>
            </a:r>
            <a:r>
              <a:rPr lang="fr-FR" sz="2000" dirty="0"/>
              <a:t>, </a:t>
            </a:r>
            <a:r>
              <a:rPr lang="fr-FR" sz="2000" dirty="0" err="1"/>
              <a:t>AngII</a:t>
            </a:r>
            <a:endParaRPr lang="fr-FR" sz="2000" dirty="0"/>
          </a:p>
          <a:p>
            <a:pPr lvl="1"/>
            <a:r>
              <a:rPr lang="fr-FR" sz="2000" dirty="0"/>
              <a:t>réduit taux plasmatique et urinaire de l’aldostérone</a:t>
            </a:r>
          </a:p>
          <a:p>
            <a:pPr lvl="1"/>
            <a:r>
              <a:rPr lang="fr-FR" sz="2000" dirty="0"/>
              <a:t>favorise la natriurèse</a:t>
            </a:r>
          </a:p>
          <a:p>
            <a:pPr lvl="1"/>
            <a:r>
              <a:rPr lang="fr-FR" sz="2000" dirty="0"/>
              <a:t>Induit la réduction de la pression artérielle de façon dose-dépendante</a:t>
            </a:r>
          </a:p>
          <a:p>
            <a:r>
              <a:rPr lang="fr-FR" sz="2000" b="1" u="sng" dirty="0"/>
              <a:t>Effets indésirables:</a:t>
            </a:r>
            <a:r>
              <a:rPr lang="fr-FR" sz="2000" dirty="0"/>
              <a:t> </a:t>
            </a:r>
          </a:p>
          <a:p>
            <a:pPr lvl="1"/>
            <a:r>
              <a:rPr lang="fr-FR" sz="2000" dirty="0"/>
              <a:t>mineurs troubles digestifs, pulmonaires et neurologiques;</a:t>
            </a:r>
          </a:p>
          <a:p>
            <a:r>
              <a:rPr lang="fr-FR" sz="2400" b="1" u="sng" dirty="0"/>
              <a:t>Interaction médicamenteuses: </a:t>
            </a:r>
          </a:p>
          <a:p>
            <a:pPr lvl="1"/>
            <a:r>
              <a:rPr lang="fr-FR" sz="2000" dirty="0"/>
              <a:t>réduit absorption furosémide de 50%</a:t>
            </a:r>
          </a:p>
          <a:p>
            <a:pPr lvl="1"/>
            <a:r>
              <a:rPr lang="fr-FR" sz="2000" dirty="0"/>
              <a:t>Irbesartan réduit de 50% la </a:t>
            </a:r>
            <a:r>
              <a:rPr lang="fr-FR" sz="2000" dirty="0" err="1"/>
              <a:t>Cmax</a:t>
            </a:r>
            <a:r>
              <a:rPr lang="fr-FR" sz="2000" dirty="0"/>
              <a:t> de </a:t>
            </a:r>
            <a:r>
              <a:rPr lang="fr-FR" sz="2000" dirty="0" err="1"/>
              <a:t>Aliskiren</a:t>
            </a:r>
            <a:endParaRPr lang="fr-FR" sz="2000" dirty="0"/>
          </a:p>
          <a:p>
            <a:pPr lvl="1"/>
            <a:r>
              <a:rPr lang="fr-FR" sz="2000" dirty="0"/>
              <a:t>concentrations plasmatiques augmentées par: atorvastatine, ketoconazole, cyclosporine (tous inhibiteurs du P-</a:t>
            </a:r>
            <a:r>
              <a:rPr lang="fr-FR" sz="2000" dirty="0" err="1"/>
              <a:t>glycoproteine</a:t>
            </a:r>
            <a:r>
              <a:rPr lang="fr-FR" sz="2000" dirty="0"/>
              <a:t>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Propriétés pharmacocinétiques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 Faible biodisponibilité orale (2%), réduite par repas gras; substrat de P-</a:t>
            </a:r>
            <a:r>
              <a:rPr lang="fr-FR" dirty="0" err="1"/>
              <a:t>glycoprotein</a:t>
            </a:r>
            <a:endParaRPr lang="fr-FR" dirty="0"/>
          </a:p>
          <a:p>
            <a:r>
              <a:rPr lang="fr-FR" dirty="0" err="1"/>
              <a:t>Tmax</a:t>
            </a:r>
            <a:r>
              <a:rPr lang="fr-FR" dirty="0"/>
              <a:t>: 3-6h</a:t>
            </a:r>
          </a:p>
          <a:p>
            <a:r>
              <a:rPr lang="fr-FR" dirty="0"/>
              <a:t>T1/2: 20-45h</a:t>
            </a:r>
          </a:p>
          <a:p>
            <a:r>
              <a:rPr lang="fr-FR" dirty="0" err="1"/>
              <a:t>Steady</a:t>
            </a:r>
            <a:r>
              <a:rPr lang="fr-FR" dirty="0"/>
              <a:t> state in plasma: 5-8jours</a:t>
            </a:r>
          </a:p>
          <a:p>
            <a:r>
              <a:rPr lang="fr-FR" dirty="0"/>
              <a:t>Faible métabolisation hépatique et élimination par selles sous forme inchangée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4. Les antagonistes du canal Ca</a:t>
            </a:r>
            <a:r>
              <a:rPr lang="fr-FR" b="1" baseline="30000" dirty="0"/>
              <a:t>2+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Trois sous-types de canal calcique voltage-dépendant: L, N et T</a:t>
            </a:r>
          </a:p>
          <a:p>
            <a:r>
              <a:rPr lang="fr-FR" dirty="0"/>
              <a:t>Plusieurs sous-unités en </a:t>
            </a:r>
            <a:r>
              <a:rPr lang="el-GR" dirty="0"/>
              <a:t>α</a:t>
            </a:r>
            <a:r>
              <a:rPr lang="fr-FR" dirty="0"/>
              <a:t>1, </a:t>
            </a:r>
            <a:r>
              <a:rPr lang="el-GR" dirty="0"/>
              <a:t>α</a:t>
            </a:r>
            <a:r>
              <a:rPr lang="fr-FR" dirty="0"/>
              <a:t>2, </a:t>
            </a:r>
            <a:r>
              <a:rPr lang="el-GR" dirty="0"/>
              <a:t>β</a:t>
            </a:r>
            <a:r>
              <a:rPr lang="fr-FR" dirty="0"/>
              <a:t>, </a:t>
            </a:r>
            <a:r>
              <a:rPr lang="el-GR" dirty="0"/>
              <a:t>γ</a:t>
            </a:r>
            <a:r>
              <a:rPr lang="fr-FR" dirty="0"/>
              <a:t>, et </a:t>
            </a:r>
            <a:r>
              <a:rPr lang="el-GR" dirty="0"/>
              <a:t>δ</a:t>
            </a:r>
            <a:endParaRPr lang="fr-FR" dirty="0"/>
          </a:p>
          <a:p>
            <a:r>
              <a:rPr lang="fr-FR" dirty="0"/>
              <a:t>Canaux calciques voltage-dépendants (L-type ou canaux lents) régulent l’entrée du Ca</a:t>
            </a:r>
            <a:r>
              <a:rPr lang="fr-FR" baseline="30000" dirty="0"/>
              <a:t>2+ </a:t>
            </a:r>
            <a:r>
              <a:rPr lang="fr-FR" dirty="0"/>
              <a:t>extracellulaire dans muscle lisse et myocarde, les cellules nodales atrioventriculaires et </a:t>
            </a:r>
            <a:r>
              <a:rPr lang="fr-FR" dirty="0" err="1"/>
              <a:t>sinusoatriales</a:t>
            </a:r>
            <a:r>
              <a:rPr lang="fr-FR" dirty="0"/>
              <a:t> en réponse à la dépolarisation électrique</a:t>
            </a:r>
          </a:p>
          <a:p>
            <a:endParaRPr lang="fr-FR" dirty="0"/>
          </a:p>
          <a:p>
            <a:r>
              <a:rPr lang="fr-FR" dirty="0"/>
              <a:t>Au niveau du muscle lisse et myocytes cardiaques, le Ca</a:t>
            </a:r>
            <a:r>
              <a:rPr lang="fr-FR" baseline="30000" dirty="0"/>
              <a:t>2+</a:t>
            </a:r>
            <a:r>
              <a:rPr lang="fr-FR" dirty="0"/>
              <a:t> déclenche une contraction par divers mécanismes</a:t>
            </a:r>
          </a:p>
          <a:p>
            <a:endParaRPr lang="fr-FR" dirty="0"/>
          </a:p>
          <a:p>
            <a:r>
              <a:rPr lang="fr-FR" dirty="0"/>
              <a:t>Les antagonistes calciques (bloqueurs de l’entrée du Ca</a:t>
            </a:r>
            <a:r>
              <a:rPr lang="fr-FR" baseline="30000" dirty="0"/>
              <a:t>2+</a:t>
            </a:r>
            <a:r>
              <a:rPr lang="fr-FR" dirty="0"/>
              <a:t>) inhibent la fonction du canal.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Chimie des Inhibiteurs Calciques (IC)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On distingue trois groupes</a:t>
            </a:r>
          </a:p>
          <a:p>
            <a:pPr lvl="1"/>
            <a:r>
              <a:rPr lang="fr-FR" b="1" u="sng" dirty="0"/>
              <a:t>les </a:t>
            </a:r>
            <a:r>
              <a:rPr lang="fr-FR" b="1" u="sng" dirty="0" err="1"/>
              <a:t>dihydropyridines</a:t>
            </a:r>
            <a:r>
              <a:rPr lang="fr-FR" dirty="0"/>
              <a:t>: </a:t>
            </a:r>
            <a:r>
              <a:rPr lang="fr-FR" dirty="0" err="1"/>
              <a:t>Nifédipine</a:t>
            </a:r>
            <a:r>
              <a:rPr lang="fr-FR" dirty="0"/>
              <a:t> (</a:t>
            </a:r>
            <a:r>
              <a:rPr lang="fr-FR" dirty="0" err="1"/>
              <a:t>Adalate</a:t>
            </a:r>
            <a:r>
              <a:rPr lang="fr-FR" dirty="0"/>
              <a:t>*), </a:t>
            </a:r>
            <a:r>
              <a:rPr lang="fr-FR" dirty="0" err="1"/>
              <a:t>Nicardipine</a:t>
            </a:r>
            <a:r>
              <a:rPr lang="fr-FR" dirty="0"/>
              <a:t> (</a:t>
            </a:r>
            <a:r>
              <a:rPr lang="fr-FR" dirty="0" err="1"/>
              <a:t>Loxen</a:t>
            </a:r>
            <a:r>
              <a:rPr lang="fr-FR" dirty="0"/>
              <a:t>*), </a:t>
            </a:r>
            <a:r>
              <a:rPr lang="fr-FR" dirty="0" err="1"/>
              <a:t>Amlodipine</a:t>
            </a:r>
            <a:r>
              <a:rPr lang="fr-FR" dirty="0"/>
              <a:t> (</a:t>
            </a:r>
            <a:r>
              <a:rPr lang="fr-FR" dirty="0" err="1"/>
              <a:t>Amlor</a:t>
            </a:r>
            <a:r>
              <a:rPr lang="fr-FR" dirty="0"/>
              <a:t>*), </a:t>
            </a:r>
            <a:r>
              <a:rPr lang="fr-FR" dirty="0" err="1"/>
              <a:t>Isradipine</a:t>
            </a:r>
            <a:r>
              <a:rPr lang="fr-FR" dirty="0"/>
              <a:t> (</a:t>
            </a:r>
            <a:r>
              <a:rPr lang="fr-FR" dirty="0" err="1"/>
              <a:t>Icaz</a:t>
            </a:r>
            <a:r>
              <a:rPr lang="fr-FR" dirty="0"/>
              <a:t>*), </a:t>
            </a:r>
            <a:r>
              <a:rPr lang="fr-FR" dirty="0" err="1"/>
              <a:t>Lacidipine</a:t>
            </a:r>
            <a:r>
              <a:rPr lang="fr-FR" dirty="0"/>
              <a:t> (</a:t>
            </a:r>
            <a:r>
              <a:rPr lang="fr-FR" dirty="0" err="1"/>
              <a:t>caldine</a:t>
            </a:r>
            <a:r>
              <a:rPr lang="fr-FR" dirty="0"/>
              <a:t>*), </a:t>
            </a:r>
            <a:r>
              <a:rPr lang="fr-FR" dirty="0" err="1"/>
              <a:t>Nitrendipine</a:t>
            </a:r>
            <a:r>
              <a:rPr lang="fr-FR" dirty="0"/>
              <a:t> (</a:t>
            </a:r>
            <a:r>
              <a:rPr lang="fr-FR" dirty="0" err="1"/>
              <a:t>Baypress</a:t>
            </a:r>
            <a:r>
              <a:rPr lang="fr-FR" dirty="0"/>
              <a:t>*); </a:t>
            </a:r>
            <a:r>
              <a:rPr lang="fr-FR" b="1" u="sng" dirty="0" err="1"/>
              <a:t>Nimodipine</a:t>
            </a:r>
            <a:r>
              <a:rPr lang="fr-FR" b="1" u="sng" dirty="0"/>
              <a:t> (utilisé en neurologie)</a:t>
            </a:r>
          </a:p>
          <a:p>
            <a:pPr lvl="1"/>
            <a:r>
              <a:rPr lang="fr-FR" b="1" u="sng" dirty="0"/>
              <a:t>les </a:t>
            </a:r>
            <a:r>
              <a:rPr lang="fr-FR" b="1" u="sng" dirty="0" err="1"/>
              <a:t>phenyl</a:t>
            </a:r>
            <a:r>
              <a:rPr lang="fr-FR" b="1" u="sng" dirty="0"/>
              <a:t>-</a:t>
            </a:r>
            <a:r>
              <a:rPr lang="fr-FR" b="1" u="sng" dirty="0" err="1"/>
              <a:t>alkylamines</a:t>
            </a:r>
            <a:r>
              <a:rPr lang="fr-FR" b="1" u="sng" dirty="0"/>
              <a:t> </a:t>
            </a:r>
            <a:r>
              <a:rPr lang="fr-FR" dirty="0"/>
              <a:t>: </a:t>
            </a:r>
            <a:r>
              <a:rPr lang="fr-FR" dirty="0" err="1"/>
              <a:t>verapamil</a:t>
            </a:r>
            <a:r>
              <a:rPr lang="fr-FR" dirty="0"/>
              <a:t> (</a:t>
            </a:r>
            <a:r>
              <a:rPr lang="fr-FR" dirty="0" err="1"/>
              <a:t>Isoptine</a:t>
            </a:r>
            <a:r>
              <a:rPr lang="fr-FR" dirty="0"/>
              <a:t>*)</a:t>
            </a:r>
          </a:p>
          <a:p>
            <a:pPr lvl="1"/>
            <a:r>
              <a:rPr lang="fr-FR" b="1" u="sng" dirty="0"/>
              <a:t>les </a:t>
            </a:r>
            <a:r>
              <a:rPr lang="fr-FR" b="1" u="sng" dirty="0" err="1"/>
              <a:t>benzothiazépines</a:t>
            </a:r>
            <a:r>
              <a:rPr lang="fr-FR" b="1" u="sng" dirty="0"/>
              <a:t> </a:t>
            </a:r>
            <a:r>
              <a:rPr lang="fr-FR" dirty="0"/>
              <a:t>: </a:t>
            </a:r>
            <a:r>
              <a:rPr lang="fr-FR" dirty="0" err="1"/>
              <a:t>diltiazem</a:t>
            </a:r>
            <a:r>
              <a:rPr lang="fr-FR" dirty="0"/>
              <a:t> (</a:t>
            </a:r>
            <a:r>
              <a:rPr lang="fr-FR" dirty="0" err="1"/>
              <a:t>Tildiem</a:t>
            </a:r>
            <a:r>
              <a:rPr lang="fr-FR" dirty="0"/>
              <a:t>*).</a:t>
            </a:r>
          </a:p>
          <a:p>
            <a:r>
              <a:rPr lang="fr-FR" sz="3600" dirty="0"/>
              <a:t>Les antagonistes calciques bloquent les canaux calciques voltage-dépendants</a:t>
            </a:r>
          </a:p>
          <a:p>
            <a:pPr>
              <a:buNone/>
            </a:pPr>
            <a:endParaRPr lang="fr-F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fr-FR" dirty="0"/>
              <a:t>Rappel physiopathologique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/>
              <a:t>Définition et Classification des antihypertenseurs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/>
              <a:t>Monographies des classes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Vasodilatateurs d’action directe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Inhibiteurs de l’enzyme de conversion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Inhibiteurs des récepteurs de l’angiotensine II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Inhibiteurs calciques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Structures chimiques</a:t>
            </a:r>
          </a:p>
        </p:txBody>
      </p:sp>
      <p:pic>
        <p:nvPicPr>
          <p:cNvPr id="1028" name="Picture 4" descr="C:\Users\Pr BAH\Pictures\nicardipin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3000396" cy="2071702"/>
          </a:xfrm>
          <a:prstGeom prst="rect">
            <a:avLst/>
          </a:prstGeom>
          <a:noFill/>
        </p:spPr>
      </p:pic>
      <p:pic>
        <p:nvPicPr>
          <p:cNvPr id="1029" name="Picture 5" descr="C:\Users\Pr BAH\Pictures\nifédipin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2143116"/>
            <a:ext cx="2857520" cy="2714644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6500826" y="5000636"/>
            <a:ext cx="1733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/>
              <a:t>Nifédipine</a:t>
            </a:r>
            <a:endParaRPr lang="fr-FR" sz="2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142976" y="5000636"/>
            <a:ext cx="18950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err="1"/>
              <a:t>Nicardipine</a:t>
            </a:r>
            <a:endParaRPr lang="fr-FR" sz="28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Mécanismes d’action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Augmentation de la concentration cytoplasmique du Ca</a:t>
            </a:r>
            <a:r>
              <a:rPr lang="fr-FR" baseline="30000" dirty="0"/>
              <a:t>2+ </a:t>
            </a:r>
            <a:r>
              <a:rPr lang="fr-FR" dirty="0"/>
              <a:t>entraine une augmentation de la contraction des muscles lisses vasculaires et cardiaques</a:t>
            </a:r>
          </a:p>
          <a:p>
            <a:r>
              <a:rPr lang="fr-FR" dirty="0"/>
              <a:t>Tous IC se fixent à la sous unité </a:t>
            </a:r>
            <a:r>
              <a:rPr lang="el-GR" dirty="0"/>
              <a:t>α</a:t>
            </a:r>
            <a:r>
              <a:rPr lang="fr-FR" dirty="0"/>
              <a:t>1 of L-type Ca</a:t>
            </a:r>
            <a:r>
              <a:rPr lang="fr-FR" baseline="30000" dirty="0"/>
              <a:t>2+</a:t>
            </a:r>
            <a:r>
              <a:rPr lang="fr-FR" dirty="0"/>
              <a:t> et réduisent flux Ca</a:t>
            </a:r>
            <a:r>
              <a:rPr lang="fr-FR" baseline="30000" dirty="0"/>
              <a:t>2+</a:t>
            </a:r>
            <a:r>
              <a:rPr lang="fr-FR" dirty="0"/>
              <a:t> à travers le canal</a:t>
            </a:r>
          </a:p>
          <a:p>
            <a:r>
              <a:rPr lang="fr-FR" dirty="0"/>
              <a:t>Type L sensible aux Dihydropyridines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Effets pharmacologiques des IC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1428736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200" dirty="0" err="1"/>
              <a:t>Inotropes</a:t>
            </a:r>
            <a:r>
              <a:rPr lang="fr-FR" sz="2200" dirty="0"/>
              <a:t> et </a:t>
            </a:r>
            <a:r>
              <a:rPr lang="fr-FR" sz="2200" dirty="0" err="1"/>
              <a:t>chronotropes</a:t>
            </a:r>
            <a:r>
              <a:rPr lang="fr-FR" sz="2200" dirty="0"/>
              <a:t> négatifs: ralentissent la conduction de l’influx cardiaque</a:t>
            </a:r>
          </a:p>
          <a:p>
            <a:pPr>
              <a:buFont typeface="Wingdings" pitchFamily="2" charset="2"/>
              <a:buChar char="Ø"/>
            </a:pPr>
            <a:r>
              <a:rPr lang="fr-FR" sz="2200" dirty="0"/>
              <a:t>Dromotropes négatifs : </a:t>
            </a:r>
            <a:r>
              <a:rPr lang="fr-FR" sz="2200" dirty="0" err="1"/>
              <a:t>reduction</a:t>
            </a:r>
            <a:r>
              <a:rPr lang="fr-FR" sz="2200" dirty="0"/>
              <a:t> de la force contractile</a:t>
            </a:r>
          </a:p>
          <a:p>
            <a:pPr>
              <a:buFont typeface="Wingdings" pitchFamily="2" charset="2"/>
              <a:buChar char="Ø"/>
            </a:pPr>
            <a:r>
              <a:rPr lang="fr-FR" sz="2200" dirty="0"/>
              <a:t>Effet vasodilatateur plus prononcé avec les </a:t>
            </a:r>
            <a:r>
              <a:rPr lang="fr-FR" sz="2200" dirty="0" err="1"/>
              <a:t>dihydropyridines</a:t>
            </a:r>
            <a:endParaRPr lang="fr-FR" sz="2200" dirty="0"/>
          </a:p>
          <a:p>
            <a:pPr>
              <a:buFont typeface="Wingdings" pitchFamily="2" charset="2"/>
              <a:buChar char="Ø"/>
            </a:pPr>
            <a:r>
              <a:rPr lang="fr-FR" sz="2200" dirty="0"/>
              <a:t>Baisse de la résistance coronaire vasculaire: diminution de la charge systolique, baisse de la consommation d’O</a:t>
            </a:r>
            <a:r>
              <a:rPr lang="fr-FR" sz="2200" baseline="-25000" dirty="0"/>
              <a:t>2</a:t>
            </a:r>
            <a:r>
              <a:rPr lang="fr-FR" sz="2200" dirty="0"/>
              <a:t> du myocarde et baisse de la PA</a:t>
            </a:r>
          </a:p>
          <a:p>
            <a:pPr>
              <a:buFont typeface="Wingdings" pitchFamily="2" charset="2"/>
              <a:buChar char="Ø"/>
            </a:pPr>
            <a:r>
              <a:rPr lang="fr-FR" sz="2200" dirty="0"/>
              <a:t>Antagonistes calciques entrainent des mécanismes compensateurs</a:t>
            </a:r>
          </a:p>
          <a:p>
            <a:pPr>
              <a:buFont typeface="Wingdings" pitchFamily="2" charset="2"/>
              <a:buChar char="Ø"/>
            </a:pPr>
            <a:r>
              <a:rPr lang="fr-FR" sz="2200" dirty="0"/>
              <a:t>Tropisme vasculaire : </a:t>
            </a:r>
            <a:r>
              <a:rPr lang="fr-FR" sz="2200" dirty="0" err="1"/>
              <a:t>nifedipine</a:t>
            </a:r>
            <a:r>
              <a:rPr lang="fr-FR" sz="2200" dirty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fr-FR" sz="2200" dirty="0"/>
              <a:t>Tropisme mixte effet cardiaque et vasculaire : </a:t>
            </a:r>
            <a:r>
              <a:rPr lang="fr-FR" sz="2200" dirty="0" err="1"/>
              <a:t>vérapamil</a:t>
            </a:r>
            <a:r>
              <a:rPr lang="fr-FR" sz="2200" dirty="0"/>
              <a:t> et </a:t>
            </a:r>
            <a:r>
              <a:rPr lang="fr-FR" sz="2200" dirty="0" err="1"/>
              <a:t>diltiazem</a:t>
            </a:r>
            <a:endParaRPr lang="fr-FR" sz="2200" dirty="0"/>
          </a:p>
          <a:p>
            <a:pPr lvl="1">
              <a:buFont typeface="Wingdings" pitchFamily="2" charset="2"/>
              <a:buChar char="Ø"/>
            </a:pPr>
            <a:r>
              <a:rPr lang="fr-FR" sz="2200" dirty="0"/>
              <a:t>Vérapamil est inhibiteur de la </a:t>
            </a:r>
            <a:r>
              <a:rPr lang="fr-FR" sz="2200" dirty="0" err="1"/>
              <a:t>gP</a:t>
            </a:r>
            <a:r>
              <a:rPr lang="fr-FR" sz="2200" dirty="0"/>
              <a:t>-170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Effets indésirables des IC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Céphalées, vertiges, œdèmes des membres inférieurs dépendant de la variation des pics de concentrations plasmatiques</a:t>
            </a:r>
          </a:p>
          <a:p>
            <a:r>
              <a:rPr lang="fr-FR" dirty="0"/>
              <a:t>Flushs </a:t>
            </a:r>
          </a:p>
          <a:p>
            <a:r>
              <a:rPr lang="fr-FR" dirty="0"/>
              <a:t>Troubles gastro-intestinaux</a:t>
            </a:r>
          </a:p>
          <a:p>
            <a:endParaRPr lang="fr-FR" dirty="0"/>
          </a:p>
          <a:p>
            <a:r>
              <a:rPr lang="fr-FR" dirty="0"/>
              <a:t>Interactions médicamenteuses</a:t>
            </a:r>
          </a:p>
          <a:p>
            <a:pPr lvl="1"/>
            <a:r>
              <a:rPr lang="fr-FR" dirty="0" err="1"/>
              <a:t>bétabloqueur</a:t>
            </a:r>
            <a:r>
              <a:rPr lang="fr-FR" dirty="0"/>
              <a:t> bradycardisant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/>
          <a:lstStyle/>
          <a:p>
            <a:r>
              <a:rPr lang="fr-FR" b="1" dirty="0"/>
              <a:t>Indications des IC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Hypertensions artérielles</a:t>
            </a:r>
          </a:p>
          <a:p>
            <a:r>
              <a:rPr lang="fr-FR" dirty="0"/>
              <a:t>Troubles du rythme: tachycardies supra ventriculaires type de Bouveret, flutters et fibrillations auriculaires</a:t>
            </a:r>
          </a:p>
          <a:p>
            <a:r>
              <a:rPr lang="fr-FR" dirty="0"/>
              <a:t>Prévention de la crise angineuse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Conclusion	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5214974"/>
          </a:xfrm>
        </p:spPr>
        <p:txBody>
          <a:bodyPr>
            <a:noAutofit/>
          </a:bodyPr>
          <a:lstStyle/>
          <a:p>
            <a:r>
              <a:rPr lang="fr-FR" sz="2400" dirty="0"/>
              <a:t>L’HTA est une des affections non transmissibles la plus répandue dans le monde.</a:t>
            </a:r>
          </a:p>
          <a:p>
            <a:r>
              <a:rPr lang="fr-FR" sz="2400" dirty="0"/>
              <a:t>Le but de toute thérapie anti-hypertensive est de réduire mortalité et morbidité cardiovasculaires et rénales. Cette thérapie peut utiliser selon les cas une seule molécule ou plusieurs molécules</a:t>
            </a:r>
          </a:p>
          <a:p>
            <a:r>
              <a:rPr lang="fr-FR" sz="2400" dirty="0"/>
              <a:t>Plusieurs classes pharmacologiques: diurétiques, IC , bêtabloqueurs et IEC , ARA II, alpha-bloqueurs</a:t>
            </a:r>
          </a:p>
          <a:p>
            <a:r>
              <a:rPr lang="fr-FR" sz="2400" dirty="0"/>
              <a:t>Effets indésirables: fréquents ou graves en cas de coadministrateur avec d’autres médicaments</a:t>
            </a:r>
          </a:p>
          <a:p>
            <a:r>
              <a:rPr lang="fr-FR" sz="2400" dirty="0"/>
              <a:t>Toutefois les mesures </a:t>
            </a:r>
            <a:r>
              <a:rPr lang="fr-FR" sz="2400" dirty="0" err="1"/>
              <a:t>hygièno-diététiques</a:t>
            </a:r>
            <a:r>
              <a:rPr lang="fr-FR" sz="2400" dirty="0"/>
              <a:t> pourraient être utiles en cas de HTA modérée</a:t>
            </a:r>
          </a:p>
          <a:p>
            <a:r>
              <a:rPr lang="fr-FR" sz="2400" dirty="0"/>
              <a:t>Non observance: cause de l’ inefficacité thérapeutique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I. Rappel physiopathologique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Facteurs constitutifs</a:t>
            </a:r>
          </a:p>
          <a:p>
            <a:pPr lvl="1"/>
            <a:r>
              <a:rPr lang="fr-FR" dirty="0"/>
              <a:t>PA= DC x RP</a:t>
            </a:r>
          </a:p>
          <a:p>
            <a:pPr lvl="1">
              <a:buNone/>
            </a:pPr>
            <a:r>
              <a:rPr lang="fr-FR" dirty="0"/>
              <a:t>DC: dépend du rythme cardiaque, contractilité et force de charge (volume sanguin, et tonus vasculaire)</a:t>
            </a:r>
          </a:p>
          <a:p>
            <a:pPr lvl="1">
              <a:buNone/>
            </a:pPr>
            <a:r>
              <a:rPr lang="fr-FR" dirty="0"/>
              <a:t>RP: volume artériel</a:t>
            </a:r>
          </a:p>
          <a:p>
            <a:r>
              <a:rPr lang="fr-FR" dirty="0"/>
              <a:t>Régulation humorale</a:t>
            </a:r>
          </a:p>
          <a:p>
            <a:pPr lvl="1"/>
            <a:r>
              <a:rPr lang="fr-FR" dirty="0"/>
              <a:t>Adrénaline, vasopressine, angiotensine, hormone antidiurétique</a:t>
            </a:r>
          </a:p>
          <a:p>
            <a:r>
              <a:rPr lang="fr-FR" dirty="0"/>
              <a:t>Facteurs nerveux de régulation (figure)</a:t>
            </a:r>
          </a:p>
          <a:p>
            <a:endParaRPr lang="fr-FR" dirty="0"/>
          </a:p>
          <a:p>
            <a:r>
              <a:rPr lang="fr-FR" u="sng" dirty="0"/>
              <a:t>Risque de complications vasculaire et rénale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Mécanisme de contrôle de la pression sanguine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Pression: régulée dans un intervalle étroit pour apporter une perfusion adéquate des tissus sans causer de dommages au système vasculaire</a:t>
            </a:r>
          </a:p>
          <a:p>
            <a:endParaRPr lang="fr-FR" dirty="0"/>
          </a:p>
          <a:p>
            <a:r>
              <a:rPr lang="fr-FR" dirty="0"/>
              <a:t>Pression normale ou élevée sont contrôlées par les baroreflexes et le SRA (système rénine-angiotensine-aldostérone)</a:t>
            </a:r>
          </a:p>
          <a:p>
            <a:pPr lvl="1"/>
            <a:r>
              <a:rPr lang="fr-FR" dirty="0"/>
              <a:t>Barorécepteurs et le système sympathique: les baroreflexes impliquant le système sympathique sont responsables de la régulation rapide et a temps de la PA</a:t>
            </a:r>
          </a:p>
          <a:p>
            <a:pPr lvl="1"/>
            <a:r>
              <a:rPr lang="fr-FR" dirty="0"/>
              <a:t>SRA: rein assure le contrôle a long terme de la pression par une altération du volume sanguin. Barorécepteurs du rein réagissent a une pression réduite en libérant la rénine (peptidase). Angiotensine II vasoconstrictrice et stimule la sécrétion de l’aldostérone (réabsorption du sodium et augmentation du volume sanguin)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Facteurs nerveux de régulation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Définition et épidémiologie de l’hypertension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Hypertension: pression systolique sup 160 mm Hg et diastolique 90 mm Hg</a:t>
            </a:r>
          </a:p>
          <a:p>
            <a:r>
              <a:rPr lang="fr-FR" dirty="0"/>
              <a:t>Du fait de la nature progressive de l’HTA, JNC 7 des USA (</a:t>
            </a:r>
            <a:r>
              <a:rPr lang="fr-FR" dirty="0" err="1"/>
              <a:t>seventh</a:t>
            </a:r>
            <a:r>
              <a:rPr lang="fr-FR" dirty="0"/>
              <a:t> Report of the Joint National </a:t>
            </a:r>
            <a:r>
              <a:rPr lang="fr-FR" dirty="0" err="1"/>
              <a:t>Committee</a:t>
            </a:r>
            <a:r>
              <a:rPr lang="fr-FR" dirty="0"/>
              <a:t>) classe l’HTA</a:t>
            </a:r>
          </a:p>
          <a:p>
            <a:pPr lvl="1"/>
            <a:r>
              <a:rPr lang="fr-FR" dirty="0"/>
              <a:t>Légère (simple) 135/85  ou 140/90</a:t>
            </a:r>
          </a:p>
          <a:p>
            <a:pPr lvl="1"/>
            <a:r>
              <a:rPr lang="fr-FR" dirty="0"/>
              <a:t>Modérée: 140/90 160/100</a:t>
            </a:r>
          </a:p>
          <a:p>
            <a:pPr lvl="1"/>
            <a:r>
              <a:rPr lang="fr-FR" dirty="0"/>
              <a:t>Sévère:  sup 160/100</a:t>
            </a:r>
          </a:p>
          <a:p>
            <a:pPr lvl="1"/>
            <a:r>
              <a:rPr lang="fr-FR" dirty="0"/>
              <a:t>Urgence hypertensive: diastole sup 120 ou si encéphalopathie, quelque soit la PA</a:t>
            </a:r>
          </a:p>
          <a:p>
            <a:endParaRPr lang="fr-FR" dirty="0"/>
          </a:p>
          <a:p>
            <a:r>
              <a:rPr lang="fr-FR" dirty="0"/>
              <a:t>Nombre hypertendus augmente dans le monde</a:t>
            </a:r>
          </a:p>
          <a:p>
            <a:r>
              <a:rPr lang="fr-FR" dirty="0"/>
              <a:t>Si évolution HTA, accidents viscéraux</a:t>
            </a:r>
          </a:p>
          <a:p>
            <a:r>
              <a:rPr lang="fr-FR" dirty="0"/>
              <a:t>Si retour PA normale, augmentation de l’espérance de vie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9761"/>
          </a:xfrm>
        </p:spPr>
        <p:txBody>
          <a:bodyPr>
            <a:normAutofit fontScale="90000"/>
          </a:bodyPr>
          <a:lstStyle/>
          <a:p>
            <a:r>
              <a:rPr lang="fr-FR" dirty="0"/>
              <a:t>Hypertensions: causes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08720"/>
            <a:ext cx="8568952" cy="5328592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HTA secondaires</a:t>
            </a:r>
          </a:p>
          <a:p>
            <a:pPr lvl="1"/>
            <a:r>
              <a:rPr lang="fr-FR" b="1" dirty="0"/>
              <a:t>Reno-vasculaire</a:t>
            </a:r>
            <a:r>
              <a:rPr lang="fr-FR" dirty="0"/>
              <a:t>: </a:t>
            </a:r>
            <a:r>
              <a:rPr lang="fr-FR" sz="2400" dirty="0"/>
              <a:t>Occlusion partielle ou complète d’1 ou +</a:t>
            </a:r>
            <a:r>
              <a:rPr lang="fr-FR" sz="2400" dirty="0" err="1"/>
              <a:t>rs</a:t>
            </a:r>
            <a:r>
              <a:rPr lang="fr-FR" sz="2400" dirty="0"/>
              <a:t> artères rénales ou de leurs branches</a:t>
            </a:r>
            <a:endParaRPr lang="fr-FR" dirty="0"/>
          </a:p>
          <a:p>
            <a:pPr lvl="1"/>
            <a:r>
              <a:rPr lang="fr-FR" b="1" dirty="0"/>
              <a:t>Phéochromocytome</a:t>
            </a:r>
            <a:r>
              <a:rPr lang="fr-FR" dirty="0"/>
              <a:t>: tumeur se développe à partir des cellules chromaffines de la médullo-surrénale avec sécrétion excessive des catécholamines (adrénaline et noradrénaline) </a:t>
            </a:r>
          </a:p>
          <a:p>
            <a:pPr lvl="1"/>
            <a:r>
              <a:rPr lang="fr-FR" b="1" dirty="0"/>
              <a:t>Tumeur surrénalienne</a:t>
            </a:r>
            <a:r>
              <a:rPr lang="fr-FR" dirty="0"/>
              <a:t>:  tumeur maligne de la glande surrénale, qui se développe aux dépens de la couche externe appelée cortex surrénalien</a:t>
            </a:r>
          </a:p>
          <a:p>
            <a:pPr lvl="1"/>
            <a:r>
              <a:rPr lang="fr-FR" b="1" dirty="0"/>
              <a:t>Coarctation aortique</a:t>
            </a:r>
            <a:r>
              <a:rPr lang="fr-FR" dirty="0"/>
              <a:t>: est un rétrécissement congénital de l'aorte.</a:t>
            </a:r>
          </a:p>
          <a:p>
            <a:pPr lvl="1"/>
            <a:r>
              <a:rPr lang="fr-FR" b="1" dirty="0"/>
              <a:t>Hyperaldosteronisme</a:t>
            </a:r>
          </a:p>
          <a:p>
            <a:pPr lvl="1"/>
            <a:r>
              <a:rPr lang="fr-FR" b="1" dirty="0"/>
              <a:t>Rénine élevée</a:t>
            </a:r>
            <a:endParaRPr lang="fr-FR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fr-FR" sz="2600" dirty="0"/>
              <a:t>HTA essentielles: histoire familiale, race (4 plus chez les noirs que les blancs), sexe (homme)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r-FR" sz="2600" dirty="0"/>
              <a:t>Facteurs favorisants: stress, sodium alimentaire élevé, obésité, fumée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Indications thérapeutiques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r>
              <a:rPr lang="fr-FR" dirty="0"/>
              <a:t>Indications: HTA essentielle, HTA accélérée, alopécie (</a:t>
            </a:r>
            <a:r>
              <a:rPr lang="fr-FR" dirty="0" err="1"/>
              <a:t>Minoxidil</a:t>
            </a:r>
            <a:r>
              <a:rPr lang="fr-FR" dirty="0"/>
              <a:t> lotion)</a:t>
            </a:r>
          </a:p>
          <a:p>
            <a:r>
              <a:rPr lang="fr-FR" dirty="0"/>
              <a:t>Effets indésirables: atteintes cutanées, troubles digestifs, hématologiques; atteintes rénales; agueusies; </a:t>
            </a:r>
            <a:r>
              <a:rPr lang="fr-FR" dirty="0" err="1"/>
              <a:t>hypovolémie</a:t>
            </a:r>
            <a:endParaRPr lang="fr-FR" dirty="0"/>
          </a:p>
          <a:p>
            <a:r>
              <a:rPr lang="fr-FR" dirty="0"/>
              <a:t>Contre indication: grossesse, affections auto-immunes, sténose des artères rénales, femme allaitante, hyperkaliémie, insuffisance rénale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2097</Words>
  <Application>Microsoft Office PowerPoint</Application>
  <PresentationFormat>Affichage à l'écran (4:3)</PresentationFormat>
  <Paragraphs>299</Paragraphs>
  <Slides>35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39" baseType="lpstr">
      <vt:lpstr>Arial</vt:lpstr>
      <vt:lpstr>Calibri</vt:lpstr>
      <vt:lpstr>Wingdings</vt:lpstr>
      <vt:lpstr>Thème Office</vt:lpstr>
      <vt:lpstr>LES ANTIHYPERTENSEURS</vt:lpstr>
      <vt:lpstr>Objectifs pédagogiques</vt:lpstr>
      <vt:lpstr>Plan</vt:lpstr>
      <vt:lpstr>I. Rappel physiopathologique</vt:lpstr>
      <vt:lpstr>Mécanisme de contrôle de la pression sanguine</vt:lpstr>
      <vt:lpstr>Facteurs nerveux de régulation</vt:lpstr>
      <vt:lpstr>Définition et épidémiologie de l’hypertension</vt:lpstr>
      <vt:lpstr>Hypertensions: causes</vt:lpstr>
      <vt:lpstr>Indications thérapeutiques</vt:lpstr>
      <vt:lpstr>II. 1. Définition des antihypertenseurs</vt:lpstr>
      <vt:lpstr>II. 2. Classification </vt:lpstr>
      <vt:lpstr>III. Monographies des Antihypertenseurs</vt:lpstr>
      <vt:lpstr>1. Vasodilatateurs </vt:lpstr>
      <vt:lpstr>Mécanismes d’action des vasodilatateurs</vt:lpstr>
      <vt:lpstr>2. Inhibiteurs de l’enzyme de conversion (IEC)</vt:lpstr>
      <vt:lpstr>Médicaments IEC</vt:lpstr>
      <vt:lpstr>Mécanisme d’action d’IEC</vt:lpstr>
      <vt:lpstr>Propriétés pharmacologiques des IEC</vt:lpstr>
      <vt:lpstr>Propriétés pharmacocinétiques</vt:lpstr>
      <vt:lpstr>3. Inhibiteurs de l’angiotensine II (ARA II)</vt:lpstr>
      <vt:lpstr>Structures de quelques ARA II</vt:lpstr>
      <vt:lpstr>Mécanisme d’action des ARA II</vt:lpstr>
      <vt:lpstr>Effets pharmacologiques ARA II</vt:lpstr>
      <vt:lpstr>Pharmacocinétiques des ARA II</vt:lpstr>
      <vt:lpstr>Inhibiteurs directs de la rénine</vt:lpstr>
      <vt:lpstr>Effets pharmacologiques</vt:lpstr>
      <vt:lpstr>Propriétés pharmacocinétiques</vt:lpstr>
      <vt:lpstr>4. Les antagonistes du canal Ca2+</vt:lpstr>
      <vt:lpstr>Chimie des Inhibiteurs Calciques (IC)</vt:lpstr>
      <vt:lpstr>Structures chimiques</vt:lpstr>
      <vt:lpstr>Mécanismes d’action</vt:lpstr>
      <vt:lpstr>Effets pharmacologiques des IC</vt:lpstr>
      <vt:lpstr>Effets indésirables des IC</vt:lpstr>
      <vt:lpstr>Indications des IC</vt:lpstr>
      <vt:lpstr>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Sekou BAH</dc:creator>
  <cp:lastModifiedBy>Ballo</cp:lastModifiedBy>
  <cp:revision>140</cp:revision>
  <dcterms:created xsi:type="dcterms:W3CDTF">2012-06-19T21:21:11Z</dcterms:created>
  <dcterms:modified xsi:type="dcterms:W3CDTF">2020-06-25T00:55:09Z</dcterms:modified>
</cp:coreProperties>
</file>