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94" r:id="rId5"/>
    <p:sldId id="266" r:id="rId6"/>
    <p:sldId id="289" r:id="rId7"/>
    <p:sldId id="259" r:id="rId8"/>
    <p:sldId id="293" r:id="rId9"/>
    <p:sldId id="260" r:id="rId10"/>
    <p:sldId id="263" r:id="rId11"/>
    <p:sldId id="265" r:id="rId12"/>
    <p:sldId id="264" r:id="rId13"/>
    <p:sldId id="267" r:id="rId14"/>
    <p:sldId id="268" r:id="rId15"/>
    <p:sldId id="269" r:id="rId16"/>
    <p:sldId id="261" r:id="rId17"/>
    <p:sldId id="296" r:id="rId18"/>
    <p:sldId id="287" r:id="rId19"/>
    <p:sldId id="288" r:id="rId20"/>
    <p:sldId id="290" r:id="rId21"/>
    <p:sldId id="272" r:id="rId22"/>
    <p:sldId id="280" r:id="rId23"/>
    <p:sldId id="283" r:id="rId24"/>
    <p:sldId id="284" r:id="rId25"/>
    <p:sldId id="285" r:id="rId26"/>
    <p:sldId id="281" r:id="rId2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3" autoAdjust="0"/>
    <p:restoredTop sz="94660"/>
  </p:normalViewPr>
  <p:slideViewPr>
    <p:cSldViewPr snapToGrid="0">
      <p:cViewPr varScale="1">
        <p:scale>
          <a:sx n="87" d="100"/>
          <a:sy n="87" d="100"/>
        </p:scale>
        <p:origin x="468" y="-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AB82F7-369F-4C8F-B259-6B6B74A100D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BEF7861-2092-4214-A558-533004DC25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362EBD5-3A4E-4B0A-ACF7-10120046785F}"/>
              </a:ext>
            </a:extLst>
          </p:cNvPr>
          <p:cNvSpPr>
            <a:spLocks noGrp="1"/>
          </p:cNvSpPr>
          <p:nvPr>
            <p:ph type="dt" sz="half" idx="10"/>
          </p:nvPr>
        </p:nvSpPr>
        <p:spPr/>
        <p:txBody>
          <a:bodyPr/>
          <a:lstStyle/>
          <a:p>
            <a:fld id="{0B663C72-0BB9-4AB3-ABBB-F2B0C2B18312}" type="datetimeFigureOut">
              <a:rPr lang="fr-FR" smtClean="0"/>
              <a:t>23/09/2020</a:t>
            </a:fld>
            <a:endParaRPr lang="fr-FR"/>
          </a:p>
        </p:txBody>
      </p:sp>
      <p:sp>
        <p:nvSpPr>
          <p:cNvPr id="5" name="Espace réservé du pied de page 4">
            <a:extLst>
              <a:ext uri="{FF2B5EF4-FFF2-40B4-BE49-F238E27FC236}">
                <a16:creationId xmlns:a16="http://schemas.microsoft.com/office/drawing/2014/main" id="{EE372139-2D19-4119-B768-1F9AC4AD313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2FD02A9-05AA-4A03-96C7-C368F09A0C81}"/>
              </a:ext>
            </a:extLst>
          </p:cNvPr>
          <p:cNvSpPr>
            <a:spLocks noGrp="1"/>
          </p:cNvSpPr>
          <p:nvPr>
            <p:ph type="sldNum" sz="quarter" idx="12"/>
          </p:nvPr>
        </p:nvSpPr>
        <p:spPr/>
        <p:txBody>
          <a:bodyPr/>
          <a:lstStyle/>
          <a:p>
            <a:fld id="{17DCB1DF-25A1-4E3A-BEA7-440CD07F4EA7}" type="slidenum">
              <a:rPr lang="fr-FR" smtClean="0"/>
              <a:t>‹N°›</a:t>
            </a:fld>
            <a:endParaRPr lang="fr-FR"/>
          </a:p>
        </p:txBody>
      </p:sp>
    </p:spTree>
    <p:extLst>
      <p:ext uri="{BB962C8B-B14F-4D97-AF65-F5344CB8AC3E}">
        <p14:creationId xmlns:p14="http://schemas.microsoft.com/office/powerpoint/2010/main" val="61514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2203C9-D0F1-4625-9920-471908B0E20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9C8E0B0-724A-484C-B21E-F113B491CDF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97ECB99-5DF3-4137-A17F-CF2BA9B224AF}"/>
              </a:ext>
            </a:extLst>
          </p:cNvPr>
          <p:cNvSpPr>
            <a:spLocks noGrp="1"/>
          </p:cNvSpPr>
          <p:nvPr>
            <p:ph type="dt" sz="half" idx="10"/>
          </p:nvPr>
        </p:nvSpPr>
        <p:spPr/>
        <p:txBody>
          <a:bodyPr/>
          <a:lstStyle/>
          <a:p>
            <a:fld id="{0B663C72-0BB9-4AB3-ABBB-F2B0C2B18312}" type="datetimeFigureOut">
              <a:rPr lang="fr-FR" smtClean="0"/>
              <a:t>23/09/2020</a:t>
            </a:fld>
            <a:endParaRPr lang="fr-FR"/>
          </a:p>
        </p:txBody>
      </p:sp>
      <p:sp>
        <p:nvSpPr>
          <p:cNvPr id="5" name="Espace réservé du pied de page 4">
            <a:extLst>
              <a:ext uri="{FF2B5EF4-FFF2-40B4-BE49-F238E27FC236}">
                <a16:creationId xmlns:a16="http://schemas.microsoft.com/office/drawing/2014/main" id="{DA6E2DFA-495F-4FA4-80D5-CF5B0F59DC2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C485861-504B-4DEE-9328-56CDFF7878AD}"/>
              </a:ext>
            </a:extLst>
          </p:cNvPr>
          <p:cNvSpPr>
            <a:spLocks noGrp="1"/>
          </p:cNvSpPr>
          <p:nvPr>
            <p:ph type="sldNum" sz="quarter" idx="12"/>
          </p:nvPr>
        </p:nvSpPr>
        <p:spPr/>
        <p:txBody>
          <a:bodyPr/>
          <a:lstStyle/>
          <a:p>
            <a:fld id="{17DCB1DF-25A1-4E3A-BEA7-440CD07F4EA7}" type="slidenum">
              <a:rPr lang="fr-FR" smtClean="0"/>
              <a:t>‹N°›</a:t>
            </a:fld>
            <a:endParaRPr lang="fr-FR"/>
          </a:p>
        </p:txBody>
      </p:sp>
    </p:spTree>
    <p:extLst>
      <p:ext uri="{BB962C8B-B14F-4D97-AF65-F5344CB8AC3E}">
        <p14:creationId xmlns:p14="http://schemas.microsoft.com/office/powerpoint/2010/main" val="860055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C44988-B4D6-4D53-8A35-C5E73B41BFB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5CD4930-B596-4238-A6CA-47DA6DE7C2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75EEA62-5BA3-4F13-A7A8-C5B0C8EB08BE}"/>
              </a:ext>
            </a:extLst>
          </p:cNvPr>
          <p:cNvSpPr>
            <a:spLocks noGrp="1"/>
          </p:cNvSpPr>
          <p:nvPr>
            <p:ph type="dt" sz="half" idx="10"/>
          </p:nvPr>
        </p:nvSpPr>
        <p:spPr/>
        <p:txBody>
          <a:bodyPr/>
          <a:lstStyle/>
          <a:p>
            <a:fld id="{0B663C72-0BB9-4AB3-ABBB-F2B0C2B18312}" type="datetimeFigureOut">
              <a:rPr lang="fr-FR" smtClean="0"/>
              <a:t>23/09/2020</a:t>
            </a:fld>
            <a:endParaRPr lang="fr-FR"/>
          </a:p>
        </p:txBody>
      </p:sp>
      <p:sp>
        <p:nvSpPr>
          <p:cNvPr id="5" name="Espace réservé du pied de page 4">
            <a:extLst>
              <a:ext uri="{FF2B5EF4-FFF2-40B4-BE49-F238E27FC236}">
                <a16:creationId xmlns:a16="http://schemas.microsoft.com/office/drawing/2014/main" id="{FAE6272C-1502-4F78-ACE2-A72CCFA8F07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37AEA5D-19DC-46A3-A9E2-028F08EE4831}"/>
              </a:ext>
            </a:extLst>
          </p:cNvPr>
          <p:cNvSpPr>
            <a:spLocks noGrp="1"/>
          </p:cNvSpPr>
          <p:nvPr>
            <p:ph type="sldNum" sz="quarter" idx="12"/>
          </p:nvPr>
        </p:nvSpPr>
        <p:spPr/>
        <p:txBody>
          <a:bodyPr/>
          <a:lstStyle/>
          <a:p>
            <a:fld id="{17DCB1DF-25A1-4E3A-BEA7-440CD07F4EA7}" type="slidenum">
              <a:rPr lang="fr-FR" smtClean="0"/>
              <a:t>‹N°›</a:t>
            </a:fld>
            <a:endParaRPr lang="fr-FR"/>
          </a:p>
        </p:txBody>
      </p:sp>
    </p:spTree>
    <p:extLst>
      <p:ext uri="{BB962C8B-B14F-4D97-AF65-F5344CB8AC3E}">
        <p14:creationId xmlns:p14="http://schemas.microsoft.com/office/powerpoint/2010/main" val="683629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A25C8A-0767-4ECE-8989-96B6B408A74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1E7BB83-CDA0-4A3D-88BF-503ADFCB721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F5CAD9A-6CAE-47C7-B450-4E961D9DA4B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42777B6-4135-41F6-A216-49D87EEFFB6A}"/>
              </a:ext>
            </a:extLst>
          </p:cNvPr>
          <p:cNvSpPr>
            <a:spLocks noGrp="1"/>
          </p:cNvSpPr>
          <p:nvPr>
            <p:ph type="dt" sz="half" idx="10"/>
          </p:nvPr>
        </p:nvSpPr>
        <p:spPr/>
        <p:txBody>
          <a:bodyPr/>
          <a:lstStyle/>
          <a:p>
            <a:fld id="{0B663C72-0BB9-4AB3-ABBB-F2B0C2B18312}" type="datetimeFigureOut">
              <a:rPr lang="fr-FR" smtClean="0"/>
              <a:t>23/09/2020</a:t>
            </a:fld>
            <a:endParaRPr lang="fr-FR"/>
          </a:p>
        </p:txBody>
      </p:sp>
      <p:sp>
        <p:nvSpPr>
          <p:cNvPr id="6" name="Espace réservé du pied de page 5">
            <a:extLst>
              <a:ext uri="{FF2B5EF4-FFF2-40B4-BE49-F238E27FC236}">
                <a16:creationId xmlns:a16="http://schemas.microsoft.com/office/drawing/2014/main" id="{FCBB2DAD-B32E-443C-8F71-7189F040851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F60F61F-0C60-4249-932C-4113EC8C1D24}"/>
              </a:ext>
            </a:extLst>
          </p:cNvPr>
          <p:cNvSpPr>
            <a:spLocks noGrp="1"/>
          </p:cNvSpPr>
          <p:nvPr>
            <p:ph type="sldNum" sz="quarter" idx="12"/>
          </p:nvPr>
        </p:nvSpPr>
        <p:spPr/>
        <p:txBody>
          <a:bodyPr/>
          <a:lstStyle/>
          <a:p>
            <a:fld id="{17DCB1DF-25A1-4E3A-BEA7-440CD07F4EA7}" type="slidenum">
              <a:rPr lang="fr-FR" smtClean="0"/>
              <a:t>‹N°›</a:t>
            </a:fld>
            <a:endParaRPr lang="fr-FR"/>
          </a:p>
        </p:txBody>
      </p:sp>
    </p:spTree>
    <p:extLst>
      <p:ext uri="{BB962C8B-B14F-4D97-AF65-F5344CB8AC3E}">
        <p14:creationId xmlns:p14="http://schemas.microsoft.com/office/powerpoint/2010/main" val="3792616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403DA7-D961-403E-B848-4EF71134871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4C475AD-6E80-41E6-BA98-3925E733D7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4B353FF-F181-411D-8CE4-9B3CC4BCFC1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2CF64C3-EDB6-436E-A2DC-B3BDA1AEF5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6102552-0357-4C20-A806-AF412073D75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0EC71B3-3577-456B-8318-8CFCD1A454A7}"/>
              </a:ext>
            </a:extLst>
          </p:cNvPr>
          <p:cNvSpPr>
            <a:spLocks noGrp="1"/>
          </p:cNvSpPr>
          <p:nvPr>
            <p:ph type="dt" sz="half" idx="10"/>
          </p:nvPr>
        </p:nvSpPr>
        <p:spPr/>
        <p:txBody>
          <a:bodyPr/>
          <a:lstStyle/>
          <a:p>
            <a:fld id="{0B663C72-0BB9-4AB3-ABBB-F2B0C2B18312}" type="datetimeFigureOut">
              <a:rPr lang="fr-FR" smtClean="0"/>
              <a:t>23/09/2020</a:t>
            </a:fld>
            <a:endParaRPr lang="fr-FR"/>
          </a:p>
        </p:txBody>
      </p:sp>
      <p:sp>
        <p:nvSpPr>
          <p:cNvPr id="8" name="Espace réservé du pied de page 7">
            <a:extLst>
              <a:ext uri="{FF2B5EF4-FFF2-40B4-BE49-F238E27FC236}">
                <a16:creationId xmlns:a16="http://schemas.microsoft.com/office/drawing/2014/main" id="{2A8F0206-8949-4977-9C63-7C229EAD828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2C4F4E8-A4ED-4AFA-A2DC-C1398332A19D}"/>
              </a:ext>
            </a:extLst>
          </p:cNvPr>
          <p:cNvSpPr>
            <a:spLocks noGrp="1"/>
          </p:cNvSpPr>
          <p:nvPr>
            <p:ph type="sldNum" sz="quarter" idx="12"/>
          </p:nvPr>
        </p:nvSpPr>
        <p:spPr/>
        <p:txBody>
          <a:bodyPr/>
          <a:lstStyle/>
          <a:p>
            <a:fld id="{17DCB1DF-25A1-4E3A-BEA7-440CD07F4EA7}" type="slidenum">
              <a:rPr lang="fr-FR" smtClean="0"/>
              <a:t>‹N°›</a:t>
            </a:fld>
            <a:endParaRPr lang="fr-FR"/>
          </a:p>
        </p:txBody>
      </p:sp>
    </p:spTree>
    <p:extLst>
      <p:ext uri="{BB962C8B-B14F-4D97-AF65-F5344CB8AC3E}">
        <p14:creationId xmlns:p14="http://schemas.microsoft.com/office/powerpoint/2010/main" val="3967374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32629E-CFA7-4A43-9035-09BF3C6B5B4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750D0B8-BE76-47FF-ABD1-1E7066743D58}"/>
              </a:ext>
            </a:extLst>
          </p:cNvPr>
          <p:cNvSpPr>
            <a:spLocks noGrp="1"/>
          </p:cNvSpPr>
          <p:nvPr>
            <p:ph type="dt" sz="half" idx="10"/>
          </p:nvPr>
        </p:nvSpPr>
        <p:spPr/>
        <p:txBody>
          <a:bodyPr/>
          <a:lstStyle/>
          <a:p>
            <a:fld id="{0B663C72-0BB9-4AB3-ABBB-F2B0C2B18312}" type="datetimeFigureOut">
              <a:rPr lang="fr-FR" smtClean="0"/>
              <a:t>23/09/2020</a:t>
            </a:fld>
            <a:endParaRPr lang="fr-FR"/>
          </a:p>
        </p:txBody>
      </p:sp>
      <p:sp>
        <p:nvSpPr>
          <p:cNvPr id="4" name="Espace réservé du pied de page 3">
            <a:extLst>
              <a:ext uri="{FF2B5EF4-FFF2-40B4-BE49-F238E27FC236}">
                <a16:creationId xmlns:a16="http://schemas.microsoft.com/office/drawing/2014/main" id="{C14C7401-14D3-4223-89C1-DC90674B633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CA6A73C-5B7F-4E29-86C3-CD56B2B49AB5}"/>
              </a:ext>
            </a:extLst>
          </p:cNvPr>
          <p:cNvSpPr>
            <a:spLocks noGrp="1"/>
          </p:cNvSpPr>
          <p:nvPr>
            <p:ph type="sldNum" sz="quarter" idx="12"/>
          </p:nvPr>
        </p:nvSpPr>
        <p:spPr/>
        <p:txBody>
          <a:bodyPr/>
          <a:lstStyle/>
          <a:p>
            <a:fld id="{17DCB1DF-25A1-4E3A-BEA7-440CD07F4EA7}" type="slidenum">
              <a:rPr lang="fr-FR" smtClean="0"/>
              <a:t>‹N°›</a:t>
            </a:fld>
            <a:endParaRPr lang="fr-FR"/>
          </a:p>
        </p:txBody>
      </p:sp>
    </p:spTree>
    <p:extLst>
      <p:ext uri="{BB962C8B-B14F-4D97-AF65-F5344CB8AC3E}">
        <p14:creationId xmlns:p14="http://schemas.microsoft.com/office/powerpoint/2010/main" val="37746939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002C531-CEFE-4A05-8F63-B539F32170A7}"/>
              </a:ext>
            </a:extLst>
          </p:cNvPr>
          <p:cNvSpPr>
            <a:spLocks noGrp="1"/>
          </p:cNvSpPr>
          <p:nvPr>
            <p:ph type="dt" sz="half" idx="10"/>
          </p:nvPr>
        </p:nvSpPr>
        <p:spPr/>
        <p:txBody>
          <a:bodyPr/>
          <a:lstStyle/>
          <a:p>
            <a:fld id="{0B663C72-0BB9-4AB3-ABBB-F2B0C2B18312}" type="datetimeFigureOut">
              <a:rPr lang="fr-FR" smtClean="0"/>
              <a:t>23/09/2020</a:t>
            </a:fld>
            <a:endParaRPr lang="fr-FR"/>
          </a:p>
        </p:txBody>
      </p:sp>
      <p:sp>
        <p:nvSpPr>
          <p:cNvPr id="3" name="Espace réservé du pied de page 2">
            <a:extLst>
              <a:ext uri="{FF2B5EF4-FFF2-40B4-BE49-F238E27FC236}">
                <a16:creationId xmlns:a16="http://schemas.microsoft.com/office/drawing/2014/main" id="{355B2683-2AB2-468B-AB09-2E8077F7429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9F41BEA-4795-4816-855D-3511640910B9}"/>
              </a:ext>
            </a:extLst>
          </p:cNvPr>
          <p:cNvSpPr>
            <a:spLocks noGrp="1"/>
          </p:cNvSpPr>
          <p:nvPr>
            <p:ph type="sldNum" sz="quarter" idx="12"/>
          </p:nvPr>
        </p:nvSpPr>
        <p:spPr/>
        <p:txBody>
          <a:bodyPr/>
          <a:lstStyle/>
          <a:p>
            <a:fld id="{17DCB1DF-25A1-4E3A-BEA7-440CD07F4EA7}" type="slidenum">
              <a:rPr lang="fr-FR" smtClean="0"/>
              <a:t>‹N°›</a:t>
            </a:fld>
            <a:endParaRPr lang="fr-FR"/>
          </a:p>
        </p:txBody>
      </p:sp>
    </p:spTree>
    <p:extLst>
      <p:ext uri="{BB962C8B-B14F-4D97-AF65-F5344CB8AC3E}">
        <p14:creationId xmlns:p14="http://schemas.microsoft.com/office/powerpoint/2010/main" val="1594865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77B440-3048-487E-88D8-B3A47532D34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071F23F-3BA5-450D-A148-C85BECAC77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414E1EC-9CD0-4A2E-8B6E-834A546700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2993FB0-FEAA-401D-8E24-16F19702293A}"/>
              </a:ext>
            </a:extLst>
          </p:cNvPr>
          <p:cNvSpPr>
            <a:spLocks noGrp="1"/>
          </p:cNvSpPr>
          <p:nvPr>
            <p:ph type="dt" sz="half" idx="10"/>
          </p:nvPr>
        </p:nvSpPr>
        <p:spPr/>
        <p:txBody>
          <a:bodyPr/>
          <a:lstStyle/>
          <a:p>
            <a:fld id="{0B663C72-0BB9-4AB3-ABBB-F2B0C2B18312}" type="datetimeFigureOut">
              <a:rPr lang="fr-FR" smtClean="0"/>
              <a:t>23/09/2020</a:t>
            </a:fld>
            <a:endParaRPr lang="fr-FR"/>
          </a:p>
        </p:txBody>
      </p:sp>
      <p:sp>
        <p:nvSpPr>
          <p:cNvPr id="6" name="Espace réservé du pied de page 5">
            <a:extLst>
              <a:ext uri="{FF2B5EF4-FFF2-40B4-BE49-F238E27FC236}">
                <a16:creationId xmlns:a16="http://schemas.microsoft.com/office/drawing/2014/main" id="{A6762F52-8F49-47BD-ADF4-5154C3F0C9C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C683FFD-A414-48FB-B25C-3165ABAF8729}"/>
              </a:ext>
            </a:extLst>
          </p:cNvPr>
          <p:cNvSpPr>
            <a:spLocks noGrp="1"/>
          </p:cNvSpPr>
          <p:nvPr>
            <p:ph type="sldNum" sz="quarter" idx="12"/>
          </p:nvPr>
        </p:nvSpPr>
        <p:spPr/>
        <p:txBody>
          <a:bodyPr/>
          <a:lstStyle/>
          <a:p>
            <a:fld id="{17DCB1DF-25A1-4E3A-BEA7-440CD07F4EA7}" type="slidenum">
              <a:rPr lang="fr-FR" smtClean="0"/>
              <a:t>‹N°›</a:t>
            </a:fld>
            <a:endParaRPr lang="fr-FR"/>
          </a:p>
        </p:txBody>
      </p:sp>
    </p:spTree>
    <p:extLst>
      <p:ext uri="{BB962C8B-B14F-4D97-AF65-F5344CB8AC3E}">
        <p14:creationId xmlns:p14="http://schemas.microsoft.com/office/powerpoint/2010/main" val="27191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E2CAB9-0509-42F6-87E7-5D842FCC6E8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A376A86-C26B-44B5-BA0D-64FBC85762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10A5608-702C-4F4E-A05D-A8A6B99F2F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3E6498F-528A-4D15-99A5-9DFA67817E68}"/>
              </a:ext>
            </a:extLst>
          </p:cNvPr>
          <p:cNvSpPr>
            <a:spLocks noGrp="1"/>
          </p:cNvSpPr>
          <p:nvPr>
            <p:ph type="dt" sz="half" idx="10"/>
          </p:nvPr>
        </p:nvSpPr>
        <p:spPr/>
        <p:txBody>
          <a:bodyPr/>
          <a:lstStyle/>
          <a:p>
            <a:fld id="{0B663C72-0BB9-4AB3-ABBB-F2B0C2B18312}" type="datetimeFigureOut">
              <a:rPr lang="fr-FR" smtClean="0"/>
              <a:t>23/09/2020</a:t>
            </a:fld>
            <a:endParaRPr lang="fr-FR"/>
          </a:p>
        </p:txBody>
      </p:sp>
      <p:sp>
        <p:nvSpPr>
          <p:cNvPr id="6" name="Espace réservé du pied de page 5">
            <a:extLst>
              <a:ext uri="{FF2B5EF4-FFF2-40B4-BE49-F238E27FC236}">
                <a16:creationId xmlns:a16="http://schemas.microsoft.com/office/drawing/2014/main" id="{A1D07A23-D63E-400A-A698-37BB0A9FB6B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5C72C12-B87D-4A09-A271-A043587FFBF1}"/>
              </a:ext>
            </a:extLst>
          </p:cNvPr>
          <p:cNvSpPr>
            <a:spLocks noGrp="1"/>
          </p:cNvSpPr>
          <p:nvPr>
            <p:ph type="sldNum" sz="quarter" idx="12"/>
          </p:nvPr>
        </p:nvSpPr>
        <p:spPr/>
        <p:txBody>
          <a:bodyPr/>
          <a:lstStyle/>
          <a:p>
            <a:fld id="{17DCB1DF-25A1-4E3A-BEA7-440CD07F4EA7}" type="slidenum">
              <a:rPr lang="fr-FR" smtClean="0"/>
              <a:t>‹N°›</a:t>
            </a:fld>
            <a:endParaRPr lang="fr-FR"/>
          </a:p>
        </p:txBody>
      </p:sp>
    </p:spTree>
    <p:extLst>
      <p:ext uri="{BB962C8B-B14F-4D97-AF65-F5344CB8AC3E}">
        <p14:creationId xmlns:p14="http://schemas.microsoft.com/office/powerpoint/2010/main" val="3171056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75E9B9-334B-402A-8903-06515CA35B1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CF08C26-B5A8-4A61-90EE-E8F2CDAB01C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2151904-FB02-44EF-A4DB-6EE95BE44D43}"/>
              </a:ext>
            </a:extLst>
          </p:cNvPr>
          <p:cNvSpPr>
            <a:spLocks noGrp="1"/>
          </p:cNvSpPr>
          <p:nvPr>
            <p:ph type="dt" sz="half" idx="10"/>
          </p:nvPr>
        </p:nvSpPr>
        <p:spPr/>
        <p:txBody>
          <a:bodyPr/>
          <a:lstStyle/>
          <a:p>
            <a:fld id="{0B663C72-0BB9-4AB3-ABBB-F2B0C2B18312}" type="datetimeFigureOut">
              <a:rPr lang="fr-FR" smtClean="0"/>
              <a:t>23/09/2020</a:t>
            </a:fld>
            <a:endParaRPr lang="fr-FR"/>
          </a:p>
        </p:txBody>
      </p:sp>
      <p:sp>
        <p:nvSpPr>
          <p:cNvPr id="5" name="Espace réservé du pied de page 4">
            <a:extLst>
              <a:ext uri="{FF2B5EF4-FFF2-40B4-BE49-F238E27FC236}">
                <a16:creationId xmlns:a16="http://schemas.microsoft.com/office/drawing/2014/main" id="{BE271CB6-039A-4FF1-9412-53A464B6E5D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54F44F3-14E2-4664-830F-61D61484F179}"/>
              </a:ext>
            </a:extLst>
          </p:cNvPr>
          <p:cNvSpPr>
            <a:spLocks noGrp="1"/>
          </p:cNvSpPr>
          <p:nvPr>
            <p:ph type="sldNum" sz="quarter" idx="12"/>
          </p:nvPr>
        </p:nvSpPr>
        <p:spPr/>
        <p:txBody>
          <a:bodyPr/>
          <a:lstStyle/>
          <a:p>
            <a:fld id="{17DCB1DF-25A1-4E3A-BEA7-440CD07F4EA7}" type="slidenum">
              <a:rPr lang="fr-FR" smtClean="0"/>
              <a:t>‹N°›</a:t>
            </a:fld>
            <a:endParaRPr lang="fr-FR"/>
          </a:p>
        </p:txBody>
      </p:sp>
    </p:spTree>
    <p:extLst>
      <p:ext uri="{BB962C8B-B14F-4D97-AF65-F5344CB8AC3E}">
        <p14:creationId xmlns:p14="http://schemas.microsoft.com/office/powerpoint/2010/main" val="18616860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F661A4F-3186-4FEA-ABFC-0D07C49451D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08B0651-2BC8-469F-9BDB-2023B5D8C6C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93DF603-DBD5-4BE6-8D31-11F79525755C}"/>
              </a:ext>
            </a:extLst>
          </p:cNvPr>
          <p:cNvSpPr>
            <a:spLocks noGrp="1"/>
          </p:cNvSpPr>
          <p:nvPr>
            <p:ph type="dt" sz="half" idx="10"/>
          </p:nvPr>
        </p:nvSpPr>
        <p:spPr/>
        <p:txBody>
          <a:bodyPr/>
          <a:lstStyle/>
          <a:p>
            <a:fld id="{0B663C72-0BB9-4AB3-ABBB-F2B0C2B18312}" type="datetimeFigureOut">
              <a:rPr lang="fr-FR" smtClean="0"/>
              <a:t>23/09/2020</a:t>
            </a:fld>
            <a:endParaRPr lang="fr-FR"/>
          </a:p>
        </p:txBody>
      </p:sp>
      <p:sp>
        <p:nvSpPr>
          <p:cNvPr id="5" name="Espace réservé du pied de page 4">
            <a:extLst>
              <a:ext uri="{FF2B5EF4-FFF2-40B4-BE49-F238E27FC236}">
                <a16:creationId xmlns:a16="http://schemas.microsoft.com/office/drawing/2014/main" id="{3FA1E08B-02BD-4BC4-8E2C-A4DCDDBDBF2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6267B70-C6C9-41CB-B98C-4B91D84FDAA1}"/>
              </a:ext>
            </a:extLst>
          </p:cNvPr>
          <p:cNvSpPr>
            <a:spLocks noGrp="1"/>
          </p:cNvSpPr>
          <p:nvPr>
            <p:ph type="sldNum" sz="quarter" idx="12"/>
          </p:nvPr>
        </p:nvSpPr>
        <p:spPr/>
        <p:txBody>
          <a:bodyPr/>
          <a:lstStyle/>
          <a:p>
            <a:fld id="{17DCB1DF-25A1-4E3A-BEA7-440CD07F4EA7}" type="slidenum">
              <a:rPr lang="fr-FR" smtClean="0"/>
              <a:t>‹N°›</a:t>
            </a:fld>
            <a:endParaRPr lang="fr-FR"/>
          </a:p>
        </p:txBody>
      </p:sp>
    </p:spTree>
    <p:extLst>
      <p:ext uri="{BB962C8B-B14F-4D97-AF65-F5344CB8AC3E}">
        <p14:creationId xmlns:p14="http://schemas.microsoft.com/office/powerpoint/2010/main" val="979854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ADAD03D-A721-41D1-AD0F-F10AE8F3B9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826F890-E1A9-4C5C-AA99-B5CBA0059B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8CAB829-5BF3-42DE-83B9-05E9B1A3FC4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663C72-0BB9-4AB3-ABBB-F2B0C2B18312}" type="datetimeFigureOut">
              <a:rPr lang="fr-FR" smtClean="0"/>
              <a:t>23/09/2020</a:t>
            </a:fld>
            <a:endParaRPr lang="fr-FR"/>
          </a:p>
        </p:txBody>
      </p:sp>
      <p:sp>
        <p:nvSpPr>
          <p:cNvPr id="5" name="Espace réservé du pied de page 4">
            <a:extLst>
              <a:ext uri="{FF2B5EF4-FFF2-40B4-BE49-F238E27FC236}">
                <a16:creationId xmlns:a16="http://schemas.microsoft.com/office/drawing/2014/main" id="{59190717-A9FA-4481-BDDA-C3950AD645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149795D-5F68-466A-981A-73D26E94291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DCB1DF-25A1-4E3A-BEA7-440CD07F4EA7}" type="slidenum">
              <a:rPr lang="fr-FR" smtClean="0"/>
              <a:t>‹N°›</a:t>
            </a:fld>
            <a:endParaRPr lang="fr-FR"/>
          </a:p>
        </p:txBody>
      </p:sp>
    </p:spTree>
    <p:extLst>
      <p:ext uri="{BB962C8B-B14F-4D97-AF65-F5344CB8AC3E}">
        <p14:creationId xmlns:p14="http://schemas.microsoft.com/office/powerpoint/2010/main" val="1096910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11" Type="http://schemas.openxmlformats.org/officeDocument/2006/relationships/image" Target="../media/image7.jpeg"/><Relationship Id="rId5" Type="http://schemas.openxmlformats.org/officeDocument/2006/relationships/image" Target="../media/image12.pn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497A02-C942-4D68-A456-F5173D15F97D}"/>
              </a:ext>
            </a:extLst>
          </p:cNvPr>
          <p:cNvSpPr>
            <a:spLocks noGrp="1"/>
          </p:cNvSpPr>
          <p:nvPr>
            <p:ph type="ctrTitle"/>
          </p:nvPr>
        </p:nvSpPr>
        <p:spPr>
          <a:xfrm>
            <a:off x="0" y="807522"/>
            <a:ext cx="12192000" cy="2829404"/>
          </a:xfrm>
        </p:spPr>
        <p:txBody>
          <a:bodyPr>
            <a:normAutofit fontScale="90000"/>
          </a:bodyPr>
          <a:lstStyle/>
          <a:p>
            <a:r>
              <a:rPr lang="fr-FR" b="1" dirty="0">
                <a:latin typeface="Arial Black" panose="020B0A04020102020204" pitchFamily="34" charset="0"/>
              </a:rPr>
              <a:t>INDICATIONS CHIRURGICALES DES VALVULOPATHIES CARDIAQUES </a:t>
            </a:r>
          </a:p>
        </p:txBody>
      </p:sp>
      <p:sp>
        <p:nvSpPr>
          <p:cNvPr id="3" name="Sous-titre 2">
            <a:extLst>
              <a:ext uri="{FF2B5EF4-FFF2-40B4-BE49-F238E27FC236}">
                <a16:creationId xmlns:a16="http://schemas.microsoft.com/office/drawing/2014/main" id="{133C313B-CF5E-460D-987E-6D4542D03611}"/>
              </a:ext>
            </a:extLst>
          </p:cNvPr>
          <p:cNvSpPr>
            <a:spLocks noGrp="1"/>
          </p:cNvSpPr>
          <p:nvPr>
            <p:ph type="subTitle" idx="1"/>
          </p:nvPr>
        </p:nvSpPr>
        <p:spPr>
          <a:xfrm>
            <a:off x="667320" y="4214169"/>
            <a:ext cx="9144000" cy="1655762"/>
          </a:xfrm>
        </p:spPr>
        <p:txBody>
          <a:bodyPr/>
          <a:lstStyle/>
          <a:p>
            <a:r>
              <a:rPr lang="fr-FR" b="1" dirty="0"/>
              <a:t>Pr COULIBALY </a:t>
            </a:r>
            <a:r>
              <a:rPr lang="fr-FR" b="1" dirty="0" err="1"/>
              <a:t>Brehima</a:t>
            </a:r>
            <a:r>
              <a:rPr lang="fr-FR" b="1" dirty="0"/>
              <a:t> Chirurgien Cardio-vasculaire</a:t>
            </a:r>
          </a:p>
        </p:txBody>
      </p:sp>
    </p:spTree>
    <p:extLst>
      <p:ext uri="{BB962C8B-B14F-4D97-AF65-F5344CB8AC3E}">
        <p14:creationId xmlns:p14="http://schemas.microsoft.com/office/powerpoint/2010/main" val="7749125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004D3B-675C-4348-A2E8-9DCCA4C4FC2F}"/>
              </a:ext>
            </a:extLst>
          </p:cNvPr>
          <p:cNvSpPr>
            <a:spLocks noGrp="1"/>
          </p:cNvSpPr>
          <p:nvPr>
            <p:ph type="title"/>
          </p:nvPr>
        </p:nvSpPr>
        <p:spPr>
          <a:xfrm>
            <a:off x="2545080" y="681038"/>
            <a:ext cx="3749040" cy="776288"/>
          </a:xfrm>
        </p:spPr>
        <p:txBody>
          <a:bodyPr/>
          <a:lstStyle/>
          <a:p>
            <a:pPr algn="ctr"/>
            <a:r>
              <a:rPr lang="fr-FR" b="1" dirty="0">
                <a:solidFill>
                  <a:srgbClr val="002060"/>
                </a:solidFill>
              </a:rPr>
              <a:t>OBJECTIFS</a:t>
            </a:r>
          </a:p>
        </p:txBody>
      </p:sp>
      <p:sp>
        <p:nvSpPr>
          <p:cNvPr id="3" name="Espace réservé du contenu 2">
            <a:extLst>
              <a:ext uri="{FF2B5EF4-FFF2-40B4-BE49-F238E27FC236}">
                <a16:creationId xmlns:a16="http://schemas.microsoft.com/office/drawing/2014/main" id="{F0D3EBAF-3B07-4319-BBA2-0447DADE9576}"/>
              </a:ext>
            </a:extLst>
          </p:cNvPr>
          <p:cNvSpPr>
            <a:spLocks noGrp="1"/>
          </p:cNvSpPr>
          <p:nvPr>
            <p:ph idx="1"/>
          </p:nvPr>
        </p:nvSpPr>
        <p:spPr>
          <a:xfrm>
            <a:off x="0" y="1630497"/>
            <a:ext cx="11353800" cy="4546466"/>
          </a:xfrm>
        </p:spPr>
        <p:txBody>
          <a:bodyPr>
            <a:normAutofit/>
          </a:bodyPr>
          <a:lstStyle/>
          <a:p>
            <a:pPr marL="514350" indent="-514350">
              <a:buFont typeface="+mj-lt"/>
              <a:buAutoNum type="arabicPeriod"/>
            </a:pPr>
            <a:r>
              <a:rPr lang="fr-FR" sz="3200" b="1" dirty="0">
                <a:solidFill>
                  <a:srgbClr val="0070C0"/>
                </a:solidFill>
              </a:rPr>
              <a:t>Définir</a:t>
            </a:r>
            <a:r>
              <a:rPr lang="fr-FR" sz="3200" b="1" dirty="0"/>
              <a:t> une valvulopathie,</a:t>
            </a:r>
          </a:p>
          <a:p>
            <a:pPr marL="514350" indent="-514350">
              <a:buFont typeface="+mj-lt"/>
              <a:buAutoNum type="arabicPeriod"/>
            </a:pPr>
            <a:r>
              <a:rPr lang="fr-FR" sz="3200" b="1" dirty="0"/>
              <a:t>Citer les </a:t>
            </a:r>
            <a:r>
              <a:rPr lang="fr-FR" sz="3200" b="1" dirty="0">
                <a:solidFill>
                  <a:srgbClr val="0070C0"/>
                </a:solidFill>
              </a:rPr>
              <a:t>4 principaux types </a:t>
            </a:r>
            <a:r>
              <a:rPr lang="fr-FR" sz="3200" b="1" dirty="0"/>
              <a:t>de valvulopathie,</a:t>
            </a:r>
          </a:p>
          <a:p>
            <a:pPr marL="514350" indent="-514350">
              <a:buFont typeface="+mj-lt"/>
              <a:buAutoNum type="arabicPeriod"/>
            </a:pPr>
            <a:r>
              <a:rPr lang="fr-FR" sz="3200" b="1" dirty="0"/>
              <a:t>Citer </a:t>
            </a:r>
            <a:r>
              <a:rPr lang="fr-FR" sz="3200" b="1" dirty="0">
                <a:solidFill>
                  <a:srgbClr val="0070C0"/>
                </a:solidFill>
              </a:rPr>
              <a:t>3 étiologies des </a:t>
            </a:r>
            <a:r>
              <a:rPr lang="fr-FR" sz="3200" b="1" dirty="0"/>
              <a:t>principales valvulopathies,</a:t>
            </a:r>
          </a:p>
          <a:p>
            <a:pPr marL="514350" indent="-514350">
              <a:buFont typeface="+mj-lt"/>
              <a:buAutoNum type="arabicPeriod"/>
            </a:pPr>
            <a:r>
              <a:rPr lang="fr-FR" sz="3200" b="1" dirty="0"/>
              <a:t>Citer </a:t>
            </a:r>
            <a:r>
              <a:rPr lang="fr-FR" sz="3200" b="1" dirty="0">
                <a:solidFill>
                  <a:srgbClr val="0070C0"/>
                </a:solidFill>
              </a:rPr>
              <a:t>3 éléments du diagnostic</a:t>
            </a:r>
            <a:r>
              <a:rPr lang="fr-FR" sz="3200" b="1" dirty="0"/>
              <a:t> des principaux types de valvulopathie,</a:t>
            </a:r>
          </a:p>
          <a:p>
            <a:pPr marL="514350" indent="-514350">
              <a:buFont typeface="+mj-lt"/>
              <a:buAutoNum type="arabicPeriod"/>
            </a:pPr>
            <a:r>
              <a:rPr lang="fr-FR" sz="3200" b="1" dirty="0"/>
              <a:t>Citer </a:t>
            </a:r>
            <a:r>
              <a:rPr lang="fr-FR" sz="3200" b="1" dirty="0">
                <a:solidFill>
                  <a:srgbClr val="0070C0"/>
                </a:solidFill>
              </a:rPr>
              <a:t>3 indications chirurgicales </a:t>
            </a:r>
            <a:r>
              <a:rPr lang="fr-FR" sz="3200" b="1" dirty="0"/>
              <a:t>des valvulopathies</a:t>
            </a:r>
            <a:r>
              <a:rPr lang="fr-FR" sz="3200" dirty="0"/>
              <a:t>,</a:t>
            </a:r>
          </a:p>
        </p:txBody>
      </p:sp>
      <p:sp>
        <p:nvSpPr>
          <p:cNvPr id="4" name="Rectangle 3">
            <a:extLst>
              <a:ext uri="{FF2B5EF4-FFF2-40B4-BE49-F238E27FC236}">
                <a16:creationId xmlns:a16="http://schemas.microsoft.com/office/drawing/2014/main" id="{8CDFB69A-C572-4716-B354-5EA263F83A08}"/>
              </a:ext>
            </a:extLst>
          </p:cNvPr>
          <p:cNvSpPr/>
          <p:nvPr/>
        </p:nvSpPr>
        <p:spPr>
          <a:xfrm>
            <a:off x="2644049" y="5844448"/>
            <a:ext cx="5860973" cy="10135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b="1" dirty="0"/>
              <a:t>PRE REQUIS : </a:t>
            </a:r>
            <a:r>
              <a:rPr lang="fr-FR" b="1" dirty="0">
                <a:solidFill>
                  <a:srgbClr val="FFFF00"/>
                </a:solidFill>
              </a:rPr>
              <a:t>4</a:t>
            </a:r>
            <a:r>
              <a:rPr lang="fr-FR" b="1" baseline="30000" dirty="0">
                <a:solidFill>
                  <a:srgbClr val="FFFF00"/>
                </a:solidFill>
              </a:rPr>
              <a:t>ème</a:t>
            </a:r>
            <a:r>
              <a:rPr lang="fr-FR" b="1" dirty="0"/>
              <a:t> </a:t>
            </a:r>
            <a:r>
              <a:rPr lang="fr-FR" b="1" dirty="0">
                <a:solidFill>
                  <a:srgbClr val="FFFF00"/>
                </a:solidFill>
              </a:rPr>
              <a:t>FMOS  USTTB</a:t>
            </a:r>
          </a:p>
          <a:p>
            <a:pPr marL="285750" indent="-285750">
              <a:buFont typeface="Arial" panose="020B0604020202020204" pitchFamily="34" charset="0"/>
              <a:buChar char="•"/>
            </a:pPr>
            <a:r>
              <a:rPr lang="fr-FR" sz="1800" b="1" dirty="0"/>
              <a:t>L’anatomie du cœur</a:t>
            </a:r>
          </a:p>
          <a:p>
            <a:pPr marL="285750" indent="-285750">
              <a:buFont typeface="Arial" panose="020B0604020202020204" pitchFamily="34" charset="0"/>
              <a:buChar char="•"/>
            </a:pPr>
            <a:r>
              <a:rPr lang="fr-FR" sz="1800" b="1" dirty="0"/>
              <a:t>La sémiologie et la pathologie cardiaque </a:t>
            </a:r>
          </a:p>
          <a:p>
            <a:pPr algn="ctr"/>
            <a:endParaRPr lang="fr-FR" dirty="0"/>
          </a:p>
        </p:txBody>
      </p:sp>
    </p:spTree>
    <p:extLst>
      <p:ext uri="{BB962C8B-B14F-4D97-AF65-F5344CB8AC3E}">
        <p14:creationId xmlns:p14="http://schemas.microsoft.com/office/powerpoint/2010/main" val="29465803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328782-080D-4695-84E2-7B6AD118F231}"/>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D3CB641D-C958-498B-A2B1-73B8C33E8E72}"/>
              </a:ext>
            </a:extLst>
          </p:cNvPr>
          <p:cNvSpPr>
            <a:spLocks noGrp="1"/>
          </p:cNvSpPr>
          <p:nvPr>
            <p:ph idx="1"/>
          </p:nvPr>
        </p:nvSpPr>
        <p:spPr>
          <a:xfrm>
            <a:off x="167640" y="1844040"/>
            <a:ext cx="11186160" cy="4332923"/>
          </a:xfrm>
        </p:spPr>
        <p:txBody>
          <a:bodyPr/>
          <a:lstStyle/>
          <a:p>
            <a:pPr marL="0" indent="0">
              <a:buNone/>
            </a:pPr>
            <a:r>
              <a:rPr lang="fr-FR" sz="3200" b="1" dirty="0">
                <a:solidFill>
                  <a:srgbClr val="002060"/>
                </a:solidFill>
              </a:rPr>
              <a:t>1. DÉFINITION</a:t>
            </a:r>
          </a:p>
          <a:p>
            <a:pPr marL="0" indent="0">
              <a:lnSpc>
                <a:spcPct val="150000"/>
              </a:lnSpc>
              <a:spcBef>
                <a:spcPts val="0"/>
              </a:spcBef>
              <a:buNone/>
            </a:pPr>
            <a:r>
              <a:rPr lang="fr-FR" altLang="fr-FR" sz="2800" b="1" dirty="0"/>
              <a:t>une valvulopathie désigne </a:t>
            </a:r>
            <a:r>
              <a:rPr lang="fr-FR" altLang="fr-FR" sz="2800" b="1" dirty="0">
                <a:solidFill>
                  <a:srgbClr val="00B0F0"/>
                </a:solidFill>
              </a:rPr>
              <a:t>l’ensemble des manifestations </a:t>
            </a:r>
            <a:r>
              <a:rPr lang="fr-FR" altLang="fr-FR" sz="2800" b="1" dirty="0"/>
              <a:t>résultant d’un dysfonctionnement </a:t>
            </a:r>
            <a:r>
              <a:rPr lang="fr-FR" altLang="fr-FR" sz="2800" b="1" dirty="0">
                <a:solidFill>
                  <a:srgbClr val="00B0F0"/>
                </a:solidFill>
              </a:rPr>
              <a:t>d’une valve cardiaque</a:t>
            </a:r>
            <a:r>
              <a:rPr lang="fr-FR" altLang="fr-FR" sz="2800" b="1" dirty="0"/>
              <a:t>. Elle rep²résente la principale cause de </a:t>
            </a:r>
            <a:r>
              <a:rPr lang="fr-FR" altLang="fr-FR" sz="2800" b="1" dirty="0">
                <a:solidFill>
                  <a:srgbClr val="00B0F0"/>
                </a:solidFill>
              </a:rPr>
              <a:t>surcharge mécanique </a:t>
            </a:r>
            <a:r>
              <a:rPr lang="fr-FR" altLang="fr-FR" sz="2800" b="1" dirty="0"/>
              <a:t>des ventricules ou des oreillettes et génératrice </a:t>
            </a:r>
            <a:r>
              <a:rPr lang="fr-FR" altLang="fr-FR" sz="2800" b="1" dirty="0">
                <a:solidFill>
                  <a:srgbClr val="00B0F0"/>
                </a:solidFill>
              </a:rPr>
              <a:t>d’insuffisance cardiaque</a:t>
            </a:r>
            <a:r>
              <a:rPr lang="fr-FR" altLang="fr-FR" sz="2800" b="1" dirty="0"/>
              <a:t>, </a:t>
            </a:r>
          </a:p>
          <a:p>
            <a:endParaRPr lang="fr-FR" dirty="0"/>
          </a:p>
        </p:txBody>
      </p:sp>
    </p:spTree>
    <p:extLst>
      <p:ext uri="{BB962C8B-B14F-4D97-AF65-F5344CB8AC3E}">
        <p14:creationId xmlns:p14="http://schemas.microsoft.com/office/powerpoint/2010/main" val="30650569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26DC0E-9A13-417C-9258-A8C91774DD35}"/>
              </a:ext>
            </a:extLst>
          </p:cNvPr>
          <p:cNvSpPr>
            <a:spLocks noGrp="1"/>
          </p:cNvSpPr>
          <p:nvPr>
            <p:ph type="title"/>
          </p:nvPr>
        </p:nvSpPr>
        <p:spPr>
          <a:xfrm>
            <a:off x="0" y="115677"/>
            <a:ext cx="9969347" cy="716096"/>
          </a:xfrm>
        </p:spPr>
        <p:txBody>
          <a:bodyPr/>
          <a:lstStyle/>
          <a:p>
            <a:r>
              <a:rPr lang="fr-FR" b="1" dirty="0">
                <a:solidFill>
                  <a:srgbClr val="002060"/>
                </a:solidFill>
              </a:rPr>
              <a:t>2. ANATOMIE</a:t>
            </a:r>
          </a:p>
        </p:txBody>
      </p:sp>
      <p:sp>
        <p:nvSpPr>
          <p:cNvPr id="3" name="Espace réservé du contenu 2">
            <a:extLst>
              <a:ext uri="{FF2B5EF4-FFF2-40B4-BE49-F238E27FC236}">
                <a16:creationId xmlns:a16="http://schemas.microsoft.com/office/drawing/2014/main" id="{3455EED5-4412-4B4D-B29A-A968083F2453}"/>
              </a:ext>
            </a:extLst>
          </p:cNvPr>
          <p:cNvSpPr>
            <a:spLocks noGrp="1"/>
          </p:cNvSpPr>
          <p:nvPr>
            <p:ph idx="1"/>
          </p:nvPr>
        </p:nvSpPr>
        <p:spPr>
          <a:xfrm>
            <a:off x="-1" y="1112704"/>
            <a:ext cx="7425369" cy="4274544"/>
          </a:xfrm>
        </p:spPr>
        <p:txBody>
          <a:bodyPr>
            <a:normAutofit fontScale="85000" lnSpcReduction="20000"/>
          </a:bodyPr>
          <a:lstStyle/>
          <a:p>
            <a:pPr algn="l">
              <a:lnSpc>
                <a:spcPct val="110000"/>
              </a:lnSpc>
              <a:spcBef>
                <a:spcPts val="0"/>
              </a:spcBef>
            </a:pPr>
            <a:r>
              <a:rPr lang="fr-FR" sz="2400" b="0" i="0" u="none" strike="noStrike" baseline="0" dirty="0">
                <a:latin typeface="Lucida Sans Unicode" panose="020B0602030504020204" pitchFamily="34" charset="0"/>
              </a:rPr>
              <a:t>Les valves cardiaques  structures anatomiques qui séparent:</a:t>
            </a:r>
          </a:p>
          <a:p>
            <a:pPr lvl="1">
              <a:lnSpc>
                <a:spcPct val="110000"/>
              </a:lnSpc>
              <a:spcBef>
                <a:spcPts val="0"/>
              </a:spcBef>
            </a:pPr>
            <a:r>
              <a:rPr lang="fr-FR" b="1" i="0" u="none" strike="noStrike" baseline="0" dirty="0">
                <a:solidFill>
                  <a:srgbClr val="00B0F0"/>
                </a:solidFill>
                <a:latin typeface="Lucida Sans Unicode" panose="020B0602030504020204" pitchFamily="34" charset="0"/>
              </a:rPr>
              <a:t>OREILLETTES DES VENTRICULES</a:t>
            </a:r>
            <a:r>
              <a:rPr lang="fr-FR" b="0" i="0" u="none" strike="noStrike" baseline="0" dirty="0">
                <a:latin typeface="Lucida Sans Unicode" panose="020B0602030504020204" pitchFamily="34" charset="0"/>
              </a:rPr>
              <a:t>: valves atrio-ventriculaires</a:t>
            </a:r>
          </a:p>
          <a:p>
            <a:pPr lvl="1">
              <a:lnSpc>
                <a:spcPct val="110000"/>
              </a:lnSpc>
              <a:spcBef>
                <a:spcPts val="0"/>
              </a:spcBef>
            </a:pPr>
            <a:r>
              <a:rPr lang="fr-FR" b="1" dirty="0">
                <a:solidFill>
                  <a:srgbClr val="00B0F0"/>
                </a:solidFill>
                <a:latin typeface="Lucida Sans Unicode" panose="020B0602030504020204" pitchFamily="34" charset="0"/>
              </a:rPr>
              <a:t>VENTRICULES DES GROS VAISSEAUX </a:t>
            </a:r>
            <a:r>
              <a:rPr lang="fr-FR" dirty="0">
                <a:latin typeface="Lucida Sans Unicode" panose="020B0602030504020204" pitchFamily="34" charset="0"/>
              </a:rPr>
              <a:t>: valves </a:t>
            </a:r>
            <a:r>
              <a:rPr lang="fr-FR" dirty="0" err="1">
                <a:latin typeface="Lucida Sans Unicode" panose="020B0602030504020204" pitchFamily="34" charset="0"/>
              </a:rPr>
              <a:t>ventriculo</a:t>
            </a:r>
            <a:r>
              <a:rPr lang="fr-FR" dirty="0">
                <a:latin typeface="Lucida Sans Unicode" panose="020B0602030504020204" pitchFamily="34" charset="0"/>
              </a:rPr>
              <a:t>-artérielles, </a:t>
            </a:r>
          </a:p>
          <a:p>
            <a:pPr lvl="1">
              <a:lnSpc>
                <a:spcPct val="110000"/>
              </a:lnSpc>
              <a:spcBef>
                <a:spcPts val="0"/>
              </a:spcBef>
            </a:pPr>
            <a:endParaRPr lang="fr-FR" b="0" i="0" u="none" strike="noStrike" baseline="0" dirty="0">
              <a:latin typeface="Lucida Sans Unicode" panose="020B0602030504020204" pitchFamily="34" charset="0"/>
            </a:endParaRPr>
          </a:p>
          <a:p>
            <a:pPr algn="l">
              <a:lnSpc>
                <a:spcPct val="110000"/>
              </a:lnSpc>
              <a:spcBef>
                <a:spcPts val="0"/>
              </a:spcBef>
            </a:pPr>
            <a:r>
              <a:rPr lang="fr-FR" sz="2400" b="0" i="0" u="none" strike="noStrike" baseline="0" dirty="0">
                <a:latin typeface="Lucida Sans Unicode" panose="020B0602030504020204" pitchFamily="34" charset="0"/>
              </a:rPr>
              <a:t>Ainsi On distingue 4 valves :</a:t>
            </a:r>
          </a:p>
          <a:p>
            <a:pPr lvl="1">
              <a:lnSpc>
                <a:spcPct val="110000"/>
              </a:lnSpc>
              <a:spcBef>
                <a:spcPts val="0"/>
              </a:spcBef>
              <a:buFont typeface="Wingdings" panose="05000000000000000000" pitchFamily="2" charset="2"/>
              <a:buChar char="Ø"/>
            </a:pPr>
            <a:r>
              <a:rPr lang="fr-FR" b="0" i="0" u="none" strike="noStrike" baseline="0" dirty="0">
                <a:latin typeface="Lucida Sans Unicode" panose="020B0602030504020204" pitchFamily="34" charset="0"/>
              </a:rPr>
              <a:t>2 pour les orifices </a:t>
            </a:r>
            <a:r>
              <a:rPr lang="fr-FR" b="0" i="0" u="none" strike="noStrike" baseline="0" dirty="0">
                <a:solidFill>
                  <a:srgbClr val="00B0F0"/>
                </a:solidFill>
                <a:latin typeface="Lucida Sans Unicode" panose="020B0602030504020204" pitchFamily="34" charset="0"/>
              </a:rPr>
              <a:t>atrio-ventriculaires</a:t>
            </a:r>
          </a:p>
          <a:p>
            <a:pPr lvl="1">
              <a:lnSpc>
                <a:spcPct val="110000"/>
              </a:lnSpc>
              <a:spcBef>
                <a:spcPts val="0"/>
              </a:spcBef>
              <a:buFont typeface="Wingdings" panose="05000000000000000000" pitchFamily="2" charset="2"/>
              <a:buChar char="Ø"/>
            </a:pPr>
            <a:r>
              <a:rPr lang="fr-FR" b="0" i="0" u="none" strike="noStrike" baseline="0" dirty="0">
                <a:latin typeface="Lucida Sans Unicode" panose="020B0602030504020204" pitchFamily="34" charset="0"/>
              </a:rPr>
              <a:t>2 pour les orifices </a:t>
            </a:r>
            <a:r>
              <a:rPr lang="fr-FR" b="0" i="0" u="none" strike="noStrike" baseline="0" dirty="0" err="1">
                <a:solidFill>
                  <a:srgbClr val="00B0F0"/>
                </a:solidFill>
                <a:latin typeface="Lucida Sans Unicode" panose="020B0602030504020204" pitchFamily="34" charset="0"/>
              </a:rPr>
              <a:t>ventriculo</a:t>
            </a:r>
            <a:r>
              <a:rPr lang="fr-FR" b="0" i="0" u="none" strike="noStrike" baseline="0" dirty="0">
                <a:solidFill>
                  <a:srgbClr val="00B0F0"/>
                </a:solidFill>
                <a:latin typeface="Lucida Sans Unicode" panose="020B0602030504020204" pitchFamily="34" charset="0"/>
              </a:rPr>
              <a:t>-artériels</a:t>
            </a:r>
            <a:r>
              <a:rPr lang="fr-FR" b="0" i="0" u="none" strike="noStrike" baseline="0" dirty="0">
                <a:latin typeface="Lucida Sans Unicode" panose="020B0602030504020204" pitchFamily="34" charset="0"/>
              </a:rPr>
              <a:t> </a:t>
            </a:r>
          </a:p>
          <a:p>
            <a:pPr lvl="1">
              <a:lnSpc>
                <a:spcPct val="110000"/>
              </a:lnSpc>
              <a:spcBef>
                <a:spcPts val="0"/>
              </a:spcBef>
              <a:buFont typeface="Wingdings" panose="05000000000000000000" pitchFamily="2" charset="2"/>
              <a:buChar char="Ø"/>
            </a:pPr>
            <a:endParaRPr lang="fr-FR" b="0" i="0" u="none" strike="noStrike" baseline="0" dirty="0">
              <a:latin typeface="Lucida Sans Unicode" panose="020B0602030504020204" pitchFamily="34" charset="0"/>
            </a:endParaRPr>
          </a:p>
          <a:p>
            <a:pPr marL="0" indent="0">
              <a:lnSpc>
                <a:spcPct val="110000"/>
              </a:lnSpc>
              <a:spcBef>
                <a:spcPts val="0"/>
              </a:spcBef>
              <a:buNone/>
            </a:pPr>
            <a:r>
              <a:rPr lang="fr-FR" sz="2400" b="0" i="0" u="none" strike="noStrike" baseline="0" dirty="0">
                <a:latin typeface="Lucida Sans Unicode" panose="020B0602030504020204" pitchFamily="34" charset="0"/>
              </a:rPr>
              <a:t>En position fermée, leur jointure est </a:t>
            </a:r>
            <a:r>
              <a:rPr lang="fr-FR" sz="2400" b="0" i="0" u="none" strike="noStrike" baseline="0" dirty="0">
                <a:solidFill>
                  <a:srgbClr val="00B0F0"/>
                </a:solidFill>
                <a:latin typeface="Lucida Sans Unicode" panose="020B0602030504020204" pitchFamily="34" charset="0"/>
              </a:rPr>
              <a:t>continente,</a:t>
            </a:r>
            <a:r>
              <a:rPr lang="fr-FR" sz="2400" b="0" i="0" u="none" strike="noStrike" baseline="0" dirty="0">
                <a:latin typeface="Lucida Sans Unicode" panose="020B0602030504020204" pitchFamily="34" charset="0"/>
              </a:rPr>
              <a:t> empêchant le retour  du sang ainsi chacune des valves cardiaques </a:t>
            </a:r>
            <a:r>
              <a:rPr lang="fr-FR" sz="2400" b="0" i="0" u="none" strike="noStrike" baseline="0" dirty="0">
                <a:solidFill>
                  <a:srgbClr val="00B0F0"/>
                </a:solidFill>
                <a:latin typeface="Lucida Sans Unicode" panose="020B0602030504020204" pitchFamily="34" charset="0"/>
              </a:rPr>
              <a:t>force le sang à circuler dans une seule direction,</a:t>
            </a:r>
            <a:endParaRPr lang="fr-FR" sz="2400" dirty="0">
              <a:solidFill>
                <a:srgbClr val="00B0F0"/>
              </a:solidFill>
            </a:endParaRPr>
          </a:p>
        </p:txBody>
      </p:sp>
      <p:pic>
        <p:nvPicPr>
          <p:cNvPr id="6" name="Espace réservé du contenu 4">
            <a:extLst>
              <a:ext uri="{FF2B5EF4-FFF2-40B4-BE49-F238E27FC236}">
                <a16:creationId xmlns:a16="http://schemas.microsoft.com/office/drawing/2014/main" id="{99F2A582-60E9-4413-926B-811DB6A287B3}"/>
              </a:ext>
            </a:extLst>
          </p:cNvPr>
          <p:cNvPicPr>
            <a:picLocks noChangeAspect="1"/>
          </p:cNvPicPr>
          <p:nvPr/>
        </p:nvPicPr>
        <p:blipFill>
          <a:blip r:embed="rId2"/>
          <a:stretch>
            <a:fillRect/>
          </a:stretch>
        </p:blipFill>
        <p:spPr>
          <a:xfrm>
            <a:off x="7276202" y="229060"/>
            <a:ext cx="5386290" cy="4274544"/>
          </a:xfrm>
          <a:prstGeom prst="rect">
            <a:avLst/>
          </a:prstGeom>
        </p:spPr>
      </p:pic>
    </p:spTree>
    <p:extLst>
      <p:ext uri="{BB962C8B-B14F-4D97-AF65-F5344CB8AC3E}">
        <p14:creationId xmlns:p14="http://schemas.microsoft.com/office/powerpoint/2010/main" val="21248434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382A3A-B053-4131-90BF-9A60002F277E}"/>
              </a:ext>
            </a:extLst>
          </p:cNvPr>
          <p:cNvSpPr>
            <a:spLocks noGrp="1"/>
          </p:cNvSpPr>
          <p:nvPr>
            <p:ph type="title"/>
          </p:nvPr>
        </p:nvSpPr>
        <p:spPr>
          <a:xfrm>
            <a:off x="838200" y="365125"/>
            <a:ext cx="8930640" cy="1158875"/>
          </a:xfrm>
        </p:spPr>
        <p:txBody>
          <a:bodyPr/>
          <a:lstStyle/>
          <a:p>
            <a:r>
              <a:rPr lang="fr-FR" b="1" dirty="0">
                <a:solidFill>
                  <a:srgbClr val="002060"/>
                </a:solidFill>
              </a:rPr>
              <a:t>3. ANATOMIE PATHOLOGIE 1</a:t>
            </a:r>
          </a:p>
        </p:txBody>
      </p:sp>
      <p:sp>
        <p:nvSpPr>
          <p:cNvPr id="3" name="Espace réservé du contenu 2">
            <a:extLst>
              <a:ext uri="{FF2B5EF4-FFF2-40B4-BE49-F238E27FC236}">
                <a16:creationId xmlns:a16="http://schemas.microsoft.com/office/drawing/2014/main" id="{B2C841B4-F4B9-4A12-B261-525BF7037D55}"/>
              </a:ext>
            </a:extLst>
          </p:cNvPr>
          <p:cNvSpPr>
            <a:spLocks noGrp="1"/>
          </p:cNvSpPr>
          <p:nvPr>
            <p:ph idx="1"/>
          </p:nvPr>
        </p:nvSpPr>
        <p:spPr>
          <a:xfrm>
            <a:off x="0" y="1524000"/>
            <a:ext cx="12192000" cy="5227673"/>
          </a:xfrm>
        </p:spPr>
        <p:txBody>
          <a:bodyPr>
            <a:normAutofit/>
          </a:bodyPr>
          <a:lstStyle/>
          <a:p>
            <a:pPr marL="0" indent="0" algn="l">
              <a:buNone/>
            </a:pPr>
            <a:r>
              <a:rPr lang="fr-FR" b="0" i="0" dirty="0">
                <a:solidFill>
                  <a:srgbClr val="333333"/>
                </a:solidFill>
                <a:effectLst/>
                <a:latin typeface="Roboto"/>
              </a:rPr>
              <a:t>En fonction du type de dysfonction on parle de: </a:t>
            </a:r>
          </a:p>
          <a:p>
            <a:pPr algn="l">
              <a:buFont typeface="Arial" panose="020B0604020202020204" pitchFamily="34" charset="0"/>
              <a:buChar char="•"/>
            </a:pPr>
            <a:r>
              <a:rPr lang="fr-FR" b="1" i="0" dirty="0">
                <a:solidFill>
                  <a:srgbClr val="0070C0"/>
                </a:solidFill>
                <a:effectLst/>
                <a:latin typeface="Roboto"/>
              </a:rPr>
              <a:t>rétrécissement valvulaire ou de sténose </a:t>
            </a:r>
            <a:r>
              <a:rPr lang="fr-FR" b="1" dirty="0">
                <a:solidFill>
                  <a:srgbClr val="0070C0"/>
                </a:solidFill>
                <a:latin typeface="Roboto"/>
              </a:rPr>
              <a:t>valvulaire </a:t>
            </a:r>
            <a:r>
              <a:rPr lang="fr-FR" dirty="0">
                <a:solidFill>
                  <a:srgbClr val="333333"/>
                </a:solidFill>
                <a:latin typeface="Roboto"/>
              </a:rPr>
              <a:t>: l</a:t>
            </a:r>
            <a:r>
              <a:rPr lang="fr-FR" b="0" i="0" dirty="0">
                <a:solidFill>
                  <a:srgbClr val="333333"/>
                </a:solidFill>
                <a:effectLst/>
                <a:latin typeface="Roboto"/>
              </a:rPr>
              <a:t>orsqu’une valve ne s’ouvre pas correctement,</a:t>
            </a:r>
          </a:p>
          <a:p>
            <a:pPr algn="l">
              <a:buFont typeface="Arial" panose="020B0604020202020204" pitchFamily="34" charset="0"/>
              <a:buChar char="•"/>
            </a:pPr>
            <a:r>
              <a:rPr lang="fr-FR" b="1" i="0" dirty="0">
                <a:solidFill>
                  <a:srgbClr val="0070C0"/>
                </a:solidFill>
                <a:effectLst/>
                <a:latin typeface="Roboto"/>
              </a:rPr>
              <a:t>insuffisance valvulaire ou de fuite valvulaire: </a:t>
            </a:r>
            <a:r>
              <a:rPr lang="fr-FR" b="0" i="0" dirty="0">
                <a:solidFill>
                  <a:srgbClr val="333333"/>
                </a:solidFill>
                <a:effectLst/>
                <a:latin typeface="Roboto"/>
              </a:rPr>
              <a:t>Lorsqu’une valve ne se ferme pas correctement, </a:t>
            </a:r>
          </a:p>
          <a:p>
            <a:pPr algn="l">
              <a:buFont typeface="Arial" panose="020B0604020202020204" pitchFamily="34" charset="0"/>
              <a:buChar char="•"/>
            </a:pPr>
            <a:r>
              <a:rPr lang="fr-FR" b="1" i="0" dirty="0">
                <a:solidFill>
                  <a:srgbClr val="0070C0"/>
                </a:solidFill>
                <a:effectLst/>
                <a:latin typeface="Roboto"/>
              </a:rPr>
              <a:t>maladie valvulaire: </a:t>
            </a:r>
            <a:r>
              <a:rPr lang="fr-FR" dirty="0">
                <a:solidFill>
                  <a:srgbClr val="333333"/>
                </a:solidFill>
                <a:latin typeface="Roboto"/>
              </a:rPr>
              <a:t>l</a:t>
            </a:r>
            <a:r>
              <a:rPr lang="fr-FR" b="0" i="0" dirty="0">
                <a:solidFill>
                  <a:srgbClr val="333333"/>
                </a:solidFill>
                <a:effectLst/>
                <a:latin typeface="Roboto"/>
              </a:rPr>
              <a:t>orsqu’une valve ne s’ouvre et ne se ferme pas correctement,</a:t>
            </a:r>
          </a:p>
          <a:p>
            <a:pPr algn="l"/>
            <a:r>
              <a:rPr lang="fr-FR" b="0" i="0" dirty="0">
                <a:solidFill>
                  <a:srgbClr val="FFC000"/>
                </a:solidFill>
                <a:effectLst/>
                <a:latin typeface="Roboto"/>
              </a:rPr>
              <a:t>Au Mali à cause du RAA </a:t>
            </a:r>
            <a:r>
              <a:rPr lang="fr-FR" b="0" i="0" dirty="0">
                <a:solidFill>
                  <a:srgbClr val="333333"/>
                </a:solidFill>
                <a:effectLst/>
                <a:latin typeface="Roboto"/>
              </a:rPr>
              <a:t>, </a:t>
            </a:r>
            <a:r>
              <a:rPr lang="fr-FR" b="0" i="0" dirty="0">
                <a:solidFill>
                  <a:srgbClr val="00B0F0"/>
                </a:solidFill>
                <a:effectLst/>
                <a:latin typeface="Roboto"/>
              </a:rPr>
              <a:t>l’</a:t>
            </a:r>
            <a:r>
              <a:rPr lang="fr-FR" b="1" i="0" dirty="0">
                <a:solidFill>
                  <a:srgbClr val="00B0F0"/>
                </a:solidFill>
                <a:effectLst/>
                <a:latin typeface="Roboto"/>
              </a:rPr>
              <a:t>insuffisance mitrale  +++++</a:t>
            </a:r>
            <a:r>
              <a:rPr lang="fr-FR" b="0" i="0" dirty="0">
                <a:solidFill>
                  <a:srgbClr val="00B0F0"/>
                </a:solidFill>
                <a:effectLst/>
                <a:latin typeface="Roboto"/>
              </a:rPr>
              <a:t>.</a:t>
            </a:r>
          </a:p>
          <a:p>
            <a:endParaRPr lang="fr-FR" dirty="0"/>
          </a:p>
        </p:txBody>
      </p:sp>
    </p:spTree>
    <p:extLst>
      <p:ext uri="{BB962C8B-B14F-4D97-AF65-F5344CB8AC3E}">
        <p14:creationId xmlns:p14="http://schemas.microsoft.com/office/powerpoint/2010/main" val="5068233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B151263F-0813-434E-AFBA-1DA8FBB61D9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341" y="2181340"/>
            <a:ext cx="2567338" cy="215930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8FF2A596-C1A6-472A-A52B-42933BD6C4C5}"/>
              </a:ext>
            </a:extLst>
          </p:cNvPr>
          <p:cNvSpPr/>
          <p:nvPr/>
        </p:nvSpPr>
        <p:spPr>
          <a:xfrm>
            <a:off x="1938969" y="4461831"/>
            <a:ext cx="2005070" cy="3694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Sténose mitrale</a:t>
            </a:r>
          </a:p>
        </p:txBody>
      </p:sp>
    </p:spTree>
    <p:extLst>
      <p:ext uri="{BB962C8B-B14F-4D97-AF65-F5344CB8AC3E}">
        <p14:creationId xmlns:p14="http://schemas.microsoft.com/office/powerpoint/2010/main" val="38700389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1E8C84D-EDF9-4CF7-8BC3-9CA72650D722}"/>
              </a:ext>
            </a:extLst>
          </p:cNvPr>
          <p:cNvSpPr>
            <a:spLocks noGrp="1"/>
          </p:cNvSpPr>
          <p:nvPr>
            <p:ph idx="1"/>
          </p:nvPr>
        </p:nvSpPr>
        <p:spPr>
          <a:xfrm>
            <a:off x="274320" y="1082040"/>
            <a:ext cx="11430000" cy="5958840"/>
          </a:xfrm>
        </p:spPr>
        <p:txBody>
          <a:bodyPr>
            <a:normAutofit/>
          </a:bodyPr>
          <a:lstStyle/>
          <a:p>
            <a:pPr marL="0" indent="0" eaLnBrk="1" hangingPunct="1">
              <a:buNone/>
            </a:pPr>
            <a:r>
              <a:rPr lang="fr-FR" altLang="fr-FR" sz="3200" b="1" dirty="0"/>
              <a:t>Il existe 4 principales valvulopathies </a:t>
            </a:r>
          </a:p>
          <a:p>
            <a:pPr marL="514350" indent="-514350" eaLnBrk="1" hangingPunct="1">
              <a:buFont typeface="+mj-lt"/>
              <a:buAutoNum type="arabicPeriod"/>
            </a:pPr>
            <a:r>
              <a:rPr lang="fr-FR" altLang="fr-FR" sz="3200" b="1" dirty="0"/>
              <a:t>Le rétrécissement aortique= RAO,</a:t>
            </a:r>
          </a:p>
          <a:p>
            <a:pPr marL="514350" indent="-514350" eaLnBrk="1" hangingPunct="1">
              <a:buFont typeface="+mj-lt"/>
              <a:buAutoNum type="arabicPeriod"/>
            </a:pPr>
            <a:r>
              <a:rPr lang="fr-FR" altLang="fr-FR" sz="3200" b="1" dirty="0"/>
              <a:t>L’insuffisance aortique= IAO,</a:t>
            </a:r>
          </a:p>
          <a:p>
            <a:pPr marL="514350" indent="-514350" eaLnBrk="1" hangingPunct="1">
              <a:buFont typeface="+mj-lt"/>
              <a:buAutoNum type="arabicPeriod"/>
            </a:pPr>
            <a:r>
              <a:rPr lang="fr-FR" altLang="fr-FR" sz="3200" b="1" dirty="0"/>
              <a:t>le rétrécissement mitral= RM,</a:t>
            </a:r>
          </a:p>
          <a:p>
            <a:pPr marL="514350" indent="-514350" eaLnBrk="1" hangingPunct="1">
              <a:buFont typeface="+mj-lt"/>
              <a:buAutoNum type="arabicPeriod"/>
            </a:pPr>
            <a:r>
              <a:rPr lang="fr-FR" altLang="fr-FR" sz="3200" b="1" dirty="0"/>
              <a:t>l’insuffisance mitrale=IM</a:t>
            </a:r>
          </a:p>
          <a:p>
            <a:pPr eaLnBrk="1" hangingPunct="1"/>
            <a:endParaRPr lang="fr-FR" altLang="fr-FR" sz="3200" b="1" dirty="0"/>
          </a:p>
          <a:p>
            <a:pPr eaLnBrk="1" hangingPunct="1"/>
            <a:r>
              <a:rPr lang="fr-FR" altLang="fr-FR" sz="3200" b="1" dirty="0"/>
              <a:t>Autres plutôt </a:t>
            </a:r>
            <a:r>
              <a:rPr lang="fr-FR" altLang="fr-FR" sz="3200" b="1" dirty="0">
                <a:solidFill>
                  <a:srgbClr val="0070C0"/>
                </a:solidFill>
              </a:rPr>
              <a:t>secondaires</a:t>
            </a:r>
          </a:p>
          <a:p>
            <a:pPr lvl="1"/>
            <a:r>
              <a:rPr lang="fr-FR" altLang="fr-FR" sz="3200" b="1" dirty="0"/>
              <a:t>L’insuffisance tricuspide =IT</a:t>
            </a:r>
          </a:p>
          <a:p>
            <a:pPr lvl="1"/>
            <a:r>
              <a:rPr lang="fr-FR" altLang="fr-FR" sz="3200" b="1" dirty="0"/>
              <a:t>L’insuffisance pulmonaire= IP</a:t>
            </a:r>
          </a:p>
          <a:p>
            <a:endParaRPr lang="fr-FR" dirty="0"/>
          </a:p>
        </p:txBody>
      </p:sp>
      <p:sp>
        <p:nvSpPr>
          <p:cNvPr id="4" name="Titre 1">
            <a:extLst>
              <a:ext uri="{FF2B5EF4-FFF2-40B4-BE49-F238E27FC236}">
                <a16:creationId xmlns:a16="http://schemas.microsoft.com/office/drawing/2014/main" id="{43946183-9821-4623-97AD-4B1DA1B22638}"/>
              </a:ext>
            </a:extLst>
          </p:cNvPr>
          <p:cNvSpPr>
            <a:spLocks noGrp="1"/>
          </p:cNvSpPr>
          <p:nvPr>
            <p:ph type="title"/>
          </p:nvPr>
        </p:nvSpPr>
        <p:spPr>
          <a:xfrm>
            <a:off x="-97474" y="-21751"/>
            <a:ext cx="8930640" cy="1158875"/>
          </a:xfrm>
        </p:spPr>
        <p:txBody>
          <a:bodyPr/>
          <a:lstStyle/>
          <a:p>
            <a:r>
              <a:rPr lang="fr-FR" b="1" dirty="0">
                <a:solidFill>
                  <a:srgbClr val="002060"/>
                </a:solidFill>
              </a:rPr>
              <a:t>3. ANATOMIE PATHOLOGIE 2 </a:t>
            </a:r>
          </a:p>
        </p:txBody>
      </p:sp>
    </p:spTree>
    <p:extLst>
      <p:ext uri="{BB962C8B-B14F-4D97-AF65-F5344CB8AC3E}">
        <p14:creationId xmlns:p14="http://schemas.microsoft.com/office/powerpoint/2010/main" val="14691273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68D63A-3841-4909-88A3-42392B4865C5}"/>
              </a:ext>
            </a:extLst>
          </p:cNvPr>
          <p:cNvSpPr>
            <a:spLocks noGrp="1"/>
          </p:cNvSpPr>
          <p:nvPr>
            <p:ph type="title"/>
          </p:nvPr>
        </p:nvSpPr>
        <p:spPr>
          <a:xfrm>
            <a:off x="0" y="0"/>
            <a:ext cx="8059757" cy="1325563"/>
          </a:xfrm>
        </p:spPr>
        <p:txBody>
          <a:bodyPr/>
          <a:lstStyle/>
          <a:p>
            <a:r>
              <a:rPr lang="fr-FR" b="1" dirty="0">
                <a:solidFill>
                  <a:srgbClr val="002060"/>
                </a:solidFill>
              </a:rPr>
              <a:t>4. PHYSIOPATHOLOGIE </a:t>
            </a:r>
          </a:p>
        </p:txBody>
      </p:sp>
      <p:sp>
        <p:nvSpPr>
          <p:cNvPr id="3" name="Espace réservé du contenu 2">
            <a:extLst>
              <a:ext uri="{FF2B5EF4-FFF2-40B4-BE49-F238E27FC236}">
                <a16:creationId xmlns:a16="http://schemas.microsoft.com/office/drawing/2014/main" id="{341261C9-45A8-4370-85C9-6106ED74DC27}"/>
              </a:ext>
            </a:extLst>
          </p:cNvPr>
          <p:cNvSpPr>
            <a:spLocks noGrp="1"/>
          </p:cNvSpPr>
          <p:nvPr>
            <p:ph idx="1"/>
          </p:nvPr>
        </p:nvSpPr>
        <p:spPr>
          <a:xfrm>
            <a:off x="0" y="1092200"/>
            <a:ext cx="12192000" cy="5765800"/>
          </a:xfrm>
        </p:spPr>
        <p:txBody>
          <a:bodyPr/>
          <a:lstStyle/>
          <a:p>
            <a:pPr>
              <a:lnSpc>
                <a:spcPct val="150000"/>
              </a:lnSpc>
            </a:pPr>
            <a:r>
              <a:rPr lang="fr-FR" sz="3200" b="1" dirty="0">
                <a:solidFill>
                  <a:srgbClr val="0070C0"/>
                </a:solidFill>
              </a:rPr>
              <a:t>Surcharge Mécanique </a:t>
            </a:r>
            <a:r>
              <a:rPr lang="fr-FR" sz="3200" b="1" dirty="0"/>
              <a:t>des ventricules ou des oreillettes</a:t>
            </a:r>
          </a:p>
          <a:p>
            <a:pPr>
              <a:lnSpc>
                <a:spcPct val="150000"/>
              </a:lnSpc>
            </a:pPr>
            <a:r>
              <a:rPr lang="fr-FR" sz="3200" b="1" dirty="0"/>
              <a:t>Hypertrophie puis </a:t>
            </a:r>
            <a:r>
              <a:rPr lang="fr-FR" sz="3200" b="1" dirty="0">
                <a:solidFill>
                  <a:srgbClr val="0070C0"/>
                </a:solidFill>
              </a:rPr>
              <a:t>dilatation</a:t>
            </a:r>
            <a:r>
              <a:rPr lang="fr-FR" sz="3200" b="1" dirty="0"/>
              <a:t> des cavités </a:t>
            </a:r>
          </a:p>
          <a:p>
            <a:pPr>
              <a:lnSpc>
                <a:spcPct val="150000"/>
              </a:lnSpc>
            </a:pPr>
            <a:r>
              <a:rPr lang="fr-FR" sz="3200" b="1" dirty="0"/>
              <a:t>Augmentation des pressions pulmonaires  une </a:t>
            </a:r>
            <a:r>
              <a:rPr lang="fr-FR" sz="3200" b="1" dirty="0">
                <a:solidFill>
                  <a:srgbClr val="0070C0"/>
                </a:solidFill>
              </a:rPr>
              <a:t>HTAP</a:t>
            </a:r>
            <a:r>
              <a:rPr lang="fr-FR" sz="3200" b="1" dirty="0"/>
              <a:t> Pre ou post capillaire</a:t>
            </a:r>
          </a:p>
          <a:p>
            <a:pPr>
              <a:lnSpc>
                <a:spcPct val="150000"/>
              </a:lnSpc>
            </a:pPr>
            <a:r>
              <a:rPr lang="fr-FR" sz="3200" b="1" dirty="0">
                <a:solidFill>
                  <a:srgbClr val="0070C0"/>
                </a:solidFill>
              </a:rPr>
              <a:t>Insuffisance cardiaque </a:t>
            </a:r>
          </a:p>
          <a:p>
            <a:endParaRPr lang="fr-FR" dirty="0"/>
          </a:p>
        </p:txBody>
      </p:sp>
    </p:spTree>
    <p:extLst>
      <p:ext uri="{BB962C8B-B14F-4D97-AF65-F5344CB8AC3E}">
        <p14:creationId xmlns:p14="http://schemas.microsoft.com/office/powerpoint/2010/main" val="6065331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F1A4B0-930E-434D-8802-1CE25D446E7E}"/>
              </a:ext>
            </a:extLst>
          </p:cNvPr>
          <p:cNvSpPr>
            <a:spLocks noGrp="1"/>
          </p:cNvSpPr>
          <p:nvPr>
            <p:ph type="title"/>
          </p:nvPr>
        </p:nvSpPr>
        <p:spPr>
          <a:xfrm>
            <a:off x="0" y="0"/>
            <a:ext cx="10181897" cy="914400"/>
          </a:xfrm>
        </p:spPr>
        <p:txBody>
          <a:bodyPr>
            <a:noAutofit/>
          </a:bodyPr>
          <a:lstStyle/>
          <a:p>
            <a:r>
              <a:rPr lang="fr-FR" b="1" dirty="0">
                <a:solidFill>
                  <a:srgbClr val="002060"/>
                </a:solidFill>
              </a:rPr>
              <a:t>5. ETIOLOGIES 1</a:t>
            </a:r>
          </a:p>
        </p:txBody>
      </p:sp>
      <p:sp>
        <p:nvSpPr>
          <p:cNvPr id="3" name="Espace réservé du contenu 2">
            <a:extLst>
              <a:ext uri="{FF2B5EF4-FFF2-40B4-BE49-F238E27FC236}">
                <a16:creationId xmlns:a16="http://schemas.microsoft.com/office/drawing/2014/main" id="{033FA584-1F07-4C3C-92E0-DB7EB0EEB124}"/>
              </a:ext>
            </a:extLst>
          </p:cNvPr>
          <p:cNvSpPr>
            <a:spLocks noGrp="1"/>
          </p:cNvSpPr>
          <p:nvPr>
            <p:ph idx="1"/>
          </p:nvPr>
        </p:nvSpPr>
        <p:spPr>
          <a:xfrm>
            <a:off x="0" y="999460"/>
            <a:ext cx="12192000" cy="5858540"/>
          </a:xfrm>
        </p:spPr>
        <p:txBody>
          <a:bodyPr>
            <a:normAutofit/>
          </a:bodyPr>
          <a:lstStyle/>
          <a:p>
            <a:pPr eaLnBrk="1" hangingPunct="1"/>
            <a:r>
              <a:rPr lang="fr-FR" altLang="fr-FR" sz="3600" b="1" dirty="0">
                <a:solidFill>
                  <a:srgbClr val="0070C0"/>
                </a:solidFill>
              </a:rPr>
              <a:t>LE RETRECISSEMENT AORTIQUE </a:t>
            </a:r>
          </a:p>
          <a:p>
            <a:pPr eaLnBrk="1" hangingPunct="1"/>
            <a:r>
              <a:rPr lang="fr-FR" altLang="fr-FR" sz="3200" b="1" dirty="0">
                <a:solidFill>
                  <a:srgbClr val="0070C0"/>
                </a:solidFill>
              </a:rPr>
              <a:t>Maladie de </a:t>
            </a:r>
            <a:r>
              <a:rPr lang="fr-FR" altLang="fr-FR" sz="3200" b="1" dirty="0" err="1">
                <a:solidFill>
                  <a:srgbClr val="0070C0"/>
                </a:solidFill>
              </a:rPr>
              <a:t>Mönckeberg</a:t>
            </a:r>
            <a:r>
              <a:rPr lang="fr-FR" altLang="fr-FR" sz="3200" dirty="0">
                <a:solidFill>
                  <a:srgbClr val="0070C0"/>
                </a:solidFill>
              </a:rPr>
              <a:t>: </a:t>
            </a:r>
            <a:r>
              <a:rPr lang="fr-FR" altLang="fr-FR" sz="3200" dirty="0"/>
              <a:t>dégénérescence et calcifications des valvules aortique : sujet &gt; 65 ans</a:t>
            </a:r>
          </a:p>
          <a:p>
            <a:pPr eaLnBrk="1" hangingPunct="1"/>
            <a:r>
              <a:rPr lang="fr-FR" altLang="fr-FR" sz="3200" b="1" dirty="0">
                <a:solidFill>
                  <a:srgbClr val="0070C0"/>
                </a:solidFill>
              </a:rPr>
              <a:t>Bicuspidie aortique </a:t>
            </a:r>
            <a:r>
              <a:rPr lang="fr-FR" altLang="fr-FR" sz="3200" dirty="0"/>
              <a:t>: anomalie congénitale la plus fréquente qui favorise la calcification accélérée de l’appareil valvulaire anormal (turbulences favorisent le dépôt de calcium)</a:t>
            </a:r>
          </a:p>
          <a:p>
            <a:pPr eaLnBrk="1" hangingPunct="1"/>
            <a:r>
              <a:rPr lang="fr-FR" altLang="fr-FR" sz="3200" b="1" dirty="0">
                <a:solidFill>
                  <a:srgbClr val="0070C0"/>
                </a:solidFill>
              </a:rPr>
              <a:t>Le RAA </a:t>
            </a:r>
            <a:r>
              <a:rPr lang="fr-FR" altLang="fr-FR" sz="3200" b="1" dirty="0"/>
              <a:t>: </a:t>
            </a:r>
            <a:r>
              <a:rPr lang="fr-FR" altLang="fr-FR" sz="3200" dirty="0"/>
              <a:t>en régression dans les pays développés mais encore élevé dans les PVD par atteinte rhumatismale de la valve , appareil sous valvulaire, anneau,  et autres valves</a:t>
            </a:r>
          </a:p>
          <a:p>
            <a:endParaRPr lang="fr-FR" dirty="0"/>
          </a:p>
        </p:txBody>
      </p:sp>
    </p:spTree>
    <p:extLst>
      <p:ext uri="{BB962C8B-B14F-4D97-AF65-F5344CB8AC3E}">
        <p14:creationId xmlns:p14="http://schemas.microsoft.com/office/powerpoint/2010/main" val="5092230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F1A4B0-930E-434D-8802-1CE25D446E7E}"/>
              </a:ext>
            </a:extLst>
          </p:cNvPr>
          <p:cNvSpPr>
            <a:spLocks noGrp="1"/>
          </p:cNvSpPr>
          <p:nvPr>
            <p:ph type="title"/>
          </p:nvPr>
        </p:nvSpPr>
        <p:spPr>
          <a:xfrm>
            <a:off x="-131285" y="11017"/>
            <a:ext cx="10166131" cy="914400"/>
          </a:xfrm>
        </p:spPr>
        <p:txBody>
          <a:bodyPr>
            <a:noAutofit/>
          </a:bodyPr>
          <a:lstStyle/>
          <a:p>
            <a:r>
              <a:rPr lang="fr-FR" b="1" dirty="0">
                <a:solidFill>
                  <a:srgbClr val="002060"/>
                </a:solidFill>
              </a:rPr>
              <a:t>5. ETIOLOGIES 2</a:t>
            </a:r>
          </a:p>
        </p:txBody>
      </p:sp>
      <p:sp>
        <p:nvSpPr>
          <p:cNvPr id="3" name="Espace réservé du contenu 2">
            <a:extLst>
              <a:ext uri="{FF2B5EF4-FFF2-40B4-BE49-F238E27FC236}">
                <a16:creationId xmlns:a16="http://schemas.microsoft.com/office/drawing/2014/main" id="{033FA584-1F07-4C3C-92E0-DB7EB0EEB124}"/>
              </a:ext>
            </a:extLst>
          </p:cNvPr>
          <p:cNvSpPr>
            <a:spLocks noGrp="1"/>
          </p:cNvSpPr>
          <p:nvPr>
            <p:ph idx="1"/>
          </p:nvPr>
        </p:nvSpPr>
        <p:spPr>
          <a:xfrm>
            <a:off x="0" y="999460"/>
            <a:ext cx="12192000" cy="5858540"/>
          </a:xfrm>
        </p:spPr>
        <p:txBody>
          <a:bodyPr>
            <a:normAutofit lnSpcReduction="10000"/>
          </a:bodyPr>
          <a:lstStyle/>
          <a:p>
            <a:pPr marL="0" indent="0" eaLnBrk="1" hangingPunct="1">
              <a:buNone/>
            </a:pPr>
            <a:r>
              <a:rPr lang="fr-FR" altLang="fr-FR" sz="3200" b="1" dirty="0">
                <a:solidFill>
                  <a:srgbClr val="0070C0"/>
                </a:solidFill>
              </a:rPr>
              <a:t>L’INSUFFISANCE AORTIQUE </a:t>
            </a:r>
          </a:p>
          <a:p>
            <a:pPr eaLnBrk="1" hangingPunct="1"/>
            <a:r>
              <a:rPr lang="fr-FR" altLang="fr-FR" sz="3600" b="1" dirty="0">
                <a:solidFill>
                  <a:srgbClr val="00B0F0"/>
                </a:solidFill>
              </a:rPr>
              <a:t>Maladie </a:t>
            </a:r>
            <a:r>
              <a:rPr lang="fr-FR" altLang="fr-FR" sz="3600" b="1" dirty="0" err="1">
                <a:solidFill>
                  <a:srgbClr val="00B0F0"/>
                </a:solidFill>
              </a:rPr>
              <a:t>annuloectasiante</a:t>
            </a:r>
            <a:r>
              <a:rPr lang="fr-FR" altLang="fr-FR" sz="3600" b="1" dirty="0">
                <a:solidFill>
                  <a:srgbClr val="00B0F0"/>
                </a:solidFill>
              </a:rPr>
              <a:t> </a:t>
            </a:r>
            <a:r>
              <a:rPr lang="fr-FR" altLang="fr-FR" sz="3600" dirty="0"/>
              <a:t>de l’aorte par dégénérescence du tissu élastique  de la paroi aortique de l’adulte vers 60 ans </a:t>
            </a:r>
          </a:p>
          <a:p>
            <a:pPr eaLnBrk="1" hangingPunct="1"/>
            <a:r>
              <a:rPr lang="fr-FR" altLang="fr-FR" sz="3600" b="1" dirty="0">
                <a:solidFill>
                  <a:srgbClr val="00B0F0"/>
                </a:solidFill>
              </a:rPr>
              <a:t>Maladie de Marfan</a:t>
            </a:r>
            <a:r>
              <a:rPr lang="fr-FR" altLang="fr-FR" sz="3600" dirty="0"/>
              <a:t>: même mécanisme mais congénital et touche enfant ou adulte jeune</a:t>
            </a:r>
          </a:p>
          <a:p>
            <a:pPr eaLnBrk="1" hangingPunct="1"/>
            <a:r>
              <a:rPr lang="fr-FR" altLang="fr-FR" sz="3600" b="1" dirty="0">
                <a:solidFill>
                  <a:srgbClr val="00B0F0"/>
                </a:solidFill>
              </a:rPr>
              <a:t>IAO post rhumatismale</a:t>
            </a:r>
          </a:p>
          <a:p>
            <a:pPr eaLnBrk="1" hangingPunct="1"/>
            <a:r>
              <a:rPr lang="fr-FR" altLang="fr-FR" sz="3600" dirty="0"/>
              <a:t> Séquelle de </a:t>
            </a:r>
            <a:r>
              <a:rPr lang="fr-FR" altLang="fr-FR" sz="3600" b="1" dirty="0">
                <a:solidFill>
                  <a:srgbClr val="00B0F0"/>
                </a:solidFill>
              </a:rPr>
              <a:t>dissection de l’aorte </a:t>
            </a:r>
            <a:r>
              <a:rPr lang="fr-FR" altLang="fr-FR" sz="3600" dirty="0">
                <a:solidFill>
                  <a:srgbClr val="00B0F0"/>
                </a:solidFill>
              </a:rPr>
              <a:t>ou </a:t>
            </a:r>
            <a:r>
              <a:rPr lang="fr-FR" altLang="fr-FR" sz="3600" b="1" dirty="0">
                <a:solidFill>
                  <a:srgbClr val="00B0F0"/>
                </a:solidFill>
              </a:rPr>
              <a:t>d’endocardite infectieuse</a:t>
            </a:r>
          </a:p>
          <a:p>
            <a:pPr eaLnBrk="1" hangingPunct="1"/>
            <a:r>
              <a:rPr lang="fr-FR" altLang="fr-FR" sz="3600" b="1" dirty="0"/>
              <a:t>Autres Causes</a:t>
            </a:r>
          </a:p>
          <a:p>
            <a:pPr lvl="1"/>
            <a:r>
              <a:rPr lang="fr-FR" altLang="fr-FR" sz="3200" dirty="0"/>
              <a:t>spondylarthrite ankylosante</a:t>
            </a:r>
          </a:p>
          <a:p>
            <a:pPr lvl="1"/>
            <a:r>
              <a:rPr lang="fr-FR" altLang="fr-FR" sz="3200" dirty="0"/>
              <a:t>maladie de CROHN</a:t>
            </a:r>
          </a:p>
          <a:p>
            <a:pPr lvl="1"/>
            <a:r>
              <a:rPr lang="fr-FR" altLang="fr-FR" sz="3200" dirty="0"/>
              <a:t>Bicuspidie aortique</a:t>
            </a:r>
          </a:p>
          <a:p>
            <a:endParaRPr lang="fr-FR" dirty="0"/>
          </a:p>
        </p:txBody>
      </p:sp>
    </p:spTree>
    <p:extLst>
      <p:ext uri="{BB962C8B-B14F-4D97-AF65-F5344CB8AC3E}">
        <p14:creationId xmlns:p14="http://schemas.microsoft.com/office/powerpoint/2010/main" val="6867534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F1A4B0-930E-434D-8802-1CE25D446E7E}"/>
              </a:ext>
            </a:extLst>
          </p:cNvPr>
          <p:cNvSpPr>
            <a:spLocks noGrp="1"/>
          </p:cNvSpPr>
          <p:nvPr>
            <p:ph type="title"/>
          </p:nvPr>
        </p:nvSpPr>
        <p:spPr>
          <a:xfrm>
            <a:off x="0" y="11017"/>
            <a:ext cx="10271234" cy="788276"/>
          </a:xfrm>
        </p:spPr>
        <p:txBody>
          <a:bodyPr>
            <a:noAutofit/>
          </a:bodyPr>
          <a:lstStyle/>
          <a:p>
            <a:r>
              <a:rPr lang="fr-FR" b="1" dirty="0">
                <a:solidFill>
                  <a:srgbClr val="002060"/>
                </a:solidFill>
              </a:rPr>
              <a:t>5. ETIOLOGIES</a:t>
            </a:r>
            <a:r>
              <a:rPr lang="fr-FR" dirty="0">
                <a:solidFill>
                  <a:srgbClr val="002060"/>
                </a:solidFill>
              </a:rPr>
              <a:t> 3</a:t>
            </a:r>
          </a:p>
        </p:txBody>
      </p:sp>
      <p:sp>
        <p:nvSpPr>
          <p:cNvPr id="3" name="Espace réservé du contenu 2">
            <a:extLst>
              <a:ext uri="{FF2B5EF4-FFF2-40B4-BE49-F238E27FC236}">
                <a16:creationId xmlns:a16="http://schemas.microsoft.com/office/drawing/2014/main" id="{033FA584-1F07-4C3C-92E0-DB7EB0EEB124}"/>
              </a:ext>
            </a:extLst>
          </p:cNvPr>
          <p:cNvSpPr>
            <a:spLocks noGrp="1"/>
          </p:cNvSpPr>
          <p:nvPr>
            <p:ph idx="1"/>
          </p:nvPr>
        </p:nvSpPr>
        <p:spPr>
          <a:xfrm>
            <a:off x="0" y="886448"/>
            <a:ext cx="11892455" cy="5283966"/>
          </a:xfrm>
        </p:spPr>
        <p:txBody>
          <a:bodyPr>
            <a:normAutofit fontScale="40000" lnSpcReduction="20000"/>
          </a:bodyPr>
          <a:lstStyle/>
          <a:p>
            <a:pPr marL="0" indent="0" eaLnBrk="1" hangingPunct="1">
              <a:lnSpc>
                <a:spcPct val="120000"/>
              </a:lnSpc>
              <a:spcBef>
                <a:spcPts val="0"/>
              </a:spcBef>
              <a:buNone/>
            </a:pPr>
            <a:r>
              <a:rPr lang="fr-FR" altLang="fr-FR" sz="8000" b="1" dirty="0">
                <a:solidFill>
                  <a:srgbClr val="0070C0"/>
                </a:solidFill>
              </a:rPr>
              <a:t>L’INSUFFISANCE MITRALE</a:t>
            </a:r>
          </a:p>
          <a:p>
            <a:pPr marL="0" indent="0" eaLnBrk="1" hangingPunct="1">
              <a:lnSpc>
                <a:spcPct val="120000"/>
              </a:lnSpc>
              <a:spcBef>
                <a:spcPts val="0"/>
              </a:spcBef>
              <a:buNone/>
            </a:pPr>
            <a:r>
              <a:rPr lang="fr-FR" altLang="fr-FR" sz="8000" b="1" dirty="0"/>
              <a:t>Post RAA, </a:t>
            </a:r>
          </a:p>
          <a:p>
            <a:pPr marL="0" indent="0" eaLnBrk="1" hangingPunct="1">
              <a:lnSpc>
                <a:spcPct val="120000"/>
              </a:lnSpc>
              <a:spcBef>
                <a:spcPts val="0"/>
              </a:spcBef>
              <a:buNone/>
            </a:pPr>
            <a:r>
              <a:rPr lang="fr-FR" altLang="fr-FR" sz="8000" b="1" dirty="0"/>
              <a:t>	</a:t>
            </a:r>
            <a:r>
              <a:rPr lang="fr-FR" altLang="fr-FR" sz="8000" b="1" dirty="0">
                <a:solidFill>
                  <a:srgbClr val="0070C0"/>
                </a:solidFill>
              </a:rPr>
              <a:t>Ischémique: </a:t>
            </a:r>
            <a:r>
              <a:rPr lang="fr-FR" altLang="fr-FR" sz="8000" dirty="0"/>
              <a:t>après nécrose </a:t>
            </a:r>
            <a:r>
              <a:rPr lang="fr-FR" altLang="fr-FR" sz="8000" dirty="0" err="1"/>
              <a:t>postér</a:t>
            </a:r>
            <a:r>
              <a:rPr lang="fr-FR" altLang="fr-FR" sz="8000" dirty="0"/>
              <a:t>-inferieure, ischémie du pilier 	de la PVM ou rupture de cordage</a:t>
            </a:r>
          </a:p>
          <a:p>
            <a:pPr marL="0" indent="0" eaLnBrk="1" hangingPunct="1">
              <a:lnSpc>
                <a:spcPct val="120000"/>
              </a:lnSpc>
              <a:spcBef>
                <a:spcPts val="0"/>
              </a:spcBef>
              <a:buNone/>
            </a:pPr>
            <a:r>
              <a:rPr lang="fr-FR" altLang="fr-FR" sz="8000" b="1" dirty="0"/>
              <a:t>	</a:t>
            </a:r>
            <a:r>
              <a:rPr lang="fr-FR" altLang="fr-FR" sz="8000" b="1" dirty="0">
                <a:solidFill>
                  <a:srgbClr val="0070C0"/>
                </a:solidFill>
              </a:rPr>
              <a:t>Endocardite infectieuse</a:t>
            </a:r>
            <a:r>
              <a:rPr lang="fr-FR" altLang="fr-FR" sz="8000" dirty="0">
                <a:solidFill>
                  <a:srgbClr val="0070C0"/>
                </a:solidFill>
              </a:rPr>
              <a:t>:</a:t>
            </a:r>
          </a:p>
          <a:p>
            <a:pPr marL="0" indent="0" eaLnBrk="1" hangingPunct="1">
              <a:lnSpc>
                <a:spcPct val="120000"/>
              </a:lnSpc>
              <a:spcBef>
                <a:spcPts val="0"/>
              </a:spcBef>
              <a:buNone/>
            </a:pPr>
            <a:r>
              <a:rPr lang="fr-FR" altLang="fr-FR" sz="8000" b="1" dirty="0"/>
              <a:t>	</a:t>
            </a:r>
            <a:r>
              <a:rPr lang="fr-FR" altLang="fr-FR" sz="8000" b="1" dirty="0">
                <a:solidFill>
                  <a:srgbClr val="0070C0"/>
                </a:solidFill>
              </a:rPr>
              <a:t>Dysfonction de prothèse mitrale: </a:t>
            </a:r>
            <a:r>
              <a:rPr lang="fr-FR" altLang="fr-FR" sz="8000" dirty="0"/>
              <a:t>désinsertion  , fin de vie de 	prothèse biologique</a:t>
            </a:r>
          </a:p>
          <a:p>
            <a:pPr marL="0" indent="0" eaLnBrk="1" hangingPunct="1">
              <a:lnSpc>
                <a:spcPct val="120000"/>
              </a:lnSpc>
              <a:spcBef>
                <a:spcPts val="0"/>
              </a:spcBef>
              <a:buNone/>
            </a:pPr>
            <a:r>
              <a:rPr lang="fr-FR" altLang="fr-FR" sz="8000" b="1" dirty="0">
                <a:solidFill>
                  <a:srgbClr val="0070C0"/>
                </a:solidFill>
              </a:rPr>
              <a:t>	IM fonctionnelle</a:t>
            </a:r>
            <a:r>
              <a:rPr lang="fr-FR" altLang="fr-FR" sz="8000" dirty="0">
                <a:solidFill>
                  <a:srgbClr val="0070C0"/>
                </a:solidFill>
              </a:rPr>
              <a:t>: </a:t>
            </a:r>
            <a:r>
              <a:rPr lang="fr-FR" altLang="fr-FR" sz="8000" dirty="0"/>
              <a:t>par dilatation de l’anneau dans l’IC</a:t>
            </a:r>
          </a:p>
          <a:p>
            <a:pPr marL="0" indent="0" eaLnBrk="1" hangingPunct="1">
              <a:lnSpc>
                <a:spcPct val="120000"/>
              </a:lnSpc>
              <a:spcBef>
                <a:spcPts val="0"/>
              </a:spcBef>
              <a:buNone/>
            </a:pPr>
            <a:r>
              <a:rPr lang="fr-FR" altLang="fr-FR" sz="8000" b="1" dirty="0"/>
              <a:t>	IM minime ou physiologique</a:t>
            </a:r>
            <a:r>
              <a:rPr lang="fr-FR" altLang="fr-FR" sz="8000" dirty="0"/>
              <a:t>: banale</a:t>
            </a:r>
          </a:p>
          <a:p>
            <a:endParaRPr lang="fr-FR" dirty="0"/>
          </a:p>
        </p:txBody>
      </p:sp>
    </p:spTree>
    <p:extLst>
      <p:ext uri="{BB962C8B-B14F-4D97-AF65-F5344CB8AC3E}">
        <p14:creationId xmlns:p14="http://schemas.microsoft.com/office/powerpoint/2010/main" val="39926177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F1A4B0-930E-434D-8802-1CE25D446E7E}"/>
              </a:ext>
            </a:extLst>
          </p:cNvPr>
          <p:cNvSpPr>
            <a:spLocks noGrp="1"/>
          </p:cNvSpPr>
          <p:nvPr>
            <p:ph type="title"/>
          </p:nvPr>
        </p:nvSpPr>
        <p:spPr>
          <a:xfrm>
            <a:off x="0" y="0"/>
            <a:ext cx="10371083" cy="785758"/>
          </a:xfrm>
        </p:spPr>
        <p:txBody>
          <a:bodyPr>
            <a:noAutofit/>
          </a:bodyPr>
          <a:lstStyle/>
          <a:p>
            <a:r>
              <a:rPr lang="fr-FR" b="1" dirty="0">
                <a:solidFill>
                  <a:srgbClr val="002060"/>
                </a:solidFill>
              </a:rPr>
              <a:t>5. ETIOLOGIES  4</a:t>
            </a:r>
          </a:p>
        </p:txBody>
      </p:sp>
      <p:sp>
        <p:nvSpPr>
          <p:cNvPr id="3" name="Espace réservé du contenu 2">
            <a:extLst>
              <a:ext uri="{FF2B5EF4-FFF2-40B4-BE49-F238E27FC236}">
                <a16:creationId xmlns:a16="http://schemas.microsoft.com/office/drawing/2014/main" id="{033FA584-1F07-4C3C-92E0-DB7EB0EEB124}"/>
              </a:ext>
            </a:extLst>
          </p:cNvPr>
          <p:cNvSpPr>
            <a:spLocks noGrp="1"/>
          </p:cNvSpPr>
          <p:nvPr>
            <p:ph idx="1"/>
          </p:nvPr>
        </p:nvSpPr>
        <p:spPr>
          <a:xfrm>
            <a:off x="1" y="1219200"/>
            <a:ext cx="11209282" cy="4976649"/>
          </a:xfrm>
        </p:spPr>
        <p:txBody>
          <a:bodyPr>
            <a:normAutofit/>
          </a:bodyPr>
          <a:lstStyle/>
          <a:p>
            <a:pPr eaLnBrk="1" hangingPunct="1"/>
            <a:r>
              <a:rPr lang="fr-FR" altLang="fr-FR" sz="3200" b="1" dirty="0">
                <a:solidFill>
                  <a:srgbClr val="0070C0"/>
                </a:solidFill>
              </a:rPr>
              <a:t>LE RETRECISSEMENT MITRAL </a:t>
            </a:r>
          </a:p>
          <a:p>
            <a:pPr marL="0" indent="0" eaLnBrk="1" hangingPunct="1">
              <a:buNone/>
            </a:pPr>
            <a:r>
              <a:rPr lang="fr-FR" altLang="fr-FR" sz="3200" b="1" dirty="0">
                <a:solidFill>
                  <a:schemeClr val="accent2"/>
                </a:solidFill>
                <a:latin typeface="Arial" panose="020B0604020202020204" pitchFamily="34" charset="0"/>
              </a:rPr>
              <a:t>le rhumatisme articulaire aigu</a:t>
            </a:r>
            <a:endParaRPr lang="fr-FR" sz="3200" dirty="0"/>
          </a:p>
        </p:txBody>
      </p:sp>
    </p:spTree>
    <p:extLst>
      <p:ext uri="{BB962C8B-B14F-4D97-AF65-F5344CB8AC3E}">
        <p14:creationId xmlns:p14="http://schemas.microsoft.com/office/powerpoint/2010/main" val="41299812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FD5D298-D10B-4E8B-A238-52610D7FAAA3}"/>
              </a:ext>
            </a:extLst>
          </p:cNvPr>
          <p:cNvSpPr>
            <a:spLocks noGrp="1"/>
          </p:cNvSpPr>
          <p:nvPr>
            <p:ph idx="1"/>
          </p:nvPr>
        </p:nvSpPr>
        <p:spPr>
          <a:xfrm>
            <a:off x="-137062" y="1133804"/>
            <a:ext cx="12243717" cy="5955844"/>
          </a:xfrm>
        </p:spPr>
        <p:txBody>
          <a:bodyPr>
            <a:normAutofit fontScale="92500" lnSpcReduction="20000"/>
          </a:bodyPr>
          <a:lstStyle/>
          <a:p>
            <a:r>
              <a:rPr lang="fr-FR" sz="3000" b="1" dirty="0"/>
              <a:t>A l’examen clinique: </a:t>
            </a:r>
          </a:p>
          <a:p>
            <a:r>
              <a:rPr lang="fr-FR" sz="3000" dirty="0"/>
              <a:t> </a:t>
            </a:r>
            <a:r>
              <a:rPr lang="fr-FR" sz="3000" b="1" dirty="0"/>
              <a:t>Symptômes</a:t>
            </a:r>
            <a:r>
              <a:rPr lang="fr-FR" sz="3000" dirty="0"/>
              <a:t>: </a:t>
            </a:r>
            <a:r>
              <a:rPr lang="fr-FR" sz="3000" dirty="0" smtClean="0"/>
              <a:t>Asymptomatique</a:t>
            </a:r>
            <a:r>
              <a:rPr lang="fr-FR" sz="3000" dirty="0" smtClean="0"/>
              <a:t> </a:t>
            </a:r>
            <a:endParaRPr lang="fr-FR" sz="3000" dirty="0"/>
          </a:p>
          <a:p>
            <a:pPr lvl="1"/>
            <a:r>
              <a:rPr lang="fr-FR" sz="3000" dirty="0"/>
              <a:t>angor, </a:t>
            </a:r>
          </a:p>
          <a:p>
            <a:pPr lvl="1"/>
            <a:r>
              <a:rPr lang="fr-FR" sz="3000" dirty="0"/>
              <a:t>syncope, </a:t>
            </a:r>
          </a:p>
          <a:p>
            <a:pPr lvl="1"/>
            <a:r>
              <a:rPr lang="fr-FR" sz="3000" dirty="0"/>
              <a:t>dyspnée</a:t>
            </a:r>
          </a:p>
          <a:p>
            <a:r>
              <a:rPr lang="fr-FR" sz="3000" b="1" dirty="0"/>
              <a:t>Auscultation: </a:t>
            </a:r>
          </a:p>
          <a:p>
            <a:pPr lvl="1"/>
            <a:r>
              <a:rPr lang="fr-FR" sz="3000" dirty="0"/>
              <a:t> </a:t>
            </a:r>
            <a:r>
              <a:rPr lang="fr-FR" sz="3000" dirty="0">
                <a:solidFill>
                  <a:srgbClr val="0070C0"/>
                </a:solidFill>
              </a:rPr>
              <a:t>Souffle </a:t>
            </a:r>
            <a:r>
              <a:rPr lang="fr-FR" sz="3000" dirty="0" err="1"/>
              <a:t>mésosystolique</a:t>
            </a:r>
            <a:r>
              <a:rPr lang="fr-FR" sz="3000" dirty="0"/>
              <a:t>, éjectionnel, râpeux, max au 2ème EIC droit, irradiant dans les vx du cou </a:t>
            </a:r>
          </a:p>
          <a:p>
            <a:pPr lvl="1"/>
            <a:r>
              <a:rPr lang="fr-FR" sz="3000" dirty="0">
                <a:solidFill>
                  <a:srgbClr val="0070C0"/>
                </a:solidFill>
              </a:rPr>
              <a:t>Abolition B2 </a:t>
            </a:r>
            <a:r>
              <a:rPr lang="fr-FR" sz="3000" dirty="0"/>
              <a:t>(immobilité valve Ao)  </a:t>
            </a:r>
          </a:p>
          <a:p>
            <a:r>
              <a:rPr lang="fr-FR" sz="3000" b="1" dirty="0">
                <a:solidFill>
                  <a:srgbClr val="0070C0"/>
                </a:solidFill>
              </a:rPr>
              <a:t>A l’ECG</a:t>
            </a:r>
            <a:r>
              <a:rPr lang="fr-FR" sz="3000" b="1" dirty="0"/>
              <a:t>: </a:t>
            </a:r>
            <a:r>
              <a:rPr lang="fr-FR" sz="3000" dirty="0"/>
              <a:t>HVG ( hypertrophie ventriculaire gauche)</a:t>
            </a:r>
          </a:p>
          <a:p>
            <a:r>
              <a:rPr lang="fr-FR" sz="3000" b="1" dirty="0">
                <a:solidFill>
                  <a:srgbClr val="0070C0"/>
                </a:solidFill>
              </a:rPr>
              <a:t>RX thorax</a:t>
            </a:r>
            <a:r>
              <a:rPr lang="fr-FR" sz="3000" dirty="0">
                <a:solidFill>
                  <a:srgbClr val="0070C0"/>
                </a:solidFill>
              </a:rPr>
              <a:t>: </a:t>
            </a:r>
            <a:r>
              <a:rPr lang="fr-FR" sz="3000" dirty="0"/>
              <a:t>cardiomégalie</a:t>
            </a:r>
          </a:p>
          <a:p>
            <a:r>
              <a:rPr lang="fr-FR" sz="3000" b="1" dirty="0">
                <a:solidFill>
                  <a:srgbClr val="0070C0"/>
                </a:solidFill>
              </a:rPr>
              <a:t>ECHOGRAPHIE CARDIAQUE</a:t>
            </a:r>
          </a:p>
          <a:p>
            <a:pPr lvl="1"/>
            <a:r>
              <a:rPr lang="fr-FR" sz="3000" b="1" dirty="0"/>
              <a:t>Permet de poser </a:t>
            </a:r>
            <a:r>
              <a:rPr lang="fr-FR" sz="3000" b="1" dirty="0">
                <a:solidFill>
                  <a:srgbClr val="0070C0"/>
                </a:solidFill>
              </a:rPr>
              <a:t>le diagnostic </a:t>
            </a:r>
            <a:r>
              <a:rPr lang="fr-FR" sz="3000" b="1" dirty="0"/>
              <a:t>et d’évaluer le </a:t>
            </a:r>
            <a:r>
              <a:rPr lang="fr-FR" sz="3000" b="1" dirty="0">
                <a:solidFill>
                  <a:srgbClr val="0070C0"/>
                </a:solidFill>
              </a:rPr>
              <a:t>retentissement</a:t>
            </a:r>
            <a:r>
              <a:rPr lang="fr-FR" sz="3000" b="1" dirty="0"/>
              <a:t>, </a:t>
            </a:r>
          </a:p>
          <a:p>
            <a:pPr lvl="1"/>
            <a:r>
              <a:rPr lang="fr-FR" sz="3000" b="1" dirty="0"/>
              <a:t>Elle apporte des signes indirects en rapport avec </a:t>
            </a:r>
            <a:r>
              <a:rPr lang="fr-FR" sz="3000" b="1" dirty="0">
                <a:solidFill>
                  <a:srgbClr val="0070C0"/>
                </a:solidFill>
              </a:rPr>
              <a:t>l’étiologie</a:t>
            </a:r>
            <a:r>
              <a:rPr lang="fr-FR" sz="3000" b="1" dirty="0"/>
              <a:t>,</a:t>
            </a:r>
          </a:p>
          <a:p>
            <a:pPr lvl="1"/>
            <a:r>
              <a:rPr lang="fr-FR" sz="3000" b="1" dirty="0"/>
              <a:t>Elle permet de rechercher d’autres </a:t>
            </a:r>
            <a:r>
              <a:rPr lang="fr-FR" sz="3000" b="1" dirty="0">
                <a:solidFill>
                  <a:srgbClr val="0070C0"/>
                </a:solidFill>
              </a:rPr>
              <a:t>valvulopathies associées </a:t>
            </a:r>
          </a:p>
          <a:p>
            <a:endParaRPr lang="fr-FR" dirty="0"/>
          </a:p>
        </p:txBody>
      </p:sp>
      <p:sp>
        <p:nvSpPr>
          <p:cNvPr id="5" name="Titre 1">
            <a:extLst>
              <a:ext uri="{FF2B5EF4-FFF2-40B4-BE49-F238E27FC236}">
                <a16:creationId xmlns:a16="http://schemas.microsoft.com/office/drawing/2014/main" id="{ED72D304-CD59-41C9-BA8F-C0747A6F365A}"/>
              </a:ext>
            </a:extLst>
          </p:cNvPr>
          <p:cNvSpPr txBox="1">
            <a:spLocks/>
          </p:cNvSpPr>
          <p:nvPr/>
        </p:nvSpPr>
        <p:spPr>
          <a:xfrm>
            <a:off x="274122" y="534484"/>
            <a:ext cx="10241478" cy="584901"/>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altLang="fr-FR" sz="3200" b="1" dirty="0">
                <a:solidFill>
                  <a:srgbClr val="0070C0"/>
                </a:solidFill>
              </a:rPr>
              <a:t>LE RETRECISSEMENT AORTIQUE</a:t>
            </a:r>
            <a:endParaRPr lang="fr-FR" sz="3200" dirty="0">
              <a:solidFill>
                <a:srgbClr val="0070C0"/>
              </a:solidFill>
            </a:endParaRPr>
          </a:p>
        </p:txBody>
      </p:sp>
      <p:sp>
        <p:nvSpPr>
          <p:cNvPr id="2" name="ZoneTexte 1">
            <a:extLst>
              <a:ext uri="{FF2B5EF4-FFF2-40B4-BE49-F238E27FC236}">
                <a16:creationId xmlns:a16="http://schemas.microsoft.com/office/drawing/2014/main" id="{C6C27753-B93A-418E-A39B-670F04EE202B}"/>
              </a:ext>
            </a:extLst>
          </p:cNvPr>
          <p:cNvSpPr txBox="1"/>
          <p:nvPr/>
        </p:nvSpPr>
        <p:spPr>
          <a:xfrm>
            <a:off x="-145055" y="13425"/>
            <a:ext cx="6345936" cy="769441"/>
          </a:xfrm>
          <a:prstGeom prst="rect">
            <a:avLst/>
          </a:prstGeom>
          <a:noFill/>
        </p:spPr>
        <p:txBody>
          <a:bodyPr wrap="square">
            <a:spAutoFit/>
          </a:bodyPr>
          <a:lstStyle/>
          <a:p>
            <a:r>
              <a:rPr lang="fr-FR" sz="4400" b="1" dirty="0">
                <a:solidFill>
                  <a:srgbClr val="002060"/>
                </a:solidFill>
              </a:rPr>
              <a:t>6. DIAGNOSTIC POSITIF: 1 </a:t>
            </a:r>
          </a:p>
        </p:txBody>
      </p:sp>
    </p:spTree>
    <p:extLst>
      <p:ext uri="{BB962C8B-B14F-4D97-AF65-F5344CB8AC3E}">
        <p14:creationId xmlns:p14="http://schemas.microsoft.com/office/powerpoint/2010/main" val="25005082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3FF1F0-2F64-4058-8F89-C69A027C1514}"/>
              </a:ext>
            </a:extLst>
          </p:cNvPr>
          <p:cNvSpPr>
            <a:spLocks noGrp="1"/>
          </p:cNvSpPr>
          <p:nvPr>
            <p:ph type="title"/>
          </p:nvPr>
        </p:nvSpPr>
        <p:spPr>
          <a:xfrm>
            <a:off x="0" y="623062"/>
            <a:ext cx="9424416" cy="803402"/>
          </a:xfrm>
        </p:spPr>
        <p:txBody>
          <a:bodyPr>
            <a:normAutofit fontScale="90000"/>
          </a:bodyPr>
          <a:lstStyle/>
          <a:p>
            <a:r>
              <a:rPr lang="fr-FR" altLang="fr-FR" sz="4400" b="1" dirty="0">
                <a:solidFill>
                  <a:srgbClr val="0070C0"/>
                </a:solidFill>
              </a:rPr>
              <a:t/>
            </a:r>
            <a:br>
              <a:rPr lang="fr-FR" altLang="fr-FR" sz="4400" b="1" dirty="0">
                <a:solidFill>
                  <a:srgbClr val="0070C0"/>
                </a:solidFill>
              </a:rPr>
            </a:br>
            <a:r>
              <a:rPr lang="fr-FR" altLang="fr-FR" sz="3600" b="1" dirty="0">
                <a:solidFill>
                  <a:srgbClr val="0070C0"/>
                </a:solidFill>
              </a:rPr>
              <a:t>L’INSUFFISANCE MITRALE</a:t>
            </a:r>
            <a:r>
              <a:rPr lang="fr-FR" altLang="fr-FR" sz="4400" dirty="0"/>
              <a:t/>
            </a:r>
            <a:br>
              <a:rPr lang="fr-FR" altLang="fr-FR" sz="4400" dirty="0"/>
            </a:br>
            <a:endParaRPr lang="fr-FR" dirty="0"/>
          </a:p>
        </p:txBody>
      </p:sp>
      <p:sp>
        <p:nvSpPr>
          <p:cNvPr id="3" name="Espace réservé du contenu 2">
            <a:extLst>
              <a:ext uri="{FF2B5EF4-FFF2-40B4-BE49-F238E27FC236}">
                <a16:creationId xmlns:a16="http://schemas.microsoft.com/office/drawing/2014/main" id="{304FB02B-AA99-42E5-9363-8E0B24332F9C}"/>
              </a:ext>
            </a:extLst>
          </p:cNvPr>
          <p:cNvSpPr>
            <a:spLocks noGrp="1"/>
          </p:cNvSpPr>
          <p:nvPr>
            <p:ph idx="1"/>
          </p:nvPr>
        </p:nvSpPr>
        <p:spPr>
          <a:xfrm>
            <a:off x="95003" y="1365504"/>
            <a:ext cx="11258797" cy="5237177"/>
          </a:xfrm>
        </p:spPr>
        <p:txBody>
          <a:bodyPr>
            <a:normAutofit lnSpcReduction="10000"/>
          </a:bodyPr>
          <a:lstStyle/>
          <a:p>
            <a:r>
              <a:rPr lang="fr-FR" b="1" dirty="0"/>
              <a:t>l’examen clinique: </a:t>
            </a:r>
          </a:p>
          <a:p>
            <a:r>
              <a:rPr lang="fr-FR" b="1" dirty="0">
                <a:solidFill>
                  <a:srgbClr val="0070C0"/>
                </a:solidFill>
              </a:rPr>
              <a:t>Symptômes</a:t>
            </a:r>
            <a:r>
              <a:rPr lang="fr-FR" dirty="0">
                <a:solidFill>
                  <a:srgbClr val="0070C0"/>
                </a:solidFill>
              </a:rPr>
              <a:t>:</a:t>
            </a:r>
          </a:p>
          <a:p>
            <a:pPr lvl="1"/>
            <a:r>
              <a:rPr lang="fr-FR" dirty="0"/>
              <a:t>dyspnée, Asthénie, </a:t>
            </a:r>
          </a:p>
          <a:p>
            <a:pPr lvl="1"/>
            <a:r>
              <a:rPr lang="fr-FR" dirty="0"/>
              <a:t>FA++ favorisée par dilatation de l’OG  </a:t>
            </a:r>
          </a:p>
          <a:p>
            <a:r>
              <a:rPr lang="fr-FR" b="1" dirty="0">
                <a:solidFill>
                  <a:srgbClr val="0070C0"/>
                </a:solidFill>
              </a:rPr>
              <a:t>Auscultation: </a:t>
            </a:r>
          </a:p>
          <a:p>
            <a:pPr lvl="1"/>
            <a:r>
              <a:rPr lang="fr-FR" dirty="0"/>
              <a:t>Souffle </a:t>
            </a:r>
            <a:r>
              <a:rPr lang="fr-FR" dirty="0" err="1"/>
              <a:t>holosystolique</a:t>
            </a:r>
            <a:r>
              <a:rPr lang="fr-FR" dirty="0"/>
              <a:t>, doux, râpeux en jet de vapeur, Irradiant en région axillaire </a:t>
            </a:r>
          </a:p>
          <a:p>
            <a:r>
              <a:rPr lang="fr-FR" b="1" dirty="0">
                <a:solidFill>
                  <a:srgbClr val="0070C0"/>
                </a:solidFill>
              </a:rPr>
              <a:t>l’ECG: </a:t>
            </a:r>
            <a:r>
              <a:rPr lang="fr-FR" dirty="0">
                <a:solidFill>
                  <a:srgbClr val="0070C0"/>
                </a:solidFill>
              </a:rPr>
              <a:t>H.V.G.</a:t>
            </a:r>
          </a:p>
          <a:p>
            <a:pPr lvl="1"/>
            <a:r>
              <a:rPr lang="fr-FR" dirty="0"/>
              <a:t>Onde P amples et bifides </a:t>
            </a:r>
          </a:p>
          <a:p>
            <a:r>
              <a:rPr lang="fr-FR" b="1" dirty="0">
                <a:solidFill>
                  <a:srgbClr val="0070C0"/>
                </a:solidFill>
              </a:rPr>
              <a:t>ECHOGRAPHIE CARDIAQUE</a:t>
            </a:r>
          </a:p>
          <a:p>
            <a:pPr lvl="1"/>
            <a:r>
              <a:rPr lang="fr-FR" dirty="0"/>
              <a:t>Permet de poser le </a:t>
            </a:r>
            <a:r>
              <a:rPr lang="fr-FR" dirty="0">
                <a:solidFill>
                  <a:srgbClr val="0070C0"/>
                </a:solidFill>
              </a:rPr>
              <a:t>diagnostic </a:t>
            </a:r>
            <a:r>
              <a:rPr lang="fr-FR" dirty="0"/>
              <a:t>et d’évaluer </a:t>
            </a:r>
            <a:r>
              <a:rPr lang="fr-FR" dirty="0">
                <a:solidFill>
                  <a:srgbClr val="0070C0"/>
                </a:solidFill>
              </a:rPr>
              <a:t>le retentissement</a:t>
            </a:r>
            <a:r>
              <a:rPr lang="fr-FR" dirty="0"/>
              <a:t>, </a:t>
            </a:r>
          </a:p>
          <a:p>
            <a:pPr lvl="1"/>
            <a:r>
              <a:rPr lang="fr-FR" dirty="0"/>
              <a:t>Elle apporte des signes indirects en rapport avec </a:t>
            </a:r>
            <a:r>
              <a:rPr lang="fr-FR" dirty="0">
                <a:solidFill>
                  <a:srgbClr val="0070C0"/>
                </a:solidFill>
              </a:rPr>
              <a:t>l’étiologie,</a:t>
            </a:r>
          </a:p>
          <a:p>
            <a:pPr lvl="1"/>
            <a:r>
              <a:rPr lang="fr-FR" dirty="0"/>
              <a:t>Elle permet de rechercher d’autres </a:t>
            </a:r>
            <a:r>
              <a:rPr lang="fr-FR" dirty="0">
                <a:solidFill>
                  <a:srgbClr val="0070C0"/>
                </a:solidFill>
              </a:rPr>
              <a:t>valvulopathies</a:t>
            </a:r>
            <a:r>
              <a:rPr lang="fr-FR" b="1" dirty="0"/>
              <a:t>,</a:t>
            </a:r>
          </a:p>
          <a:p>
            <a:endParaRPr lang="fr-FR" dirty="0"/>
          </a:p>
        </p:txBody>
      </p:sp>
      <p:pic>
        <p:nvPicPr>
          <p:cNvPr id="4" name="Picture 2">
            <a:extLst>
              <a:ext uri="{FF2B5EF4-FFF2-40B4-BE49-F238E27FC236}">
                <a16:creationId xmlns:a16="http://schemas.microsoft.com/office/drawing/2014/main" id="{80EC18FD-D1C4-4620-A182-D8A0DF7870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5365" y="0"/>
            <a:ext cx="2732182" cy="3428959"/>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a:extLst>
              <a:ext uri="{FF2B5EF4-FFF2-40B4-BE49-F238E27FC236}">
                <a16:creationId xmlns:a16="http://schemas.microsoft.com/office/drawing/2014/main" id="{CC459115-4F6A-40A4-AB68-6DF239AF50FB}"/>
              </a:ext>
            </a:extLst>
          </p:cNvPr>
          <p:cNvSpPr txBox="1"/>
          <p:nvPr/>
        </p:nvSpPr>
        <p:spPr>
          <a:xfrm>
            <a:off x="0" y="0"/>
            <a:ext cx="6345936" cy="769441"/>
          </a:xfrm>
          <a:prstGeom prst="rect">
            <a:avLst/>
          </a:prstGeom>
          <a:noFill/>
        </p:spPr>
        <p:txBody>
          <a:bodyPr wrap="square">
            <a:spAutoFit/>
          </a:bodyPr>
          <a:lstStyle/>
          <a:p>
            <a:r>
              <a:rPr lang="fr-FR" sz="4400" b="1" dirty="0">
                <a:solidFill>
                  <a:srgbClr val="002060"/>
                </a:solidFill>
              </a:rPr>
              <a:t>6. DIAGNOSTIC POSITIF: 2 </a:t>
            </a:r>
          </a:p>
        </p:txBody>
      </p:sp>
    </p:spTree>
    <p:extLst>
      <p:ext uri="{BB962C8B-B14F-4D97-AF65-F5344CB8AC3E}">
        <p14:creationId xmlns:p14="http://schemas.microsoft.com/office/powerpoint/2010/main" val="21614637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26AE92-3E15-40AE-BFEC-A4192F2F8EF2}"/>
              </a:ext>
            </a:extLst>
          </p:cNvPr>
          <p:cNvSpPr>
            <a:spLocks noGrp="1"/>
          </p:cNvSpPr>
          <p:nvPr>
            <p:ph type="title"/>
          </p:nvPr>
        </p:nvSpPr>
        <p:spPr>
          <a:xfrm>
            <a:off x="-1" y="923165"/>
            <a:ext cx="10256520" cy="716915"/>
          </a:xfrm>
        </p:spPr>
        <p:txBody>
          <a:bodyPr>
            <a:normAutofit/>
          </a:bodyPr>
          <a:lstStyle/>
          <a:p>
            <a:r>
              <a:rPr lang="fr-FR" altLang="fr-FR" sz="4000" b="1" dirty="0">
                <a:solidFill>
                  <a:srgbClr val="0070C0"/>
                </a:solidFill>
              </a:rPr>
              <a:t>L’INSUFFISANCE AORTIQUE</a:t>
            </a:r>
            <a:endParaRPr lang="fr-FR" sz="4000" b="1" dirty="0">
              <a:solidFill>
                <a:srgbClr val="0070C0"/>
              </a:solidFill>
            </a:endParaRPr>
          </a:p>
        </p:txBody>
      </p:sp>
      <p:sp>
        <p:nvSpPr>
          <p:cNvPr id="3" name="Espace réservé du contenu 2">
            <a:extLst>
              <a:ext uri="{FF2B5EF4-FFF2-40B4-BE49-F238E27FC236}">
                <a16:creationId xmlns:a16="http://schemas.microsoft.com/office/drawing/2014/main" id="{F404A0AA-343D-4818-B9F2-C23FC6C94B62}"/>
              </a:ext>
            </a:extLst>
          </p:cNvPr>
          <p:cNvSpPr>
            <a:spLocks noGrp="1"/>
          </p:cNvSpPr>
          <p:nvPr>
            <p:ph idx="1"/>
          </p:nvPr>
        </p:nvSpPr>
        <p:spPr>
          <a:xfrm>
            <a:off x="-1" y="1766888"/>
            <a:ext cx="12053455" cy="5167312"/>
          </a:xfrm>
        </p:spPr>
        <p:txBody>
          <a:bodyPr>
            <a:normAutofit/>
          </a:bodyPr>
          <a:lstStyle/>
          <a:p>
            <a:r>
              <a:rPr lang="fr-FR" b="1" dirty="0"/>
              <a:t>A l’examen clinique</a:t>
            </a:r>
            <a:r>
              <a:rPr lang="fr-FR" dirty="0"/>
              <a:t>:</a:t>
            </a:r>
          </a:p>
          <a:p>
            <a:r>
              <a:rPr lang="fr-FR" dirty="0">
                <a:solidFill>
                  <a:srgbClr val="0070C0"/>
                </a:solidFill>
              </a:rPr>
              <a:t>Symptômes: </a:t>
            </a:r>
          </a:p>
          <a:p>
            <a:pPr lvl="1"/>
            <a:r>
              <a:rPr lang="fr-FR" dirty="0"/>
              <a:t>Dyspnée, </a:t>
            </a:r>
          </a:p>
          <a:p>
            <a:pPr lvl="1"/>
            <a:r>
              <a:rPr lang="fr-FR" dirty="0"/>
              <a:t>Elargissement de la différentielle: &gt; 80 </a:t>
            </a:r>
            <a:r>
              <a:rPr lang="fr-FR" dirty="0" err="1"/>
              <a:t>mmHg</a:t>
            </a:r>
            <a:endParaRPr lang="fr-FR" dirty="0"/>
          </a:p>
          <a:p>
            <a:r>
              <a:rPr lang="fr-FR" b="1" dirty="0">
                <a:solidFill>
                  <a:srgbClr val="0070C0"/>
                </a:solidFill>
              </a:rPr>
              <a:t>Auscultation</a:t>
            </a:r>
            <a:r>
              <a:rPr lang="fr-FR" dirty="0">
                <a:solidFill>
                  <a:srgbClr val="0070C0"/>
                </a:solidFill>
              </a:rPr>
              <a:t>: </a:t>
            </a:r>
          </a:p>
          <a:p>
            <a:pPr lvl="1"/>
            <a:r>
              <a:rPr lang="fr-FR" dirty="0">
                <a:solidFill>
                  <a:srgbClr val="0070C0"/>
                </a:solidFill>
              </a:rPr>
              <a:t>Souffle</a:t>
            </a:r>
            <a:r>
              <a:rPr lang="fr-FR" dirty="0"/>
              <a:t> diastolique, doux, max au 3ème et 4ème EIC </a:t>
            </a:r>
            <a:r>
              <a:rPr lang="fr-FR" dirty="0" err="1"/>
              <a:t>gche</a:t>
            </a:r>
            <a:r>
              <a:rPr lang="fr-FR" dirty="0"/>
              <a:t>,  irradiant vers l’apex </a:t>
            </a:r>
          </a:p>
          <a:p>
            <a:r>
              <a:rPr lang="fr-FR" dirty="0"/>
              <a:t> </a:t>
            </a:r>
            <a:r>
              <a:rPr lang="fr-FR" b="1" dirty="0">
                <a:solidFill>
                  <a:srgbClr val="0070C0"/>
                </a:solidFill>
              </a:rPr>
              <a:t>A l’ECG</a:t>
            </a:r>
            <a:r>
              <a:rPr lang="fr-FR" dirty="0"/>
              <a:t>: </a:t>
            </a:r>
            <a:r>
              <a:rPr lang="fr-FR" dirty="0">
                <a:solidFill>
                  <a:srgbClr val="0070C0"/>
                </a:solidFill>
              </a:rPr>
              <a:t>H.V.G.</a:t>
            </a:r>
            <a:endParaRPr lang="fr-FR" dirty="0"/>
          </a:p>
          <a:p>
            <a:r>
              <a:rPr lang="fr-FR" b="1" dirty="0">
                <a:solidFill>
                  <a:srgbClr val="0070C0"/>
                </a:solidFill>
              </a:rPr>
              <a:t>ECHOGRAPHIE CARDIAQUE</a:t>
            </a:r>
          </a:p>
          <a:p>
            <a:pPr lvl="1"/>
            <a:r>
              <a:rPr lang="fr-FR" dirty="0"/>
              <a:t>Permet de poser le </a:t>
            </a:r>
            <a:r>
              <a:rPr lang="fr-FR" dirty="0">
                <a:solidFill>
                  <a:srgbClr val="0070C0"/>
                </a:solidFill>
              </a:rPr>
              <a:t>diagnostic </a:t>
            </a:r>
            <a:r>
              <a:rPr lang="fr-FR" dirty="0"/>
              <a:t>et d’évaluer </a:t>
            </a:r>
            <a:r>
              <a:rPr lang="fr-FR" dirty="0">
                <a:solidFill>
                  <a:srgbClr val="0070C0"/>
                </a:solidFill>
              </a:rPr>
              <a:t>le retentissement</a:t>
            </a:r>
            <a:r>
              <a:rPr lang="fr-FR" dirty="0"/>
              <a:t>, </a:t>
            </a:r>
          </a:p>
          <a:p>
            <a:pPr lvl="1"/>
            <a:r>
              <a:rPr lang="fr-FR" dirty="0"/>
              <a:t>Elle apporte des signes indirects en rapport avec </a:t>
            </a:r>
            <a:r>
              <a:rPr lang="fr-FR" dirty="0">
                <a:solidFill>
                  <a:srgbClr val="0070C0"/>
                </a:solidFill>
              </a:rPr>
              <a:t>l’étiologie,</a:t>
            </a:r>
          </a:p>
          <a:p>
            <a:pPr lvl="1"/>
            <a:r>
              <a:rPr lang="fr-FR" dirty="0"/>
              <a:t>Elle permet de rechercher d’autres </a:t>
            </a:r>
            <a:r>
              <a:rPr lang="fr-FR" dirty="0">
                <a:solidFill>
                  <a:srgbClr val="0070C0"/>
                </a:solidFill>
              </a:rPr>
              <a:t>valvulopathies</a:t>
            </a:r>
            <a:r>
              <a:rPr lang="fr-FR" b="1" dirty="0"/>
              <a:t>,</a:t>
            </a:r>
          </a:p>
          <a:p>
            <a:endParaRPr lang="fr-FR" dirty="0"/>
          </a:p>
        </p:txBody>
      </p:sp>
      <p:sp>
        <p:nvSpPr>
          <p:cNvPr id="6" name="ZoneTexte 5">
            <a:extLst>
              <a:ext uri="{FF2B5EF4-FFF2-40B4-BE49-F238E27FC236}">
                <a16:creationId xmlns:a16="http://schemas.microsoft.com/office/drawing/2014/main" id="{3798A41C-ACB6-4183-9A5B-441849AC55CF}"/>
              </a:ext>
            </a:extLst>
          </p:cNvPr>
          <p:cNvSpPr txBox="1"/>
          <p:nvPr/>
        </p:nvSpPr>
        <p:spPr>
          <a:xfrm>
            <a:off x="-1" y="41600"/>
            <a:ext cx="6345936" cy="769441"/>
          </a:xfrm>
          <a:prstGeom prst="rect">
            <a:avLst/>
          </a:prstGeom>
          <a:noFill/>
        </p:spPr>
        <p:txBody>
          <a:bodyPr wrap="square">
            <a:spAutoFit/>
          </a:bodyPr>
          <a:lstStyle/>
          <a:p>
            <a:r>
              <a:rPr lang="fr-FR" sz="4400" b="1" dirty="0">
                <a:solidFill>
                  <a:srgbClr val="002060"/>
                </a:solidFill>
              </a:rPr>
              <a:t>6. DIAGNOSTIC POSITIF: 3 </a:t>
            </a:r>
          </a:p>
        </p:txBody>
      </p:sp>
    </p:spTree>
    <p:extLst>
      <p:ext uri="{BB962C8B-B14F-4D97-AF65-F5344CB8AC3E}">
        <p14:creationId xmlns:p14="http://schemas.microsoft.com/office/powerpoint/2010/main" val="3827213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0B8884-4DAB-4221-8DFE-EDB423490C63}"/>
              </a:ext>
            </a:extLst>
          </p:cNvPr>
          <p:cNvSpPr>
            <a:spLocks noGrp="1"/>
          </p:cNvSpPr>
          <p:nvPr>
            <p:ph type="title"/>
          </p:nvPr>
        </p:nvSpPr>
        <p:spPr>
          <a:xfrm>
            <a:off x="0" y="995361"/>
            <a:ext cx="10241478" cy="584901"/>
          </a:xfrm>
        </p:spPr>
        <p:txBody>
          <a:bodyPr>
            <a:normAutofit fontScale="90000"/>
          </a:bodyPr>
          <a:lstStyle/>
          <a:p>
            <a:r>
              <a:rPr lang="fr-FR" altLang="fr-FR" sz="4400" b="1" dirty="0"/>
              <a:t/>
            </a:r>
            <a:br>
              <a:rPr lang="fr-FR" altLang="fr-FR" sz="4400" b="1" dirty="0"/>
            </a:br>
            <a:r>
              <a:rPr lang="fr-FR" altLang="fr-FR" sz="3600" b="1" dirty="0">
                <a:solidFill>
                  <a:srgbClr val="0070C0"/>
                </a:solidFill>
              </a:rPr>
              <a:t>LE RETRECISSEMENT MITRAL </a:t>
            </a:r>
            <a:r>
              <a:rPr lang="fr-FR" altLang="fr-FR" sz="4400" dirty="0"/>
              <a:t/>
            </a:r>
            <a:br>
              <a:rPr lang="fr-FR" altLang="fr-FR" sz="4400" dirty="0"/>
            </a:br>
            <a:endParaRPr lang="fr-FR" dirty="0"/>
          </a:p>
        </p:txBody>
      </p:sp>
      <p:sp>
        <p:nvSpPr>
          <p:cNvPr id="3" name="Espace réservé du contenu 2">
            <a:extLst>
              <a:ext uri="{FF2B5EF4-FFF2-40B4-BE49-F238E27FC236}">
                <a16:creationId xmlns:a16="http://schemas.microsoft.com/office/drawing/2014/main" id="{BFF004A4-4BF6-4C36-9103-A4A9F01207AD}"/>
              </a:ext>
            </a:extLst>
          </p:cNvPr>
          <p:cNvSpPr>
            <a:spLocks noGrp="1"/>
          </p:cNvSpPr>
          <p:nvPr>
            <p:ph idx="1"/>
          </p:nvPr>
        </p:nvSpPr>
        <p:spPr>
          <a:xfrm>
            <a:off x="316992" y="1548067"/>
            <a:ext cx="11779758" cy="5422709"/>
          </a:xfrm>
        </p:spPr>
        <p:txBody>
          <a:bodyPr>
            <a:normAutofit fontScale="85000" lnSpcReduction="20000"/>
          </a:bodyPr>
          <a:lstStyle/>
          <a:p>
            <a:pPr algn="l">
              <a:buFont typeface="Arial" panose="020B0604020202020204" pitchFamily="34" charset="0"/>
              <a:buChar char="•"/>
            </a:pPr>
            <a:r>
              <a:rPr lang="fr-FR" b="1" dirty="0">
                <a:solidFill>
                  <a:srgbClr val="0070C0"/>
                </a:solidFill>
              </a:rPr>
              <a:t>A l’examen clinique </a:t>
            </a:r>
          </a:p>
          <a:p>
            <a:pPr algn="l">
              <a:buFont typeface="Arial" panose="020B0604020202020204" pitchFamily="34" charset="0"/>
              <a:buChar char="•"/>
            </a:pPr>
            <a:r>
              <a:rPr lang="fr-FR" b="0" i="0" dirty="0">
                <a:effectLst/>
              </a:rPr>
              <a:t>Essoufflement,</a:t>
            </a:r>
          </a:p>
          <a:p>
            <a:pPr algn="l">
              <a:buFont typeface="Arial" panose="020B0604020202020204" pitchFamily="34" charset="0"/>
              <a:buChar char="•"/>
            </a:pPr>
            <a:r>
              <a:rPr lang="fr-FR" b="0" i="0" dirty="0">
                <a:effectLst/>
              </a:rPr>
              <a:t>palpitations (trouble du rythme),</a:t>
            </a:r>
          </a:p>
          <a:p>
            <a:pPr algn="l">
              <a:buFont typeface="Arial" panose="020B0604020202020204" pitchFamily="34" charset="0"/>
              <a:buChar char="•"/>
            </a:pPr>
            <a:r>
              <a:rPr lang="fr-FR" b="0" i="0" dirty="0">
                <a:effectLst/>
              </a:rPr>
              <a:t>œdème pulmonaire d’effort,</a:t>
            </a:r>
          </a:p>
          <a:p>
            <a:pPr algn="l">
              <a:buFont typeface="Arial" panose="020B0604020202020204" pitchFamily="34" charset="0"/>
              <a:buChar char="•"/>
            </a:pPr>
            <a:r>
              <a:rPr lang="fr-FR" b="0" i="0" dirty="0">
                <a:effectLst/>
              </a:rPr>
              <a:t>asthénie d’effort.</a:t>
            </a:r>
          </a:p>
          <a:p>
            <a:pPr algn="l"/>
            <a:r>
              <a:rPr lang="fr-FR" b="1" i="0" dirty="0">
                <a:solidFill>
                  <a:srgbClr val="0070C0"/>
                </a:solidFill>
                <a:effectLst/>
                <a:latin typeface="Open Sans"/>
              </a:rPr>
              <a:t>Auscultation</a:t>
            </a:r>
          </a:p>
          <a:p>
            <a:pPr algn="l"/>
            <a:r>
              <a:rPr lang="fr-FR" b="0" i="0" dirty="0">
                <a:solidFill>
                  <a:srgbClr val="000000"/>
                </a:solidFill>
                <a:effectLst/>
                <a:latin typeface="Open Sans"/>
              </a:rPr>
              <a:t>Le souffle diastolique maximal au foyer mitral</a:t>
            </a:r>
          </a:p>
          <a:p>
            <a:r>
              <a:rPr lang="fr-FR" b="0" i="0" dirty="0">
                <a:solidFill>
                  <a:srgbClr val="000000"/>
                </a:solidFill>
                <a:effectLst/>
                <a:latin typeface="Open Sans"/>
              </a:rPr>
              <a:t>Eclat de B</a:t>
            </a:r>
            <a:r>
              <a:rPr lang="fr-FR" b="0" i="0" baseline="-25000" dirty="0">
                <a:solidFill>
                  <a:srgbClr val="000000"/>
                </a:solidFill>
                <a:effectLst/>
                <a:latin typeface="Open Sans"/>
              </a:rPr>
              <a:t>1</a:t>
            </a:r>
            <a:r>
              <a:rPr lang="fr-FR" b="0" i="0" dirty="0">
                <a:solidFill>
                  <a:srgbClr val="000000"/>
                </a:solidFill>
                <a:effectLst/>
                <a:latin typeface="Open Sans"/>
              </a:rPr>
              <a:t> </a:t>
            </a:r>
          </a:p>
          <a:p>
            <a:r>
              <a:rPr lang="fr-FR" b="1" i="0" dirty="0">
                <a:solidFill>
                  <a:srgbClr val="0070C0"/>
                </a:solidFill>
                <a:effectLst/>
                <a:latin typeface="Arial" panose="020B0604020202020204" pitchFamily="34" charset="0"/>
              </a:rPr>
              <a:t>ECG:</a:t>
            </a:r>
          </a:p>
          <a:p>
            <a:pPr lvl="1"/>
            <a:r>
              <a:rPr lang="fr-FR" b="0" i="0" dirty="0">
                <a:effectLst/>
                <a:latin typeface="Arial" panose="020B0604020202020204" pitchFamily="34" charset="0"/>
              </a:rPr>
              <a:t>Hypertrophie auriculaire gauche + HVD</a:t>
            </a:r>
          </a:p>
          <a:p>
            <a:pPr lvl="1"/>
            <a:r>
              <a:rPr lang="fr-FR" b="0" i="0" dirty="0">
                <a:effectLst/>
                <a:latin typeface="Arial" panose="020B0604020202020204" pitchFamily="34" charset="0"/>
              </a:rPr>
              <a:t>FA: si le diamètre de l’O.G</a:t>
            </a:r>
            <a:r>
              <a:rPr lang="fr-FR" b="0" i="0" dirty="0">
                <a:solidFill>
                  <a:srgbClr val="FFC000"/>
                </a:solidFill>
                <a:effectLst/>
                <a:latin typeface="Arial" panose="020B0604020202020204" pitchFamily="34" charset="0"/>
              </a:rPr>
              <a:t>. &gt; </a:t>
            </a:r>
            <a:r>
              <a:rPr lang="fr-FR" b="0" i="0" dirty="0">
                <a:effectLst/>
                <a:latin typeface="Arial" panose="020B0604020202020204" pitchFamily="34" charset="0"/>
              </a:rPr>
              <a:t>5 cm. </a:t>
            </a:r>
          </a:p>
          <a:p>
            <a:pPr marL="0" indent="0">
              <a:buNone/>
            </a:pPr>
            <a:r>
              <a:rPr lang="fr-FR" b="1" dirty="0">
                <a:solidFill>
                  <a:srgbClr val="0070C0"/>
                </a:solidFill>
              </a:rPr>
              <a:t>ECHOGRAPHIE CARDIAQUE</a:t>
            </a:r>
          </a:p>
          <a:p>
            <a:pPr lvl="1"/>
            <a:r>
              <a:rPr lang="fr-FR" dirty="0"/>
              <a:t>Permet de poser le </a:t>
            </a:r>
            <a:r>
              <a:rPr lang="fr-FR" dirty="0">
                <a:solidFill>
                  <a:srgbClr val="0070C0"/>
                </a:solidFill>
              </a:rPr>
              <a:t>diagnostic </a:t>
            </a:r>
            <a:r>
              <a:rPr lang="fr-FR" dirty="0"/>
              <a:t>et d’évaluer </a:t>
            </a:r>
            <a:r>
              <a:rPr lang="fr-FR" dirty="0">
                <a:solidFill>
                  <a:srgbClr val="0070C0"/>
                </a:solidFill>
              </a:rPr>
              <a:t>le retentissement</a:t>
            </a:r>
            <a:r>
              <a:rPr lang="fr-FR" dirty="0"/>
              <a:t>, </a:t>
            </a:r>
          </a:p>
          <a:p>
            <a:pPr lvl="1"/>
            <a:r>
              <a:rPr lang="fr-FR" dirty="0"/>
              <a:t>Elle apporte des signes indirects en rapport avec </a:t>
            </a:r>
            <a:r>
              <a:rPr lang="fr-FR" dirty="0">
                <a:solidFill>
                  <a:srgbClr val="0070C0"/>
                </a:solidFill>
              </a:rPr>
              <a:t>l’étiologie,</a:t>
            </a:r>
          </a:p>
          <a:p>
            <a:pPr lvl="1"/>
            <a:r>
              <a:rPr lang="fr-FR" dirty="0"/>
              <a:t>Elle permet de rechercher d’autres </a:t>
            </a:r>
            <a:r>
              <a:rPr lang="fr-FR" dirty="0">
                <a:solidFill>
                  <a:srgbClr val="0070C0"/>
                </a:solidFill>
              </a:rPr>
              <a:t>valvulopathies</a:t>
            </a:r>
            <a:r>
              <a:rPr lang="fr-FR" b="1" dirty="0"/>
              <a:t>,</a:t>
            </a:r>
            <a:endParaRPr lang="fr-FR" dirty="0"/>
          </a:p>
        </p:txBody>
      </p:sp>
      <p:pic>
        <p:nvPicPr>
          <p:cNvPr id="1025" name="Picture 1">
            <a:extLst>
              <a:ext uri="{FF2B5EF4-FFF2-40B4-BE49-F238E27FC236}">
                <a16:creationId xmlns:a16="http://schemas.microsoft.com/office/drawing/2014/main" id="{C9811B75-063D-4B2C-9570-98D29024C3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8225" cy="762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AE336800-A504-4B06-ADC3-C398B35FFC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52400" cy="16192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a:extLst>
              <a:ext uri="{FF2B5EF4-FFF2-40B4-BE49-F238E27FC236}">
                <a16:creationId xmlns:a16="http://schemas.microsoft.com/office/drawing/2014/main" id="{6824E99E-83E5-4F3A-B4EF-4F1EC27C56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5250" cy="762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83238C01-95B0-4D23-ACCC-8CD1C9FC90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38225" cy="7620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a:extLst>
              <a:ext uri="{FF2B5EF4-FFF2-40B4-BE49-F238E27FC236}">
                <a16:creationId xmlns:a16="http://schemas.microsoft.com/office/drawing/2014/main" id="{C99277F1-244A-4111-94B8-EC68E87D54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52400" cy="1619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A6EDC4CF-FEE7-460F-BA01-1700CE0C77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5250" cy="76200"/>
          </a:xfrm>
          <a:prstGeom prst="rect">
            <a:avLst/>
          </a:prstGeom>
          <a:noFill/>
          <a:extLst>
            <a:ext uri="{909E8E84-426E-40DD-AFC4-6F175D3DCCD1}">
              <a14:hiddenFill xmlns:a14="http://schemas.microsoft.com/office/drawing/2010/main">
                <a:solidFill>
                  <a:srgbClr val="FFFFFF"/>
                </a:solidFill>
              </a14:hiddenFill>
            </a:ext>
          </a:extLst>
        </p:spPr>
      </p:pic>
      <p:sp>
        <p:nvSpPr>
          <p:cNvPr id="11" name="ZoneTexte 10">
            <a:extLst>
              <a:ext uri="{FF2B5EF4-FFF2-40B4-BE49-F238E27FC236}">
                <a16:creationId xmlns:a16="http://schemas.microsoft.com/office/drawing/2014/main" id="{F321788C-BA47-4D41-B894-8BE7D0151C1E}"/>
              </a:ext>
            </a:extLst>
          </p:cNvPr>
          <p:cNvSpPr txBox="1"/>
          <p:nvPr/>
        </p:nvSpPr>
        <p:spPr>
          <a:xfrm>
            <a:off x="152400" y="76200"/>
            <a:ext cx="6345936" cy="769441"/>
          </a:xfrm>
          <a:prstGeom prst="rect">
            <a:avLst/>
          </a:prstGeom>
          <a:noFill/>
        </p:spPr>
        <p:txBody>
          <a:bodyPr wrap="square">
            <a:spAutoFit/>
          </a:bodyPr>
          <a:lstStyle/>
          <a:p>
            <a:r>
              <a:rPr lang="fr-FR" sz="4400" b="1" dirty="0">
                <a:solidFill>
                  <a:srgbClr val="002060"/>
                </a:solidFill>
              </a:rPr>
              <a:t>6. DIAGNOSTIC POSITIF: 4 </a:t>
            </a:r>
          </a:p>
        </p:txBody>
      </p:sp>
    </p:spTree>
    <p:extLst>
      <p:ext uri="{BB962C8B-B14F-4D97-AF65-F5344CB8AC3E}">
        <p14:creationId xmlns:p14="http://schemas.microsoft.com/office/powerpoint/2010/main" val="35013433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au 4">
            <a:extLst>
              <a:ext uri="{FF2B5EF4-FFF2-40B4-BE49-F238E27FC236}">
                <a16:creationId xmlns:a16="http://schemas.microsoft.com/office/drawing/2014/main" id="{41D04A1E-1C2D-49FC-A8BE-160862C70405}"/>
              </a:ext>
            </a:extLst>
          </p:cNvPr>
          <p:cNvGraphicFramePr>
            <a:graphicFrameLocks noGrp="1"/>
          </p:cNvGraphicFramePr>
          <p:nvPr>
            <p:ph idx="1"/>
            <p:extLst>
              <p:ext uri="{D42A27DB-BD31-4B8C-83A1-F6EECF244321}">
                <p14:modId xmlns:p14="http://schemas.microsoft.com/office/powerpoint/2010/main" val="2732730478"/>
              </p:ext>
            </p:extLst>
          </p:nvPr>
        </p:nvGraphicFramePr>
        <p:xfrm>
          <a:off x="743712" y="1304544"/>
          <a:ext cx="11045952" cy="5580761"/>
        </p:xfrm>
        <a:graphic>
          <a:graphicData uri="http://schemas.openxmlformats.org/drawingml/2006/table">
            <a:tbl>
              <a:tblPr firstRow="1" bandRow="1">
                <a:tableStyleId>{5C22544A-7EE6-4342-B048-85BDC9FD1C3A}</a:tableStyleId>
              </a:tblPr>
              <a:tblGrid>
                <a:gridCol w="3806851">
                  <a:extLst>
                    <a:ext uri="{9D8B030D-6E8A-4147-A177-3AD203B41FA5}">
                      <a16:colId xmlns:a16="http://schemas.microsoft.com/office/drawing/2014/main" val="2107943757"/>
                    </a:ext>
                  </a:extLst>
                </a:gridCol>
                <a:gridCol w="7239101">
                  <a:extLst>
                    <a:ext uri="{9D8B030D-6E8A-4147-A177-3AD203B41FA5}">
                      <a16:colId xmlns:a16="http://schemas.microsoft.com/office/drawing/2014/main" val="4020799272"/>
                    </a:ext>
                  </a:extLst>
                </a:gridCol>
              </a:tblGrid>
              <a:tr h="1042190">
                <a:tc>
                  <a:txBody>
                    <a:bodyPr/>
                    <a:lstStyle/>
                    <a:p>
                      <a:endParaRPr lang="fr-FR" sz="2800" b="1" dirty="0"/>
                    </a:p>
                    <a:p>
                      <a:r>
                        <a:rPr lang="fr-FR" sz="2800" b="1" dirty="0"/>
                        <a:t>Sténose aortique </a:t>
                      </a:r>
                    </a:p>
                  </a:txBody>
                  <a:tcPr/>
                </a:tc>
                <a:tc>
                  <a:txBody>
                    <a:bodyPr/>
                    <a:lstStyle/>
                    <a:p>
                      <a:endParaRPr lang="fr-FR" sz="2800" b="1" dirty="0"/>
                    </a:p>
                    <a:p>
                      <a:r>
                        <a:rPr lang="fr-FR" sz="2800" b="1" dirty="0"/>
                        <a:t>Angor, syncope, dyspnée d’effort</a:t>
                      </a:r>
                    </a:p>
                  </a:txBody>
                  <a:tcPr/>
                </a:tc>
                <a:extLst>
                  <a:ext uri="{0D108BD9-81ED-4DB2-BD59-A6C34878D82A}">
                    <a16:rowId xmlns:a16="http://schemas.microsoft.com/office/drawing/2014/main" val="1564790196"/>
                  </a:ext>
                </a:extLst>
              </a:tr>
              <a:tr h="1512857">
                <a:tc>
                  <a:txBody>
                    <a:bodyPr/>
                    <a:lstStyle/>
                    <a:p>
                      <a:endParaRPr lang="fr-FR" sz="2800" b="1" dirty="0"/>
                    </a:p>
                    <a:p>
                      <a:r>
                        <a:rPr lang="fr-FR" sz="2800" b="1" dirty="0"/>
                        <a:t>Insuffisance aortique </a:t>
                      </a:r>
                    </a:p>
                  </a:txBody>
                  <a:tcPr/>
                </a:tc>
                <a:tc>
                  <a:txBody>
                    <a:bodyPr/>
                    <a:lstStyle/>
                    <a:p>
                      <a:endParaRPr lang="fr-FR" sz="2800" b="1" dirty="0"/>
                    </a:p>
                    <a:p>
                      <a:r>
                        <a:rPr lang="fr-FR" sz="2800" b="1" dirty="0"/>
                        <a:t>Angor, palpitations </a:t>
                      </a:r>
                    </a:p>
                    <a:p>
                      <a:endParaRPr lang="fr-FR" sz="2800" b="1" dirty="0"/>
                    </a:p>
                  </a:txBody>
                  <a:tcPr/>
                </a:tc>
                <a:extLst>
                  <a:ext uri="{0D108BD9-81ED-4DB2-BD59-A6C34878D82A}">
                    <a16:rowId xmlns:a16="http://schemas.microsoft.com/office/drawing/2014/main" val="205198906"/>
                  </a:ext>
                </a:extLst>
              </a:tr>
              <a:tr h="1512857">
                <a:tc>
                  <a:txBody>
                    <a:bodyPr/>
                    <a:lstStyle/>
                    <a:p>
                      <a:endParaRPr lang="fr-FR" sz="2800" b="1" dirty="0"/>
                    </a:p>
                    <a:p>
                      <a:r>
                        <a:rPr lang="fr-FR" sz="2800" b="1" dirty="0"/>
                        <a:t>Sténose mitrale</a:t>
                      </a:r>
                    </a:p>
                  </a:txBody>
                  <a:tcPr/>
                </a:tc>
                <a:tc>
                  <a:txBody>
                    <a:bodyPr/>
                    <a:lstStyle/>
                    <a:p>
                      <a:endParaRPr lang="fr-FR" sz="2800" b="1" dirty="0"/>
                    </a:p>
                    <a:p>
                      <a:r>
                        <a:rPr lang="fr-FR" sz="2800" b="1" dirty="0"/>
                        <a:t>Dyspnée, hémoptysie, douleur thoracique, FA emboles systémique </a:t>
                      </a:r>
                    </a:p>
                  </a:txBody>
                  <a:tcPr/>
                </a:tc>
                <a:extLst>
                  <a:ext uri="{0D108BD9-81ED-4DB2-BD59-A6C34878D82A}">
                    <a16:rowId xmlns:a16="http://schemas.microsoft.com/office/drawing/2014/main" val="2904932687"/>
                  </a:ext>
                </a:extLst>
              </a:tr>
              <a:tr h="15128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fr-FR" sz="2800" b="1" dirty="0"/>
                    </a:p>
                    <a:p>
                      <a:pPr marL="0" marR="0" lvl="0" indent="0" algn="l" defTabSz="914400" rtl="0" eaLnBrk="1" fontAlgn="auto" latinLnBrk="0" hangingPunct="1">
                        <a:lnSpc>
                          <a:spcPct val="100000"/>
                        </a:lnSpc>
                        <a:spcBef>
                          <a:spcPts val="0"/>
                        </a:spcBef>
                        <a:spcAft>
                          <a:spcPts val="0"/>
                        </a:spcAft>
                        <a:buClrTx/>
                        <a:buSzTx/>
                        <a:buFontTx/>
                        <a:buNone/>
                        <a:tabLst/>
                        <a:defRPr/>
                      </a:pPr>
                      <a:r>
                        <a:rPr lang="fr-FR" sz="2800" b="1" dirty="0"/>
                        <a:t>Insuffisance </a:t>
                      </a:r>
                      <a:r>
                        <a:rPr lang="fr-FR" sz="2800" b="1" dirty="0" smtClean="0"/>
                        <a:t>Mitrale </a:t>
                      </a:r>
                      <a:endParaRPr lang="fr-FR" sz="2800" b="1" dirty="0"/>
                    </a:p>
                    <a:p>
                      <a:endParaRPr lang="fr-FR" sz="2800" b="1" dirty="0"/>
                    </a:p>
                  </a:txBody>
                  <a:tcPr/>
                </a:tc>
                <a:tc>
                  <a:txBody>
                    <a:bodyPr/>
                    <a:lstStyle/>
                    <a:p>
                      <a:endParaRPr lang="fr-FR" sz="2800" b="1" dirty="0"/>
                    </a:p>
                    <a:p>
                      <a:r>
                        <a:rPr lang="fr-FR" sz="2800" b="1" dirty="0"/>
                        <a:t>Dyspnée, asthénie, palpitation, hémoptysie </a:t>
                      </a:r>
                    </a:p>
                  </a:txBody>
                  <a:tcPr/>
                </a:tc>
                <a:extLst>
                  <a:ext uri="{0D108BD9-81ED-4DB2-BD59-A6C34878D82A}">
                    <a16:rowId xmlns:a16="http://schemas.microsoft.com/office/drawing/2014/main" val="2394113504"/>
                  </a:ext>
                </a:extLst>
              </a:tr>
            </a:tbl>
          </a:graphicData>
        </a:graphic>
      </p:graphicFrame>
    </p:spTree>
    <p:extLst>
      <p:ext uri="{BB962C8B-B14F-4D97-AF65-F5344CB8AC3E}">
        <p14:creationId xmlns:p14="http://schemas.microsoft.com/office/powerpoint/2010/main" val="24040249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B4E3FE-E34A-4A29-B7F3-48C511B616D7}"/>
              </a:ext>
            </a:extLst>
          </p:cNvPr>
          <p:cNvSpPr>
            <a:spLocks noGrp="1"/>
          </p:cNvSpPr>
          <p:nvPr>
            <p:ph type="title"/>
          </p:nvPr>
        </p:nvSpPr>
        <p:spPr>
          <a:xfrm>
            <a:off x="-109250" y="0"/>
            <a:ext cx="10515600" cy="1325563"/>
          </a:xfrm>
        </p:spPr>
        <p:txBody>
          <a:bodyPr/>
          <a:lstStyle/>
          <a:p>
            <a:r>
              <a:rPr lang="fr-FR" b="1" dirty="0">
                <a:solidFill>
                  <a:srgbClr val="002060"/>
                </a:solidFill>
              </a:rPr>
              <a:t>7. TRAITEMENT</a:t>
            </a:r>
          </a:p>
        </p:txBody>
      </p:sp>
      <p:sp>
        <p:nvSpPr>
          <p:cNvPr id="3" name="Espace réservé du contenu 2">
            <a:extLst>
              <a:ext uri="{FF2B5EF4-FFF2-40B4-BE49-F238E27FC236}">
                <a16:creationId xmlns:a16="http://schemas.microsoft.com/office/drawing/2014/main" id="{7AE47364-26E0-4314-8D55-6AC1D2975C92}"/>
              </a:ext>
            </a:extLst>
          </p:cNvPr>
          <p:cNvSpPr>
            <a:spLocks noGrp="1"/>
          </p:cNvSpPr>
          <p:nvPr>
            <p:ph idx="1"/>
          </p:nvPr>
        </p:nvSpPr>
        <p:spPr/>
        <p:txBody>
          <a:bodyPr/>
          <a:lstStyle/>
          <a:p>
            <a:pPr marL="0" indent="0">
              <a:buNone/>
            </a:pPr>
            <a:r>
              <a:rPr lang="fr-FR" sz="3200" b="1" dirty="0">
                <a:solidFill>
                  <a:srgbClr val="0070C0"/>
                </a:solidFill>
              </a:rPr>
              <a:t>But </a:t>
            </a:r>
          </a:p>
          <a:p>
            <a:r>
              <a:rPr lang="fr-FR" b="1" dirty="0"/>
              <a:t>Rendre la valve malade fonctionnelle</a:t>
            </a:r>
          </a:p>
          <a:p>
            <a:r>
              <a:rPr lang="fr-FR" b="1" dirty="0"/>
              <a:t>Prévenir les complications</a:t>
            </a:r>
          </a:p>
        </p:txBody>
      </p:sp>
    </p:spTree>
    <p:extLst>
      <p:ext uri="{BB962C8B-B14F-4D97-AF65-F5344CB8AC3E}">
        <p14:creationId xmlns:p14="http://schemas.microsoft.com/office/powerpoint/2010/main" val="8275418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lvl="1" algn="ctr" rtl="0">
              <a:spcBef>
                <a:spcPct val="0"/>
              </a:spcBef>
            </a:pPr>
            <a:r>
              <a:rPr lang="fr-FR" sz="3800" b="1" dirty="0"/>
              <a:t/>
            </a:r>
            <a:br>
              <a:rPr lang="fr-FR" sz="3800" b="1" dirty="0"/>
            </a:br>
            <a:endParaRPr lang="fr-FR" dirty="0"/>
          </a:p>
        </p:txBody>
      </p:sp>
      <p:sp>
        <p:nvSpPr>
          <p:cNvPr id="3" name="Espace réservé du contenu 2"/>
          <p:cNvSpPr>
            <a:spLocks noGrp="1"/>
          </p:cNvSpPr>
          <p:nvPr>
            <p:ph idx="1"/>
          </p:nvPr>
        </p:nvSpPr>
        <p:spPr>
          <a:xfrm>
            <a:off x="0" y="1079653"/>
            <a:ext cx="11975335" cy="5629619"/>
          </a:xfrm>
        </p:spPr>
        <p:txBody>
          <a:bodyPr>
            <a:normAutofit lnSpcReduction="10000"/>
          </a:bodyPr>
          <a:lstStyle/>
          <a:p>
            <a:pPr marL="342900" lvl="1" indent="-342900"/>
            <a:r>
              <a:rPr lang="fr-FR" b="1" dirty="0">
                <a:solidFill>
                  <a:srgbClr val="0070C0"/>
                </a:solidFill>
              </a:rPr>
              <a:t>METHODES</a:t>
            </a:r>
          </a:p>
          <a:p>
            <a:r>
              <a:rPr lang="fr-FR" b="1" dirty="0">
                <a:solidFill>
                  <a:srgbClr val="00B0F0"/>
                </a:solidFill>
              </a:rPr>
              <a:t>Médicale: </a:t>
            </a:r>
          </a:p>
          <a:p>
            <a:r>
              <a:rPr lang="fr-FR" sz="2400" b="1" dirty="0"/>
              <a:t>symptomatique: </a:t>
            </a:r>
            <a:r>
              <a:rPr lang="fr-FR" sz="2400" dirty="0"/>
              <a:t>Valvulopathies en </a:t>
            </a:r>
            <a:r>
              <a:rPr lang="fr-FR" sz="2400" b="1" dirty="0">
                <a:solidFill>
                  <a:srgbClr val="00B0F0"/>
                </a:solidFill>
              </a:rPr>
              <a:t>attente de chirurgie ou si C.I. de la chirurgie </a:t>
            </a:r>
          </a:p>
          <a:p>
            <a:pPr lvl="1"/>
            <a:r>
              <a:rPr lang="fr-FR" b="1" dirty="0"/>
              <a:t>Diurétiques, IEC, dérivés nitrés </a:t>
            </a:r>
            <a:r>
              <a:rPr lang="fr-FR" b="1" dirty="0" err="1"/>
              <a:t>etc</a:t>
            </a:r>
            <a:r>
              <a:rPr lang="fr-FR" b="1" dirty="0"/>
              <a:t>,,,</a:t>
            </a:r>
          </a:p>
          <a:p>
            <a:pPr lvl="1"/>
            <a:r>
              <a:rPr lang="fr-FR" b="1" dirty="0"/>
              <a:t>Prévention de l’E.I.</a:t>
            </a:r>
            <a:endParaRPr lang="fr-FR" b="1" dirty="0">
              <a:solidFill>
                <a:srgbClr val="00B0F0"/>
              </a:solidFill>
            </a:endParaRPr>
          </a:p>
          <a:p>
            <a:r>
              <a:rPr lang="fr-FR" b="1" dirty="0">
                <a:solidFill>
                  <a:srgbClr val="00B0F0"/>
                </a:solidFill>
              </a:rPr>
              <a:t>Traitement interventionnel: </a:t>
            </a:r>
            <a:r>
              <a:rPr lang="fr-FR" b="1" dirty="0"/>
              <a:t>dilatation per cutané</a:t>
            </a:r>
          </a:p>
          <a:p>
            <a:r>
              <a:rPr lang="fr-FR" b="1" dirty="0"/>
              <a:t>Chirurgicale </a:t>
            </a:r>
          </a:p>
          <a:p>
            <a:pPr lvl="1"/>
            <a:r>
              <a:rPr lang="fr-FR" sz="2800" b="1" dirty="0"/>
              <a:t>Chirurgie </a:t>
            </a:r>
            <a:r>
              <a:rPr lang="fr-FR" sz="2800" b="1" dirty="0">
                <a:solidFill>
                  <a:srgbClr val="00B0F0"/>
                </a:solidFill>
              </a:rPr>
              <a:t>conservatrice ou réparatrice : Plastie</a:t>
            </a:r>
            <a:r>
              <a:rPr lang="fr-FR" sz="2800" b="1" dirty="0"/>
              <a:t> </a:t>
            </a:r>
          </a:p>
          <a:p>
            <a:pPr lvl="1"/>
            <a:r>
              <a:rPr lang="fr-FR" sz="2800" b="1" dirty="0"/>
              <a:t>Chirurgie de </a:t>
            </a:r>
            <a:r>
              <a:rPr lang="fr-FR" sz="2800" b="1" dirty="0">
                <a:solidFill>
                  <a:srgbClr val="00B0F0"/>
                </a:solidFill>
              </a:rPr>
              <a:t>remplacement valvulaire</a:t>
            </a:r>
            <a:r>
              <a:rPr lang="fr-FR" sz="2800" b="1" dirty="0"/>
              <a:t>:  </a:t>
            </a:r>
          </a:p>
          <a:p>
            <a:pPr lvl="2"/>
            <a:r>
              <a:rPr lang="fr-FR" sz="2400" b="1" dirty="0">
                <a:solidFill>
                  <a:srgbClr val="00B0F0"/>
                </a:solidFill>
              </a:rPr>
              <a:t>Bio prothèse </a:t>
            </a:r>
            <a:r>
              <a:rPr lang="fr-FR" sz="2400" b="1" dirty="0" smtClean="0">
                <a:solidFill>
                  <a:srgbClr val="00B0F0"/>
                </a:solidFill>
              </a:rPr>
              <a:t>: </a:t>
            </a:r>
            <a:r>
              <a:rPr lang="fr-FR" sz="2400" b="1" dirty="0" smtClean="0"/>
              <a:t>durée de vie = </a:t>
            </a:r>
            <a:r>
              <a:rPr lang="fr-FR" altLang="fr-FR" sz="2400" b="1" dirty="0" smtClean="0">
                <a:solidFill>
                  <a:srgbClr val="FFC000"/>
                </a:solidFill>
              </a:rPr>
              <a:t>7 </a:t>
            </a:r>
            <a:r>
              <a:rPr lang="fr-FR" altLang="fr-FR" sz="2400" b="1" dirty="0">
                <a:solidFill>
                  <a:srgbClr val="FFC000"/>
                </a:solidFill>
              </a:rPr>
              <a:t>à 15 </a:t>
            </a:r>
            <a:r>
              <a:rPr lang="fr-FR" altLang="fr-FR" sz="2400" b="1" dirty="0" smtClean="0">
                <a:solidFill>
                  <a:srgbClr val="FFC000"/>
                </a:solidFill>
              </a:rPr>
              <a:t>ans</a:t>
            </a:r>
          </a:p>
          <a:p>
            <a:pPr marL="914400" lvl="2" indent="0">
              <a:buNone/>
            </a:pPr>
            <a:r>
              <a:rPr lang="fr-FR" altLang="fr-FR" sz="2400" b="1" dirty="0">
                <a:solidFill>
                  <a:srgbClr val="FFC000"/>
                </a:solidFill>
              </a:rPr>
              <a:t>	</a:t>
            </a:r>
            <a:r>
              <a:rPr lang="fr-FR" altLang="fr-FR" sz="2400" b="1" dirty="0" smtClean="0">
                <a:solidFill>
                  <a:srgbClr val="FFC000"/>
                </a:solidFill>
              </a:rPr>
              <a:t>	</a:t>
            </a:r>
            <a:r>
              <a:rPr lang="fr-FR" sz="2400" b="1" dirty="0">
                <a:solidFill>
                  <a:srgbClr val="FFC000"/>
                </a:solidFill>
              </a:rPr>
              <a:t> </a:t>
            </a:r>
            <a:r>
              <a:rPr lang="fr-FR" sz="2400" b="1" dirty="0" smtClean="0">
                <a:solidFill>
                  <a:srgbClr val="00B0F0"/>
                </a:solidFill>
              </a:rPr>
              <a:t>Pas d’anticoagulation </a:t>
            </a:r>
            <a:r>
              <a:rPr lang="fr-FR" sz="2400" b="1" dirty="0">
                <a:solidFill>
                  <a:srgbClr val="00B0F0"/>
                </a:solidFill>
              </a:rPr>
              <a:t>à vie </a:t>
            </a:r>
            <a:endParaRPr lang="fr-FR" altLang="fr-FR" sz="2400" b="1" dirty="0">
              <a:solidFill>
                <a:srgbClr val="00B0F0"/>
              </a:solidFill>
            </a:endParaRPr>
          </a:p>
          <a:p>
            <a:pPr lvl="2"/>
            <a:r>
              <a:rPr lang="fr-FR" sz="2400" dirty="0"/>
              <a:t> </a:t>
            </a:r>
            <a:r>
              <a:rPr lang="fr-FR" sz="2400" b="1" dirty="0">
                <a:solidFill>
                  <a:srgbClr val="00B0F0"/>
                </a:solidFill>
              </a:rPr>
              <a:t>valve mécanique: </a:t>
            </a:r>
            <a:r>
              <a:rPr lang="fr-FR" sz="2400" b="1" dirty="0"/>
              <a:t>durée de </a:t>
            </a:r>
            <a:r>
              <a:rPr lang="fr-FR" sz="2400" b="1" dirty="0" smtClean="0"/>
              <a:t>vie = </a:t>
            </a:r>
            <a:r>
              <a:rPr lang="fr-FR" sz="2400" b="1" dirty="0">
                <a:solidFill>
                  <a:srgbClr val="00B0F0"/>
                </a:solidFill>
              </a:rPr>
              <a:t>illimitée</a:t>
            </a:r>
            <a:endParaRPr lang="fr-FR" sz="2400" b="1" dirty="0">
              <a:solidFill>
                <a:srgbClr val="00B0F0"/>
              </a:solidFill>
            </a:endParaRPr>
          </a:p>
          <a:p>
            <a:pPr marL="914400" lvl="2" indent="0">
              <a:buNone/>
            </a:pPr>
            <a:r>
              <a:rPr lang="fr-FR" sz="2400" b="1" dirty="0"/>
              <a:t>		</a:t>
            </a:r>
            <a:r>
              <a:rPr lang="fr-FR" sz="2400" b="1" dirty="0">
                <a:solidFill>
                  <a:srgbClr val="FFC000"/>
                </a:solidFill>
              </a:rPr>
              <a:t>nécessité d’une anticoagulation à vie </a:t>
            </a:r>
          </a:p>
          <a:p>
            <a:pPr marL="342900" lvl="1" indent="-342900"/>
            <a:endParaRPr lang="fr-FR" b="1" dirty="0"/>
          </a:p>
          <a:p>
            <a:endParaRPr lang="fr-FR" dirty="0"/>
          </a:p>
        </p:txBody>
      </p:sp>
      <p:pic>
        <p:nvPicPr>
          <p:cNvPr id="6" name="Picture 2" descr="Valve mécanique">
            <a:extLst>
              <a:ext uri="{FF2B5EF4-FFF2-40B4-BE49-F238E27FC236}">
                <a16:creationId xmlns:a16="http://schemas.microsoft.com/office/drawing/2014/main" id="{72B67FA9-0063-4042-AA4E-6188E8E854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4576" y="3772137"/>
            <a:ext cx="1696882" cy="13255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Valve transpicale">
            <a:extLst>
              <a:ext uri="{FF2B5EF4-FFF2-40B4-BE49-F238E27FC236}">
                <a16:creationId xmlns:a16="http://schemas.microsoft.com/office/drawing/2014/main" id="{0B640712-835F-48DB-9F75-E172071A91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9851" y="4988150"/>
            <a:ext cx="1504725" cy="15047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Valve biologique">
            <a:extLst>
              <a:ext uri="{FF2B5EF4-FFF2-40B4-BE49-F238E27FC236}">
                <a16:creationId xmlns:a16="http://schemas.microsoft.com/office/drawing/2014/main" id="{6EFF76BE-5913-4E6C-83EB-8C5C2A3C9AD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54199" y="5209771"/>
            <a:ext cx="1327934" cy="1141854"/>
          </a:xfrm>
          <a:prstGeom prst="rect">
            <a:avLst/>
          </a:prstGeom>
          <a:noFill/>
          <a:extLst>
            <a:ext uri="{909E8E84-426E-40DD-AFC4-6F175D3DCCD1}">
              <a14:hiddenFill xmlns:a14="http://schemas.microsoft.com/office/drawing/2010/main">
                <a:solidFill>
                  <a:srgbClr val="FFFFFF"/>
                </a:solidFill>
              </a14:hiddenFill>
            </a:ext>
          </a:extLst>
        </p:spPr>
      </p:pic>
      <p:sp>
        <p:nvSpPr>
          <p:cNvPr id="7" name="Titre 1">
            <a:extLst>
              <a:ext uri="{FF2B5EF4-FFF2-40B4-BE49-F238E27FC236}">
                <a16:creationId xmlns:a16="http://schemas.microsoft.com/office/drawing/2014/main" id="{57A4C5E7-201E-4A77-84BB-31009887670F}"/>
              </a:ext>
            </a:extLst>
          </p:cNvPr>
          <p:cNvSpPr txBox="1">
            <a:spLocks/>
          </p:cNvSpPr>
          <p:nvPr/>
        </p:nvSpPr>
        <p:spPr>
          <a:xfrm>
            <a:off x="-109250" y="1"/>
            <a:ext cx="10553240" cy="722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b="1" dirty="0">
                <a:solidFill>
                  <a:srgbClr val="002060"/>
                </a:solidFill>
              </a:rPr>
              <a:t>7. TRAITEMENT</a:t>
            </a:r>
          </a:p>
        </p:txBody>
      </p:sp>
    </p:spTree>
    <p:extLst>
      <p:ext uri="{BB962C8B-B14F-4D97-AF65-F5344CB8AC3E}">
        <p14:creationId xmlns:p14="http://schemas.microsoft.com/office/powerpoint/2010/main" val="29027803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FB2DF3-1AE7-43BD-A1BD-395F928AF998}"/>
              </a:ext>
            </a:extLst>
          </p:cNvPr>
          <p:cNvSpPr>
            <a:spLocks noGrp="1"/>
          </p:cNvSpPr>
          <p:nvPr>
            <p:ph type="title"/>
          </p:nvPr>
        </p:nvSpPr>
        <p:spPr/>
        <p:txBody>
          <a:bodyPr/>
          <a:lstStyle/>
          <a:p>
            <a:endParaRPr lang="fr-FR"/>
          </a:p>
        </p:txBody>
      </p:sp>
      <p:grpSp>
        <p:nvGrpSpPr>
          <p:cNvPr id="4" name="Group 2">
            <a:extLst>
              <a:ext uri="{FF2B5EF4-FFF2-40B4-BE49-F238E27FC236}">
                <a16:creationId xmlns:a16="http://schemas.microsoft.com/office/drawing/2014/main" id="{0C0913C9-D560-46B2-8FB7-5B651B5B1E20}"/>
              </a:ext>
            </a:extLst>
          </p:cNvPr>
          <p:cNvGrpSpPr>
            <a:grpSpLocks/>
          </p:cNvGrpSpPr>
          <p:nvPr/>
        </p:nvGrpSpPr>
        <p:grpSpPr bwMode="auto">
          <a:xfrm>
            <a:off x="554799" y="357104"/>
            <a:ext cx="6485879" cy="6382507"/>
            <a:chOff x="332" y="1525"/>
            <a:chExt cx="11936" cy="10364"/>
          </a:xfrm>
        </p:grpSpPr>
        <p:pic>
          <p:nvPicPr>
            <p:cNvPr id="5124" name="Picture 4">
              <a:extLst>
                <a:ext uri="{FF2B5EF4-FFF2-40B4-BE49-F238E27FC236}">
                  <a16:creationId xmlns:a16="http://schemas.microsoft.com/office/drawing/2014/main" id="{5C28125D-BD28-40FF-89CB-DFDBDC8006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 y="1724"/>
              <a:ext cx="5241" cy="3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5">
              <a:extLst>
                <a:ext uri="{FF2B5EF4-FFF2-40B4-BE49-F238E27FC236}">
                  <a16:creationId xmlns:a16="http://schemas.microsoft.com/office/drawing/2014/main" id="{8C1C7DAB-1BA9-4827-9F8E-4BABE32E43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1" y="1525"/>
              <a:ext cx="3752" cy="3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8">
              <a:extLst>
                <a:ext uri="{FF2B5EF4-FFF2-40B4-BE49-F238E27FC236}">
                  <a16:creationId xmlns:a16="http://schemas.microsoft.com/office/drawing/2014/main" id="{F049BE7E-5F15-4684-B42F-9768321EF7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05" y="5177"/>
              <a:ext cx="4263" cy="3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4" name="Picture 14">
              <a:extLst>
                <a:ext uri="{FF2B5EF4-FFF2-40B4-BE49-F238E27FC236}">
                  <a16:creationId xmlns:a16="http://schemas.microsoft.com/office/drawing/2014/main" id="{3B8FB310-F4DD-493D-B74A-25539F99C8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5" y="6278"/>
              <a:ext cx="7357" cy="2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5" name="Picture 15">
              <a:extLst>
                <a:ext uri="{FF2B5EF4-FFF2-40B4-BE49-F238E27FC236}">
                  <a16:creationId xmlns:a16="http://schemas.microsoft.com/office/drawing/2014/main" id="{F0437747-CE8F-48C7-B2E2-E6F836F3225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75" y="9065"/>
              <a:ext cx="2629" cy="2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 name="Group 16">
            <a:extLst>
              <a:ext uri="{FF2B5EF4-FFF2-40B4-BE49-F238E27FC236}">
                <a16:creationId xmlns:a16="http://schemas.microsoft.com/office/drawing/2014/main" id="{79171D93-F390-492F-84AB-1DDD5EFFFCEB}"/>
              </a:ext>
            </a:extLst>
          </p:cNvPr>
          <p:cNvGrpSpPr>
            <a:grpSpLocks/>
          </p:cNvGrpSpPr>
          <p:nvPr/>
        </p:nvGrpSpPr>
        <p:grpSpPr bwMode="auto">
          <a:xfrm>
            <a:off x="3217741" y="418644"/>
            <a:ext cx="8001165" cy="6363213"/>
            <a:chOff x="6992" y="-1509"/>
            <a:chExt cx="16227" cy="12201"/>
          </a:xfrm>
        </p:grpSpPr>
        <p:pic>
          <p:nvPicPr>
            <p:cNvPr id="5139" name="Picture 19">
              <a:extLst>
                <a:ext uri="{FF2B5EF4-FFF2-40B4-BE49-F238E27FC236}">
                  <a16:creationId xmlns:a16="http://schemas.microsoft.com/office/drawing/2014/main" id="{4DCDFA43-9472-46CD-97BE-8BD30EA5829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540" y="7135"/>
              <a:ext cx="4000" cy="2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0" name="Picture 20">
              <a:extLst>
                <a:ext uri="{FF2B5EF4-FFF2-40B4-BE49-F238E27FC236}">
                  <a16:creationId xmlns:a16="http://schemas.microsoft.com/office/drawing/2014/main" id="{9895D08C-541D-435F-8621-C9E338BA544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62" y="1932"/>
              <a:ext cx="7720" cy="51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1" name="Picture 21">
              <a:extLst>
                <a:ext uri="{FF2B5EF4-FFF2-40B4-BE49-F238E27FC236}">
                  <a16:creationId xmlns:a16="http://schemas.microsoft.com/office/drawing/2014/main" id="{87A07BB0-55FB-4633-95FB-B860D6B1265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670" y="-1509"/>
              <a:ext cx="4549" cy="3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42" name="Picture 22">
              <a:extLst>
                <a:ext uri="{FF2B5EF4-FFF2-40B4-BE49-F238E27FC236}">
                  <a16:creationId xmlns:a16="http://schemas.microsoft.com/office/drawing/2014/main" id="{3CBD8018-01CE-41AE-AE10-B27DC747B12C}"/>
                </a:ext>
              </a:extLst>
            </p:cNvPr>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6992" y="6762"/>
              <a:ext cx="3930" cy="3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8" name="Picture 4" descr="Valve transpicale">
            <a:extLst>
              <a:ext uri="{FF2B5EF4-FFF2-40B4-BE49-F238E27FC236}">
                <a16:creationId xmlns:a16="http://schemas.microsoft.com/office/drawing/2014/main" id="{634E1F3B-6481-4E21-959E-267809330C46}"/>
              </a:ext>
            </a:extLst>
          </p:cNvPr>
          <p:cNvPicPr>
            <a:picLocks noGrp="1" noChangeAspect="1" noChangeArrowheads="1"/>
          </p:cNvPicPr>
          <p:nvPr>
            <p:ph idx="1"/>
          </p:nvPr>
        </p:nvPicPr>
        <p:blipFill>
          <a:blip r:embed="rId11">
            <a:extLst>
              <a:ext uri="{28A0092B-C50C-407E-A947-70E740481C1C}">
                <a14:useLocalDpi xmlns:a14="http://schemas.microsoft.com/office/drawing/2010/main" val="0"/>
              </a:ext>
            </a:extLst>
          </a:blip>
          <a:srcRect/>
          <a:stretch>
            <a:fillRect/>
          </a:stretch>
        </p:blipFill>
        <p:spPr bwMode="auto">
          <a:xfrm>
            <a:off x="5429331" y="4948311"/>
            <a:ext cx="1685925" cy="1685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78874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B58A1F-DE7D-49C0-8334-05EE90408359}"/>
              </a:ext>
            </a:extLst>
          </p:cNvPr>
          <p:cNvSpPr>
            <a:spLocks noGrp="1"/>
          </p:cNvSpPr>
          <p:nvPr>
            <p:ph type="title"/>
          </p:nvPr>
        </p:nvSpPr>
        <p:spPr>
          <a:xfrm>
            <a:off x="335280" y="77115"/>
            <a:ext cx="10461250" cy="895905"/>
          </a:xfrm>
        </p:spPr>
        <p:txBody>
          <a:bodyPr/>
          <a:lstStyle/>
          <a:p>
            <a:r>
              <a:rPr lang="fr-FR" b="1" dirty="0">
                <a:solidFill>
                  <a:srgbClr val="0070C0"/>
                </a:solidFill>
              </a:rPr>
              <a:t>INDICATIONS </a:t>
            </a:r>
          </a:p>
        </p:txBody>
      </p:sp>
      <p:sp>
        <p:nvSpPr>
          <p:cNvPr id="3" name="Espace réservé du contenu 2">
            <a:extLst>
              <a:ext uri="{FF2B5EF4-FFF2-40B4-BE49-F238E27FC236}">
                <a16:creationId xmlns:a16="http://schemas.microsoft.com/office/drawing/2014/main" id="{1287C8FA-4A39-4EFC-BFD0-2432CD0932B4}"/>
              </a:ext>
            </a:extLst>
          </p:cNvPr>
          <p:cNvSpPr>
            <a:spLocks noGrp="1"/>
          </p:cNvSpPr>
          <p:nvPr>
            <p:ph idx="1"/>
          </p:nvPr>
        </p:nvSpPr>
        <p:spPr>
          <a:xfrm>
            <a:off x="0" y="835443"/>
            <a:ext cx="12649200" cy="7208520"/>
          </a:xfrm>
        </p:spPr>
        <p:txBody>
          <a:bodyPr>
            <a:normAutofit/>
          </a:bodyPr>
          <a:lstStyle/>
          <a:p>
            <a:pPr algn="l"/>
            <a:r>
              <a:rPr lang="fr-FR" b="0" i="0" dirty="0">
                <a:solidFill>
                  <a:srgbClr val="1E1A1D"/>
                </a:solidFill>
                <a:effectLst/>
                <a:latin typeface="freight-text-pro"/>
              </a:rPr>
              <a:t>L’indication  est évaluée et discutée par une équipe pluridisciplinaire </a:t>
            </a:r>
            <a:r>
              <a:rPr lang="fr-FR" b="0" i="1" dirty="0">
                <a:solidFill>
                  <a:srgbClr val="1E1A1D"/>
                </a:solidFill>
                <a:effectLst/>
                <a:latin typeface="freight-text-pro"/>
              </a:rPr>
              <a:t>(</a:t>
            </a:r>
            <a:r>
              <a:rPr lang="fr-FR" b="0" i="1" dirty="0" err="1">
                <a:solidFill>
                  <a:srgbClr val="1E1A1D"/>
                </a:solidFill>
                <a:effectLst/>
                <a:latin typeface="freight-text-pro"/>
              </a:rPr>
              <a:t>heart</a:t>
            </a:r>
            <a:r>
              <a:rPr lang="fr-FR" b="0" i="1" dirty="0">
                <a:solidFill>
                  <a:srgbClr val="1E1A1D"/>
                </a:solidFill>
                <a:effectLst/>
                <a:latin typeface="freight-text-pro"/>
              </a:rPr>
              <a:t> team)</a:t>
            </a:r>
            <a:r>
              <a:rPr lang="fr-FR" dirty="0">
                <a:solidFill>
                  <a:srgbClr val="1E1A1D"/>
                </a:solidFill>
                <a:latin typeface="freight-text-pro"/>
              </a:rPr>
              <a:t>:</a:t>
            </a:r>
          </a:p>
          <a:p>
            <a:pPr algn="l"/>
            <a:r>
              <a:rPr lang="fr-FR" b="0" i="0" dirty="0">
                <a:solidFill>
                  <a:srgbClr val="1E1A1D"/>
                </a:solidFill>
                <a:effectLst/>
                <a:latin typeface="freight-text-pro"/>
              </a:rPr>
              <a:t>cardiologue, </a:t>
            </a:r>
          </a:p>
          <a:p>
            <a:pPr algn="l"/>
            <a:r>
              <a:rPr lang="fr-FR" b="0" i="0" dirty="0">
                <a:solidFill>
                  <a:srgbClr val="1E1A1D"/>
                </a:solidFill>
                <a:effectLst/>
                <a:latin typeface="freight-text-pro"/>
              </a:rPr>
              <a:t>un chirurgien cardiaque,</a:t>
            </a:r>
          </a:p>
          <a:p>
            <a:pPr algn="l"/>
            <a:r>
              <a:rPr lang="fr-FR" b="0" i="0" dirty="0">
                <a:solidFill>
                  <a:srgbClr val="1E1A1D"/>
                </a:solidFill>
                <a:effectLst/>
                <a:latin typeface="freight-text-pro"/>
              </a:rPr>
              <a:t>un anesthésiste, un spécialiste en imagerie, </a:t>
            </a:r>
          </a:p>
          <a:p>
            <a:pPr algn="l"/>
            <a:r>
              <a:rPr lang="fr-FR" b="0" i="0" dirty="0">
                <a:solidFill>
                  <a:srgbClr val="1E1A1D"/>
                </a:solidFill>
                <a:effectLst/>
                <a:latin typeface="freight-text-pro"/>
              </a:rPr>
              <a:t>selon les situations, un gériatre et le généraliste du patient. </a:t>
            </a:r>
            <a:endParaRPr lang="fr-FR" b="0" i="0" dirty="0" smtClean="0">
              <a:solidFill>
                <a:srgbClr val="1E1A1D"/>
              </a:solidFill>
              <a:effectLst/>
              <a:latin typeface="freight-text-pro"/>
            </a:endParaRPr>
          </a:p>
          <a:p>
            <a:pPr algn="l"/>
            <a:endParaRPr lang="fr-FR" sz="800" dirty="0">
              <a:solidFill>
                <a:srgbClr val="1E1A1D"/>
              </a:solidFill>
              <a:latin typeface="freight-text-pro"/>
            </a:endParaRPr>
          </a:p>
          <a:p>
            <a:pPr algn="l"/>
            <a:r>
              <a:rPr lang="fr-FR" b="0" i="0" dirty="0">
                <a:solidFill>
                  <a:srgbClr val="1E1A1D"/>
                </a:solidFill>
                <a:effectLst/>
                <a:latin typeface="freight-text-pro"/>
              </a:rPr>
              <a:t>Elle sera retenue sur la base de </a:t>
            </a:r>
            <a:r>
              <a:rPr lang="fr-FR" b="1" i="0" dirty="0">
                <a:solidFill>
                  <a:srgbClr val="002060"/>
                </a:solidFill>
                <a:effectLst/>
                <a:latin typeface="freight-text-pro"/>
              </a:rPr>
              <a:t>la </a:t>
            </a:r>
            <a:r>
              <a:rPr lang="fr-FR" b="1" i="0" dirty="0">
                <a:solidFill>
                  <a:srgbClr val="00B0F0"/>
                </a:solidFill>
                <a:effectLst/>
                <a:latin typeface="freight-text-pro"/>
              </a:rPr>
              <a:t>clinique</a:t>
            </a:r>
            <a:r>
              <a:rPr lang="fr-FR" b="1" i="0" dirty="0">
                <a:solidFill>
                  <a:srgbClr val="1E1A1D"/>
                </a:solidFill>
                <a:effectLst/>
                <a:latin typeface="freight-text-pro"/>
              </a:rPr>
              <a:t>, </a:t>
            </a:r>
            <a:r>
              <a:rPr lang="fr-FR" b="1" i="0" dirty="0">
                <a:solidFill>
                  <a:srgbClr val="00B0F0"/>
                </a:solidFill>
                <a:effectLst/>
                <a:latin typeface="freight-text-pro"/>
              </a:rPr>
              <a:t>de l’imagerie, de la stratification du risque de mortalité </a:t>
            </a:r>
            <a:r>
              <a:rPr lang="fr-FR" b="1" i="0" dirty="0" err="1">
                <a:solidFill>
                  <a:srgbClr val="00B0F0"/>
                </a:solidFill>
                <a:effectLst/>
                <a:latin typeface="freight-text-pro"/>
              </a:rPr>
              <a:t>périopératoire</a:t>
            </a:r>
            <a:r>
              <a:rPr lang="fr-FR" b="1" i="0" dirty="0">
                <a:solidFill>
                  <a:srgbClr val="00B0F0"/>
                </a:solidFill>
                <a:effectLst/>
                <a:latin typeface="freight-text-pro"/>
              </a:rPr>
              <a:t> et de l’avis éclairé du patient.</a:t>
            </a:r>
          </a:p>
          <a:p>
            <a:pPr algn="l"/>
            <a:r>
              <a:rPr lang="fr-FR" b="0" i="0" dirty="0">
                <a:solidFill>
                  <a:srgbClr val="1E1A1D"/>
                </a:solidFill>
                <a:effectLst/>
                <a:latin typeface="freight-text-pro"/>
              </a:rPr>
              <a:t>Le </a:t>
            </a:r>
            <a:r>
              <a:rPr lang="fr-FR" b="0" i="0" dirty="0">
                <a:solidFill>
                  <a:srgbClr val="00B0F0"/>
                </a:solidFill>
                <a:effectLst/>
                <a:latin typeface="freight-text-pro"/>
              </a:rPr>
              <a:t>choix entre une </a:t>
            </a:r>
            <a:r>
              <a:rPr lang="fr-FR" b="1" i="0" dirty="0">
                <a:solidFill>
                  <a:srgbClr val="00B0F0"/>
                </a:solidFill>
                <a:effectLst/>
                <a:latin typeface="freight-text-pro"/>
              </a:rPr>
              <a:t>prothèse mécanique ou biologique </a:t>
            </a:r>
            <a:r>
              <a:rPr lang="fr-FR" b="0" i="0" dirty="0">
                <a:solidFill>
                  <a:srgbClr val="1E1A1D"/>
                </a:solidFill>
                <a:effectLst/>
                <a:latin typeface="freight-text-pro"/>
              </a:rPr>
              <a:t>sera principalement déterminé par les risques hémorragique et thrombo-embolique liés à une anticoagulation au long cours, par la durée de vie estimée de l’implant et, finalement, par l’âge ainsi que par l’avis éclairé du patient.</a:t>
            </a:r>
          </a:p>
          <a:p>
            <a:endParaRPr lang="fr-FR" dirty="0"/>
          </a:p>
        </p:txBody>
      </p:sp>
    </p:spTree>
    <p:extLst>
      <p:ext uri="{BB962C8B-B14F-4D97-AF65-F5344CB8AC3E}">
        <p14:creationId xmlns:p14="http://schemas.microsoft.com/office/powerpoint/2010/main" val="7375468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BF915F-5919-487A-8C2E-7302BF964235}"/>
              </a:ext>
            </a:extLst>
          </p:cNvPr>
          <p:cNvSpPr>
            <a:spLocks noGrp="1"/>
          </p:cNvSpPr>
          <p:nvPr>
            <p:ph type="title"/>
          </p:nvPr>
        </p:nvSpPr>
        <p:spPr>
          <a:xfrm>
            <a:off x="838200" y="0"/>
            <a:ext cx="10515600" cy="608652"/>
          </a:xfrm>
        </p:spPr>
        <p:txBody>
          <a:bodyPr>
            <a:normAutofit fontScale="90000"/>
          </a:bodyPr>
          <a:lstStyle/>
          <a:p>
            <a:r>
              <a:rPr lang="fr-FR" dirty="0"/>
              <a:t>                                            </a:t>
            </a:r>
          </a:p>
        </p:txBody>
      </p:sp>
      <p:sp>
        <p:nvSpPr>
          <p:cNvPr id="3" name="Espace réservé du contenu 2">
            <a:extLst>
              <a:ext uri="{FF2B5EF4-FFF2-40B4-BE49-F238E27FC236}">
                <a16:creationId xmlns:a16="http://schemas.microsoft.com/office/drawing/2014/main" id="{F49E4BB0-7296-4191-9C4B-77F8AB1C9368}"/>
              </a:ext>
            </a:extLst>
          </p:cNvPr>
          <p:cNvSpPr>
            <a:spLocks noGrp="1"/>
          </p:cNvSpPr>
          <p:nvPr>
            <p:ph idx="1"/>
          </p:nvPr>
        </p:nvSpPr>
        <p:spPr>
          <a:xfrm>
            <a:off x="0" y="700645"/>
            <a:ext cx="12054840" cy="6020790"/>
          </a:xfrm>
        </p:spPr>
        <p:txBody>
          <a:bodyPr/>
          <a:lstStyle/>
          <a:p>
            <a:endParaRPr lang="fr-FR" dirty="0"/>
          </a:p>
        </p:txBody>
      </p:sp>
      <p:sp>
        <p:nvSpPr>
          <p:cNvPr id="4" name="Rectangle 3">
            <a:extLst>
              <a:ext uri="{FF2B5EF4-FFF2-40B4-BE49-F238E27FC236}">
                <a16:creationId xmlns:a16="http://schemas.microsoft.com/office/drawing/2014/main" id="{68FD01CA-DA9C-490E-B05A-85E70E388D23}"/>
              </a:ext>
            </a:extLst>
          </p:cNvPr>
          <p:cNvSpPr/>
          <p:nvPr/>
        </p:nvSpPr>
        <p:spPr>
          <a:xfrm>
            <a:off x="2983478" y="742593"/>
            <a:ext cx="3111335" cy="7600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t>RA SERRE</a:t>
            </a:r>
          </a:p>
          <a:p>
            <a:pPr algn="ctr"/>
            <a:r>
              <a:rPr lang="fr-FR" b="1" dirty="0"/>
              <a:t>S</a:t>
            </a:r>
            <a:r>
              <a:rPr lang="fr-FR" b="1" baseline="30000" dirty="0"/>
              <a:t>2</a:t>
            </a:r>
            <a:r>
              <a:rPr lang="fr-FR" b="1" dirty="0"/>
              <a:t> &lt;  1 cm</a:t>
            </a:r>
            <a:r>
              <a:rPr lang="fr-FR" b="1" baseline="30000" dirty="0"/>
              <a:t>2</a:t>
            </a:r>
            <a:r>
              <a:rPr lang="fr-FR" b="1" dirty="0"/>
              <a:t> ou 0,6cm</a:t>
            </a:r>
            <a:r>
              <a:rPr lang="fr-FR" b="1" baseline="30000" dirty="0"/>
              <a:t>2</a:t>
            </a:r>
            <a:r>
              <a:rPr lang="fr-FR" b="1" dirty="0"/>
              <a:t>/SC</a:t>
            </a:r>
            <a:endParaRPr lang="fr-FR" b="1" baseline="30000" dirty="0"/>
          </a:p>
        </p:txBody>
      </p:sp>
      <p:sp>
        <p:nvSpPr>
          <p:cNvPr id="9" name="Rectangle 8">
            <a:extLst>
              <a:ext uri="{FF2B5EF4-FFF2-40B4-BE49-F238E27FC236}">
                <a16:creationId xmlns:a16="http://schemas.microsoft.com/office/drawing/2014/main" id="{CCBC0DCE-CF03-4B61-837D-361E11948D84}"/>
              </a:ext>
            </a:extLst>
          </p:cNvPr>
          <p:cNvSpPr/>
          <p:nvPr/>
        </p:nvSpPr>
        <p:spPr>
          <a:xfrm>
            <a:off x="489660" y="2263671"/>
            <a:ext cx="2493818" cy="6086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t>SYMPTOMATIQUE</a:t>
            </a:r>
            <a:r>
              <a:rPr lang="fr-FR" dirty="0"/>
              <a:t> </a:t>
            </a:r>
          </a:p>
        </p:txBody>
      </p:sp>
      <p:sp>
        <p:nvSpPr>
          <p:cNvPr id="10" name="Rectangle 9">
            <a:extLst>
              <a:ext uri="{FF2B5EF4-FFF2-40B4-BE49-F238E27FC236}">
                <a16:creationId xmlns:a16="http://schemas.microsoft.com/office/drawing/2014/main" id="{AA9DE9AB-4B5A-4101-98A3-EE837A440EA0}"/>
              </a:ext>
            </a:extLst>
          </p:cNvPr>
          <p:cNvSpPr/>
          <p:nvPr/>
        </p:nvSpPr>
        <p:spPr>
          <a:xfrm>
            <a:off x="4700648" y="2172005"/>
            <a:ext cx="2790701" cy="7006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ASYMPTOMATIQUE </a:t>
            </a:r>
          </a:p>
        </p:txBody>
      </p:sp>
      <p:sp>
        <p:nvSpPr>
          <p:cNvPr id="11" name="Rectangle 10">
            <a:extLst>
              <a:ext uri="{FF2B5EF4-FFF2-40B4-BE49-F238E27FC236}">
                <a16:creationId xmlns:a16="http://schemas.microsoft.com/office/drawing/2014/main" id="{3DCEF100-0B30-47B9-9E07-C3E57DBE923C}"/>
              </a:ext>
            </a:extLst>
          </p:cNvPr>
          <p:cNvSpPr/>
          <p:nvPr/>
        </p:nvSpPr>
        <p:spPr>
          <a:xfrm>
            <a:off x="475013" y="3493325"/>
            <a:ext cx="3241964" cy="9292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t>CHIRURGIE </a:t>
            </a:r>
          </a:p>
        </p:txBody>
      </p:sp>
      <p:sp>
        <p:nvSpPr>
          <p:cNvPr id="12" name="Rectangle 11">
            <a:extLst>
              <a:ext uri="{FF2B5EF4-FFF2-40B4-BE49-F238E27FC236}">
                <a16:creationId xmlns:a16="http://schemas.microsoft.com/office/drawing/2014/main" id="{CD287D7E-A6AF-42BB-BCD9-37BDCE1913FD}"/>
              </a:ext>
            </a:extLst>
          </p:cNvPr>
          <p:cNvSpPr/>
          <p:nvPr/>
        </p:nvSpPr>
        <p:spPr>
          <a:xfrm>
            <a:off x="5235231" y="3292188"/>
            <a:ext cx="2513612" cy="6893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b="1" dirty="0">
                <a:solidFill>
                  <a:srgbClr val="FFC000"/>
                </a:solidFill>
              </a:rPr>
              <a:t>FEVG: </a:t>
            </a:r>
            <a:r>
              <a:rPr lang="fr-FR" dirty="0"/>
              <a:t>&lt; 50%</a:t>
            </a:r>
          </a:p>
          <a:p>
            <a:r>
              <a:rPr lang="fr-FR" b="1" dirty="0">
                <a:solidFill>
                  <a:srgbClr val="FFC000"/>
                </a:solidFill>
              </a:rPr>
              <a:t>Calcification Valvulaire</a:t>
            </a:r>
            <a:endParaRPr lang="fr-FR" dirty="0"/>
          </a:p>
        </p:txBody>
      </p:sp>
      <p:sp>
        <p:nvSpPr>
          <p:cNvPr id="13" name="Rectangle 12">
            <a:extLst>
              <a:ext uri="{FF2B5EF4-FFF2-40B4-BE49-F238E27FC236}">
                <a16:creationId xmlns:a16="http://schemas.microsoft.com/office/drawing/2014/main" id="{45AE44BE-BE1D-4077-9CA0-3B7A81D4750F}"/>
              </a:ext>
            </a:extLst>
          </p:cNvPr>
          <p:cNvSpPr/>
          <p:nvPr/>
        </p:nvSpPr>
        <p:spPr>
          <a:xfrm>
            <a:off x="5555271" y="5625145"/>
            <a:ext cx="5973288" cy="9472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b="1" dirty="0"/>
              <a:t>TRAITEMENT MÉDICAL</a:t>
            </a:r>
          </a:p>
          <a:p>
            <a:r>
              <a:rPr lang="fr-FR" b="1" dirty="0"/>
              <a:t>SURVEILLANCE RÉGULIÈRE CLINIQUE ET ÉCHOGRAPHIQUE </a:t>
            </a:r>
          </a:p>
        </p:txBody>
      </p:sp>
      <p:sp>
        <p:nvSpPr>
          <p:cNvPr id="14" name="Rectangle 13">
            <a:extLst>
              <a:ext uri="{FF2B5EF4-FFF2-40B4-BE49-F238E27FC236}">
                <a16:creationId xmlns:a16="http://schemas.microsoft.com/office/drawing/2014/main" id="{C4A7B26C-3A05-40E3-814F-1EE02E035CD0}"/>
              </a:ext>
            </a:extLst>
          </p:cNvPr>
          <p:cNvSpPr/>
          <p:nvPr/>
        </p:nvSpPr>
        <p:spPr>
          <a:xfrm>
            <a:off x="3598223" y="0"/>
            <a:ext cx="5153891" cy="7006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b="1" dirty="0"/>
              <a:t>RETRECISSEMENT AORTIQUE SERRE</a:t>
            </a:r>
          </a:p>
        </p:txBody>
      </p:sp>
      <p:cxnSp>
        <p:nvCxnSpPr>
          <p:cNvPr id="16" name="Connecteur droit 15">
            <a:extLst>
              <a:ext uri="{FF2B5EF4-FFF2-40B4-BE49-F238E27FC236}">
                <a16:creationId xmlns:a16="http://schemas.microsoft.com/office/drawing/2014/main" id="{A851E713-97A8-4AB2-9F39-B2B1B825BB33}"/>
              </a:ext>
            </a:extLst>
          </p:cNvPr>
          <p:cNvCxnSpPr>
            <a:cxnSpLocks/>
          </p:cNvCxnSpPr>
          <p:nvPr/>
        </p:nvCxnSpPr>
        <p:spPr>
          <a:xfrm>
            <a:off x="1647700" y="1888177"/>
            <a:ext cx="5120641" cy="20657"/>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9" name="Connecteur droit avec flèche 18">
            <a:extLst>
              <a:ext uri="{FF2B5EF4-FFF2-40B4-BE49-F238E27FC236}">
                <a16:creationId xmlns:a16="http://schemas.microsoft.com/office/drawing/2014/main" id="{D042B885-C009-4C5E-A11F-FF1AB9C61C00}"/>
              </a:ext>
            </a:extLst>
          </p:cNvPr>
          <p:cNvCxnSpPr/>
          <p:nvPr/>
        </p:nvCxnSpPr>
        <p:spPr>
          <a:xfrm>
            <a:off x="6768341" y="1888177"/>
            <a:ext cx="0" cy="32949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0" name="Connecteur droit avec flèche 19">
            <a:extLst>
              <a:ext uri="{FF2B5EF4-FFF2-40B4-BE49-F238E27FC236}">
                <a16:creationId xmlns:a16="http://schemas.microsoft.com/office/drawing/2014/main" id="{2071CE1B-7480-416D-978B-9996257D5CA4}"/>
              </a:ext>
            </a:extLst>
          </p:cNvPr>
          <p:cNvCxnSpPr/>
          <p:nvPr/>
        </p:nvCxnSpPr>
        <p:spPr>
          <a:xfrm>
            <a:off x="1647700" y="1888177"/>
            <a:ext cx="0" cy="32949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2" name="Connecteur droit avec flèche 21">
            <a:extLst>
              <a:ext uri="{FF2B5EF4-FFF2-40B4-BE49-F238E27FC236}">
                <a16:creationId xmlns:a16="http://schemas.microsoft.com/office/drawing/2014/main" id="{6FE6044F-A0E0-46C3-8ED4-9ABA61426486}"/>
              </a:ext>
            </a:extLst>
          </p:cNvPr>
          <p:cNvCxnSpPr/>
          <p:nvPr/>
        </p:nvCxnSpPr>
        <p:spPr>
          <a:xfrm>
            <a:off x="6230588" y="3011978"/>
            <a:ext cx="0" cy="28500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4" name="Connecteur droit avec flèche 23">
            <a:extLst>
              <a:ext uri="{FF2B5EF4-FFF2-40B4-BE49-F238E27FC236}">
                <a16:creationId xmlns:a16="http://schemas.microsoft.com/office/drawing/2014/main" id="{0DC82E80-0283-4C4C-BE23-4A57CAA4D35E}"/>
              </a:ext>
            </a:extLst>
          </p:cNvPr>
          <p:cNvCxnSpPr>
            <a:cxnSpLocks/>
          </p:cNvCxnSpPr>
          <p:nvPr/>
        </p:nvCxnSpPr>
        <p:spPr>
          <a:xfrm flipH="1">
            <a:off x="3876004" y="3901213"/>
            <a:ext cx="1032753"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7" name="Connecteur droit avec flèche 26">
            <a:extLst>
              <a:ext uri="{FF2B5EF4-FFF2-40B4-BE49-F238E27FC236}">
                <a16:creationId xmlns:a16="http://schemas.microsoft.com/office/drawing/2014/main" id="{99872C19-9B71-46DF-BFB5-81797DD6A145}"/>
              </a:ext>
            </a:extLst>
          </p:cNvPr>
          <p:cNvCxnSpPr>
            <a:cxnSpLocks/>
          </p:cNvCxnSpPr>
          <p:nvPr/>
        </p:nvCxnSpPr>
        <p:spPr>
          <a:xfrm>
            <a:off x="10191602" y="3981544"/>
            <a:ext cx="0" cy="681896"/>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9" name="Connecteur droit avec flèche 28">
            <a:extLst>
              <a:ext uri="{FF2B5EF4-FFF2-40B4-BE49-F238E27FC236}">
                <a16:creationId xmlns:a16="http://schemas.microsoft.com/office/drawing/2014/main" id="{E9A8B6DF-27F0-4614-A931-F69591BB8EA8}"/>
              </a:ext>
            </a:extLst>
          </p:cNvPr>
          <p:cNvCxnSpPr>
            <a:cxnSpLocks/>
            <a:stCxn id="4" idx="2"/>
          </p:cNvCxnSpPr>
          <p:nvPr/>
        </p:nvCxnSpPr>
        <p:spPr>
          <a:xfrm flipH="1">
            <a:off x="4539145" y="1502614"/>
            <a:ext cx="1" cy="31452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0" name="Connecteur droit avec flèche 29">
            <a:extLst>
              <a:ext uri="{FF2B5EF4-FFF2-40B4-BE49-F238E27FC236}">
                <a16:creationId xmlns:a16="http://schemas.microsoft.com/office/drawing/2014/main" id="{F1FC3A51-4FAF-42F9-9F5D-B793E0544C7B}"/>
              </a:ext>
            </a:extLst>
          </p:cNvPr>
          <p:cNvCxnSpPr>
            <a:cxnSpLocks/>
          </p:cNvCxnSpPr>
          <p:nvPr/>
        </p:nvCxnSpPr>
        <p:spPr>
          <a:xfrm>
            <a:off x="1317171" y="2947158"/>
            <a:ext cx="0" cy="41266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33" name="Ellipse 32">
            <a:extLst>
              <a:ext uri="{FF2B5EF4-FFF2-40B4-BE49-F238E27FC236}">
                <a16:creationId xmlns:a16="http://schemas.microsoft.com/office/drawing/2014/main" id="{EB4E3284-D172-47A7-B6E8-35E018B2C697}"/>
              </a:ext>
            </a:extLst>
          </p:cNvPr>
          <p:cNvSpPr/>
          <p:nvPr/>
        </p:nvSpPr>
        <p:spPr>
          <a:xfrm>
            <a:off x="7963000" y="3011978"/>
            <a:ext cx="925280" cy="5843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rgbClr val="FFFF00"/>
                </a:solidFill>
              </a:rPr>
              <a:t>NON</a:t>
            </a:r>
          </a:p>
        </p:txBody>
      </p:sp>
      <p:sp>
        <p:nvSpPr>
          <p:cNvPr id="38" name="Ellipse 37">
            <a:extLst>
              <a:ext uri="{FF2B5EF4-FFF2-40B4-BE49-F238E27FC236}">
                <a16:creationId xmlns:a16="http://schemas.microsoft.com/office/drawing/2014/main" id="{0C50F63B-3D9F-42B6-A69D-3C6BECE3150C}"/>
              </a:ext>
            </a:extLst>
          </p:cNvPr>
          <p:cNvSpPr/>
          <p:nvPr/>
        </p:nvSpPr>
        <p:spPr>
          <a:xfrm>
            <a:off x="4003471" y="3125453"/>
            <a:ext cx="896581" cy="5843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rgbClr val="FFFF00"/>
                </a:solidFill>
              </a:rPr>
              <a:t>OUI</a:t>
            </a:r>
          </a:p>
        </p:txBody>
      </p:sp>
      <p:sp>
        <p:nvSpPr>
          <p:cNvPr id="42" name="Rectangle 41">
            <a:extLst>
              <a:ext uri="{FF2B5EF4-FFF2-40B4-BE49-F238E27FC236}">
                <a16:creationId xmlns:a16="http://schemas.microsoft.com/office/drawing/2014/main" id="{F2B6197A-9AC7-44C8-A28E-EF1C5D5E5491}"/>
              </a:ext>
            </a:extLst>
          </p:cNvPr>
          <p:cNvSpPr/>
          <p:nvPr/>
        </p:nvSpPr>
        <p:spPr>
          <a:xfrm>
            <a:off x="9214754" y="3345907"/>
            <a:ext cx="2017126" cy="5813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rgbClr val="FFC000"/>
                </a:solidFill>
              </a:rPr>
              <a:t>ECG d’effort</a:t>
            </a:r>
            <a:endParaRPr lang="fr-FR" dirty="0"/>
          </a:p>
        </p:txBody>
      </p:sp>
      <p:sp>
        <p:nvSpPr>
          <p:cNvPr id="45" name="Ellipse 44">
            <a:extLst>
              <a:ext uri="{FF2B5EF4-FFF2-40B4-BE49-F238E27FC236}">
                <a16:creationId xmlns:a16="http://schemas.microsoft.com/office/drawing/2014/main" id="{76862118-D6AD-4DC1-BFDB-C1604A1F0543}"/>
              </a:ext>
            </a:extLst>
          </p:cNvPr>
          <p:cNvSpPr/>
          <p:nvPr/>
        </p:nvSpPr>
        <p:spPr>
          <a:xfrm>
            <a:off x="11065919" y="4800148"/>
            <a:ext cx="925280" cy="5843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a:t>
            </a:r>
          </a:p>
        </p:txBody>
      </p:sp>
      <p:sp>
        <p:nvSpPr>
          <p:cNvPr id="48" name="Ellipse 47">
            <a:extLst>
              <a:ext uri="{FF2B5EF4-FFF2-40B4-BE49-F238E27FC236}">
                <a16:creationId xmlns:a16="http://schemas.microsoft.com/office/drawing/2014/main" id="{133D1A36-A22B-42D5-8B51-E80BE81678CA}"/>
              </a:ext>
            </a:extLst>
          </p:cNvPr>
          <p:cNvSpPr/>
          <p:nvPr/>
        </p:nvSpPr>
        <p:spPr>
          <a:xfrm>
            <a:off x="7908873" y="4141486"/>
            <a:ext cx="896581" cy="5843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a:t>
            </a:r>
          </a:p>
        </p:txBody>
      </p:sp>
      <p:cxnSp>
        <p:nvCxnSpPr>
          <p:cNvPr id="49" name="Connecteur droit 48">
            <a:extLst>
              <a:ext uri="{FF2B5EF4-FFF2-40B4-BE49-F238E27FC236}">
                <a16:creationId xmlns:a16="http://schemas.microsoft.com/office/drawing/2014/main" id="{1CBA8C81-215A-4DF2-8911-08B9129BB85F}"/>
              </a:ext>
            </a:extLst>
          </p:cNvPr>
          <p:cNvCxnSpPr>
            <a:cxnSpLocks/>
          </p:cNvCxnSpPr>
          <p:nvPr/>
        </p:nvCxnSpPr>
        <p:spPr>
          <a:xfrm>
            <a:off x="2423160" y="4800148"/>
            <a:ext cx="8321040"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52" name="Connecteur droit avec flèche 51">
            <a:extLst>
              <a:ext uri="{FF2B5EF4-FFF2-40B4-BE49-F238E27FC236}">
                <a16:creationId xmlns:a16="http://schemas.microsoft.com/office/drawing/2014/main" id="{72284F14-8FF7-45F7-93B8-260D062E9437}"/>
              </a:ext>
            </a:extLst>
          </p:cNvPr>
          <p:cNvCxnSpPr/>
          <p:nvPr/>
        </p:nvCxnSpPr>
        <p:spPr>
          <a:xfrm>
            <a:off x="7908873" y="3709774"/>
            <a:ext cx="1113207"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55" name="Connecteur droit avec flèche 54">
            <a:extLst>
              <a:ext uri="{FF2B5EF4-FFF2-40B4-BE49-F238E27FC236}">
                <a16:creationId xmlns:a16="http://schemas.microsoft.com/office/drawing/2014/main" id="{747EB47B-DCC5-425F-8347-5BF161D4F9EE}"/>
              </a:ext>
            </a:extLst>
          </p:cNvPr>
          <p:cNvCxnSpPr/>
          <p:nvPr/>
        </p:nvCxnSpPr>
        <p:spPr>
          <a:xfrm flipV="1">
            <a:off x="2423160" y="4433646"/>
            <a:ext cx="0" cy="366502"/>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58" name="Connecteur droit avec flèche 57">
            <a:extLst>
              <a:ext uri="{FF2B5EF4-FFF2-40B4-BE49-F238E27FC236}">
                <a16:creationId xmlns:a16="http://schemas.microsoft.com/office/drawing/2014/main" id="{5A4C9366-2368-4566-BC60-714983FD7AB2}"/>
              </a:ext>
            </a:extLst>
          </p:cNvPr>
          <p:cNvCxnSpPr/>
          <p:nvPr/>
        </p:nvCxnSpPr>
        <p:spPr>
          <a:xfrm>
            <a:off x="10744200" y="4800148"/>
            <a:ext cx="0" cy="824997"/>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74907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BF915F-5919-487A-8C2E-7302BF964235}"/>
              </a:ext>
            </a:extLst>
          </p:cNvPr>
          <p:cNvSpPr>
            <a:spLocks noGrp="1"/>
          </p:cNvSpPr>
          <p:nvPr>
            <p:ph type="title"/>
          </p:nvPr>
        </p:nvSpPr>
        <p:spPr>
          <a:xfrm>
            <a:off x="838200" y="0"/>
            <a:ext cx="10515600" cy="608652"/>
          </a:xfrm>
        </p:spPr>
        <p:txBody>
          <a:bodyPr>
            <a:normAutofit fontScale="90000"/>
          </a:bodyPr>
          <a:lstStyle/>
          <a:p>
            <a:r>
              <a:rPr lang="fr-FR" dirty="0"/>
              <a:t>                                            </a:t>
            </a:r>
          </a:p>
        </p:txBody>
      </p:sp>
      <p:sp>
        <p:nvSpPr>
          <p:cNvPr id="3" name="Espace réservé du contenu 2">
            <a:extLst>
              <a:ext uri="{FF2B5EF4-FFF2-40B4-BE49-F238E27FC236}">
                <a16:creationId xmlns:a16="http://schemas.microsoft.com/office/drawing/2014/main" id="{F49E4BB0-7296-4191-9C4B-77F8AB1C9368}"/>
              </a:ext>
            </a:extLst>
          </p:cNvPr>
          <p:cNvSpPr>
            <a:spLocks noGrp="1"/>
          </p:cNvSpPr>
          <p:nvPr>
            <p:ph idx="1"/>
          </p:nvPr>
        </p:nvSpPr>
        <p:spPr>
          <a:xfrm>
            <a:off x="0" y="780595"/>
            <a:ext cx="11353800" cy="5940839"/>
          </a:xfrm>
        </p:spPr>
        <p:txBody>
          <a:bodyPr/>
          <a:lstStyle/>
          <a:p>
            <a:endParaRPr lang="fr-FR" dirty="0"/>
          </a:p>
        </p:txBody>
      </p:sp>
      <p:sp>
        <p:nvSpPr>
          <p:cNvPr id="4" name="Rectangle 3">
            <a:extLst>
              <a:ext uri="{FF2B5EF4-FFF2-40B4-BE49-F238E27FC236}">
                <a16:creationId xmlns:a16="http://schemas.microsoft.com/office/drawing/2014/main" id="{68FD01CA-DA9C-490E-B05A-85E70E388D23}"/>
              </a:ext>
            </a:extLst>
          </p:cNvPr>
          <p:cNvSpPr/>
          <p:nvPr/>
        </p:nvSpPr>
        <p:spPr>
          <a:xfrm>
            <a:off x="4540332" y="834285"/>
            <a:ext cx="3111335" cy="7600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t>INSUFFISANCE AORTIQUE</a:t>
            </a:r>
          </a:p>
          <a:p>
            <a:pPr algn="ctr"/>
            <a:r>
              <a:rPr lang="fr-FR" b="1" dirty="0"/>
              <a:t>Grade III - IV </a:t>
            </a:r>
          </a:p>
        </p:txBody>
      </p:sp>
      <p:sp>
        <p:nvSpPr>
          <p:cNvPr id="9" name="Rectangle 8">
            <a:extLst>
              <a:ext uri="{FF2B5EF4-FFF2-40B4-BE49-F238E27FC236}">
                <a16:creationId xmlns:a16="http://schemas.microsoft.com/office/drawing/2014/main" id="{CCBC0DCE-CF03-4B61-837D-361E11948D84}"/>
              </a:ext>
            </a:extLst>
          </p:cNvPr>
          <p:cNvSpPr/>
          <p:nvPr/>
        </p:nvSpPr>
        <p:spPr>
          <a:xfrm>
            <a:off x="1632858" y="2217675"/>
            <a:ext cx="2493818" cy="6086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t>SYMPTOMATIQUE</a:t>
            </a:r>
            <a:r>
              <a:rPr lang="fr-FR" dirty="0"/>
              <a:t> </a:t>
            </a:r>
          </a:p>
        </p:txBody>
      </p:sp>
      <p:sp>
        <p:nvSpPr>
          <p:cNvPr id="10" name="Rectangle 9">
            <a:extLst>
              <a:ext uri="{FF2B5EF4-FFF2-40B4-BE49-F238E27FC236}">
                <a16:creationId xmlns:a16="http://schemas.microsoft.com/office/drawing/2014/main" id="{AA9DE9AB-4B5A-4101-98A3-EE837A440EA0}"/>
              </a:ext>
            </a:extLst>
          </p:cNvPr>
          <p:cNvSpPr/>
          <p:nvPr/>
        </p:nvSpPr>
        <p:spPr>
          <a:xfrm>
            <a:off x="8253351" y="2217675"/>
            <a:ext cx="2790701" cy="7006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ASYMPTOMATIQUE </a:t>
            </a:r>
          </a:p>
        </p:txBody>
      </p:sp>
      <p:sp>
        <p:nvSpPr>
          <p:cNvPr id="11" name="Rectangle 10">
            <a:extLst>
              <a:ext uri="{FF2B5EF4-FFF2-40B4-BE49-F238E27FC236}">
                <a16:creationId xmlns:a16="http://schemas.microsoft.com/office/drawing/2014/main" id="{3DCEF100-0B30-47B9-9E07-C3E57DBE923C}"/>
              </a:ext>
            </a:extLst>
          </p:cNvPr>
          <p:cNvSpPr/>
          <p:nvPr/>
        </p:nvSpPr>
        <p:spPr>
          <a:xfrm>
            <a:off x="475013" y="3645725"/>
            <a:ext cx="3241964" cy="9292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t>CHIRURGIE </a:t>
            </a:r>
          </a:p>
        </p:txBody>
      </p:sp>
      <p:sp>
        <p:nvSpPr>
          <p:cNvPr id="12" name="Rectangle 11">
            <a:extLst>
              <a:ext uri="{FF2B5EF4-FFF2-40B4-BE49-F238E27FC236}">
                <a16:creationId xmlns:a16="http://schemas.microsoft.com/office/drawing/2014/main" id="{CD287D7E-A6AF-42BB-BCD9-37BDCE1913FD}"/>
              </a:ext>
            </a:extLst>
          </p:cNvPr>
          <p:cNvSpPr/>
          <p:nvPr/>
        </p:nvSpPr>
        <p:spPr>
          <a:xfrm>
            <a:off x="5961413" y="3431965"/>
            <a:ext cx="4857007" cy="14369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b="1" dirty="0">
                <a:solidFill>
                  <a:srgbClr val="FFC000"/>
                </a:solidFill>
              </a:rPr>
              <a:t>DTSVG</a:t>
            </a:r>
            <a:r>
              <a:rPr lang="fr-FR" b="1" dirty="0"/>
              <a:t> </a:t>
            </a:r>
            <a:r>
              <a:rPr lang="fr-FR" dirty="0"/>
              <a:t>&gt; 50mm ou 25mm/m</a:t>
            </a:r>
            <a:r>
              <a:rPr lang="fr-FR" baseline="30000" dirty="0"/>
              <a:t>2</a:t>
            </a:r>
            <a:r>
              <a:rPr lang="fr-FR" dirty="0"/>
              <a:t>sc</a:t>
            </a:r>
          </a:p>
          <a:p>
            <a:r>
              <a:rPr lang="fr-FR" b="1" dirty="0">
                <a:solidFill>
                  <a:srgbClr val="FFC000"/>
                </a:solidFill>
              </a:rPr>
              <a:t>DTDVG</a:t>
            </a:r>
            <a:r>
              <a:rPr lang="fr-FR" dirty="0"/>
              <a:t> &gt; 70 mm</a:t>
            </a:r>
          </a:p>
          <a:p>
            <a:r>
              <a:rPr lang="fr-FR" b="1" dirty="0">
                <a:solidFill>
                  <a:srgbClr val="FFC000"/>
                </a:solidFill>
              </a:rPr>
              <a:t>FEVG: </a:t>
            </a:r>
            <a:r>
              <a:rPr lang="fr-FR" dirty="0"/>
              <a:t>&lt; 50%</a:t>
            </a:r>
          </a:p>
          <a:p>
            <a:r>
              <a:rPr lang="fr-FR" b="1" dirty="0">
                <a:solidFill>
                  <a:srgbClr val="FFC000"/>
                </a:solidFill>
              </a:rPr>
              <a:t>Dilatation Aorte ascendante:  </a:t>
            </a:r>
            <a:r>
              <a:rPr lang="fr-FR" dirty="0"/>
              <a:t>&gt; 55 mm, 50 mm bicuspidie, 45 Marfan </a:t>
            </a:r>
          </a:p>
        </p:txBody>
      </p:sp>
      <p:sp>
        <p:nvSpPr>
          <p:cNvPr id="13" name="Rectangle 12">
            <a:extLst>
              <a:ext uri="{FF2B5EF4-FFF2-40B4-BE49-F238E27FC236}">
                <a16:creationId xmlns:a16="http://schemas.microsoft.com/office/drawing/2014/main" id="{45AE44BE-BE1D-4077-9CA0-3B7A81D4750F}"/>
              </a:ext>
            </a:extLst>
          </p:cNvPr>
          <p:cNvSpPr/>
          <p:nvPr/>
        </p:nvSpPr>
        <p:spPr>
          <a:xfrm>
            <a:off x="5070764" y="5625144"/>
            <a:ext cx="5973288" cy="9472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b="1" dirty="0"/>
              <a:t>TRAITEMENT MÉDICAL</a:t>
            </a:r>
          </a:p>
          <a:p>
            <a:r>
              <a:rPr lang="fr-FR" b="1" dirty="0"/>
              <a:t>SURVEILLANCE RÉGULIÈRE CLINIQUE ET ÉCHOGRAPHIQUE </a:t>
            </a:r>
          </a:p>
        </p:txBody>
      </p:sp>
      <p:sp>
        <p:nvSpPr>
          <p:cNvPr id="14" name="Rectangle 13">
            <a:extLst>
              <a:ext uri="{FF2B5EF4-FFF2-40B4-BE49-F238E27FC236}">
                <a16:creationId xmlns:a16="http://schemas.microsoft.com/office/drawing/2014/main" id="{C4A7B26C-3A05-40E3-814F-1EE02E035CD0}"/>
              </a:ext>
            </a:extLst>
          </p:cNvPr>
          <p:cNvSpPr/>
          <p:nvPr/>
        </p:nvSpPr>
        <p:spPr>
          <a:xfrm>
            <a:off x="3598223" y="0"/>
            <a:ext cx="5153891" cy="7006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b="1" dirty="0"/>
              <a:t>INSUFFISANCE AORTIQUE SEVERE</a:t>
            </a:r>
          </a:p>
        </p:txBody>
      </p:sp>
      <p:cxnSp>
        <p:nvCxnSpPr>
          <p:cNvPr id="16" name="Connecteur droit 15">
            <a:extLst>
              <a:ext uri="{FF2B5EF4-FFF2-40B4-BE49-F238E27FC236}">
                <a16:creationId xmlns:a16="http://schemas.microsoft.com/office/drawing/2014/main" id="{A851E713-97A8-4AB2-9F39-B2B1B825BB33}"/>
              </a:ext>
            </a:extLst>
          </p:cNvPr>
          <p:cNvCxnSpPr>
            <a:cxnSpLocks/>
          </p:cNvCxnSpPr>
          <p:nvPr/>
        </p:nvCxnSpPr>
        <p:spPr>
          <a:xfrm>
            <a:off x="3265714" y="1908834"/>
            <a:ext cx="6382987"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9" name="Connecteur droit avec flèche 18">
            <a:extLst>
              <a:ext uri="{FF2B5EF4-FFF2-40B4-BE49-F238E27FC236}">
                <a16:creationId xmlns:a16="http://schemas.microsoft.com/office/drawing/2014/main" id="{D042B885-C009-4C5E-A11F-FF1AB9C61C00}"/>
              </a:ext>
            </a:extLst>
          </p:cNvPr>
          <p:cNvCxnSpPr/>
          <p:nvPr/>
        </p:nvCxnSpPr>
        <p:spPr>
          <a:xfrm>
            <a:off x="9648701" y="1888177"/>
            <a:ext cx="0" cy="32949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0" name="Connecteur droit avec flèche 19">
            <a:extLst>
              <a:ext uri="{FF2B5EF4-FFF2-40B4-BE49-F238E27FC236}">
                <a16:creationId xmlns:a16="http://schemas.microsoft.com/office/drawing/2014/main" id="{2071CE1B-7480-416D-978B-9996257D5CA4}"/>
              </a:ext>
            </a:extLst>
          </p:cNvPr>
          <p:cNvCxnSpPr/>
          <p:nvPr/>
        </p:nvCxnSpPr>
        <p:spPr>
          <a:xfrm>
            <a:off x="3265714" y="1908834"/>
            <a:ext cx="0" cy="32949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2" name="Connecteur droit avec flèche 21">
            <a:extLst>
              <a:ext uri="{FF2B5EF4-FFF2-40B4-BE49-F238E27FC236}">
                <a16:creationId xmlns:a16="http://schemas.microsoft.com/office/drawing/2014/main" id="{6FE6044F-A0E0-46C3-8ED4-9ABA61426486}"/>
              </a:ext>
            </a:extLst>
          </p:cNvPr>
          <p:cNvCxnSpPr/>
          <p:nvPr/>
        </p:nvCxnSpPr>
        <p:spPr>
          <a:xfrm>
            <a:off x="9013371" y="3016332"/>
            <a:ext cx="0" cy="28500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4" name="Connecteur droit avec flèche 23">
            <a:extLst>
              <a:ext uri="{FF2B5EF4-FFF2-40B4-BE49-F238E27FC236}">
                <a16:creationId xmlns:a16="http://schemas.microsoft.com/office/drawing/2014/main" id="{0DC82E80-0283-4C4C-BE23-4A57CAA4D35E}"/>
              </a:ext>
            </a:extLst>
          </p:cNvPr>
          <p:cNvCxnSpPr>
            <a:cxnSpLocks/>
          </p:cNvCxnSpPr>
          <p:nvPr/>
        </p:nvCxnSpPr>
        <p:spPr>
          <a:xfrm flipH="1">
            <a:off x="4007925" y="4150422"/>
            <a:ext cx="1704108"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7" name="Connecteur droit avec flèche 26">
            <a:extLst>
              <a:ext uri="{FF2B5EF4-FFF2-40B4-BE49-F238E27FC236}">
                <a16:creationId xmlns:a16="http://schemas.microsoft.com/office/drawing/2014/main" id="{99872C19-9B71-46DF-BFB5-81797DD6A145}"/>
              </a:ext>
            </a:extLst>
          </p:cNvPr>
          <p:cNvCxnSpPr>
            <a:cxnSpLocks/>
          </p:cNvCxnSpPr>
          <p:nvPr/>
        </p:nvCxnSpPr>
        <p:spPr>
          <a:xfrm>
            <a:off x="7920842" y="4975761"/>
            <a:ext cx="0" cy="510639"/>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9" name="Connecteur droit avec flèche 28">
            <a:extLst>
              <a:ext uri="{FF2B5EF4-FFF2-40B4-BE49-F238E27FC236}">
                <a16:creationId xmlns:a16="http://schemas.microsoft.com/office/drawing/2014/main" id="{E9A8B6DF-27F0-4614-A931-F69591BB8EA8}"/>
              </a:ext>
            </a:extLst>
          </p:cNvPr>
          <p:cNvCxnSpPr>
            <a:stCxn id="4" idx="2"/>
          </p:cNvCxnSpPr>
          <p:nvPr/>
        </p:nvCxnSpPr>
        <p:spPr>
          <a:xfrm flipH="1">
            <a:off x="6095999" y="1594306"/>
            <a:ext cx="1" cy="31452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0" name="Connecteur droit avec flèche 29">
            <a:extLst>
              <a:ext uri="{FF2B5EF4-FFF2-40B4-BE49-F238E27FC236}">
                <a16:creationId xmlns:a16="http://schemas.microsoft.com/office/drawing/2014/main" id="{F1FC3A51-4FAF-42F9-9F5D-B793E0544C7B}"/>
              </a:ext>
            </a:extLst>
          </p:cNvPr>
          <p:cNvCxnSpPr>
            <a:cxnSpLocks/>
          </p:cNvCxnSpPr>
          <p:nvPr/>
        </p:nvCxnSpPr>
        <p:spPr>
          <a:xfrm>
            <a:off x="2734491" y="3016332"/>
            <a:ext cx="0" cy="41266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33" name="Ellipse 32">
            <a:extLst>
              <a:ext uri="{FF2B5EF4-FFF2-40B4-BE49-F238E27FC236}">
                <a16:creationId xmlns:a16="http://schemas.microsoft.com/office/drawing/2014/main" id="{EB4E3284-D172-47A7-B6E8-35E018B2C697}"/>
              </a:ext>
            </a:extLst>
          </p:cNvPr>
          <p:cNvSpPr/>
          <p:nvPr/>
        </p:nvSpPr>
        <p:spPr>
          <a:xfrm>
            <a:off x="8752114" y="4948831"/>
            <a:ext cx="925280" cy="5843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rgbClr val="FFFF00"/>
                </a:solidFill>
              </a:rPr>
              <a:t>NON</a:t>
            </a:r>
          </a:p>
        </p:txBody>
      </p:sp>
      <p:sp>
        <p:nvSpPr>
          <p:cNvPr id="38" name="Ellipse 37">
            <a:extLst>
              <a:ext uri="{FF2B5EF4-FFF2-40B4-BE49-F238E27FC236}">
                <a16:creationId xmlns:a16="http://schemas.microsoft.com/office/drawing/2014/main" id="{0C50F63B-3D9F-42B6-A69D-3C6BECE3150C}"/>
              </a:ext>
            </a:extLst>
          </p:cNvPr>
          <p:cNvSpPr/>
          <p:nvPr/>
        </p:nvSpPr>
        <p:spPr>
          <a:xfrm>
            <a:off x="4390904" y="3429000"/>
            <a:ext cx="896581" cy="5843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rgbClr val="FFFF00"/>
                </a:solidFill>
              </a:rPr>
              <a:t>OUI</a:t>
            </a:r>
          </a:p>
        </p:txBody>
      </p:sp>
    </p:spTree>
    <p:extLst>
      <p:ext uri="{BB962C8B-B14F-4D97-AF65-F5344CB8AC3E}">
        <p14:creationId xmlns:p14="http://schemas.microsoft.com/office/powerpoint/2010/main" val="200056058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BF915F-5919-487A-8C2E-7302BF964235}"/>
              </a:ext>
            </a:extLst>
          </p:cNvPr>
          <p:cNvSpPr>
            <a:spLocks noGrp="1"/>
          </p:cNvSpPr>
          <p:nvPr>
            <p:ph type="title"/>
          </p:nvPr>
        </p:nvSpPr>
        <p:spPr>
          <a:xfrm>
            <a:off x="838200" y="0"/>
            <a:ext cx="10515600" cy="608652"/>
          </a:xfrm>
        </p:spPr>
        <p:txBody>
          <a:bodyPr>
            <a:normAutofit fontScale="90000"/>
          </a:bodyPr>
          <a:lstStyle/>
          <a:p>
            <a:r>
              <a:rPr lang="fr-FR" dirty="0"/>
              <a:t>                                            </a:t>
            </a:r>
          </a:p>
        </p:txBody>
      </p:sp>
      <p:sp>
        <p:nvSpPr>
          <p:cNvPr id="3" name="Espace réservé du contenu 2">
            <a:extLst>
              <a:ext uri="{FF2B5EF4-FFF2-40B4-BE49-F238E27FC236}">
                <a16:creationId xmlns:a16="http://schemas.microsoft.com/office/drawing/2014/main" id="{F49E4BB0-7296-4191-9C4B-77F8AB1C9368}"/>
              </a:ext>
            </a:extLst>
          </p:cNvPr>
          <p:cNvSpPr>
            <a:spLocks noGrp="1"/>
          </p:cNvSpPr>
          <p:nvPr>
            <p:ph idx="1"/>
          </p:nvPr>
        </p:nvSpPr>
        <p:spPr>
          <a:xfrm>
            <a:off x="0" y="780595"/>
            <a:ext cx="11353800" cy="5940839"/>
          </a:xfrm>
        </p:spPr>
        <p:txBody>
          <a:bodyPr/>
          <a:lstStyle/>
          <a:p>
            <a:endParaRPr lang="fr-FR" dirty="0"/>
          </a:p>
        </p:txBody>
      </p:sp>
      <p:sp>
        <p:nvSpPr>
          <p:cNvPr id="4" name="Rectangle 3">
            <a:extLst>
              <a:ext uri="{FF2B5EF4-FFF2-40B4-BE49-F238E27FC236}">
                <a16:creationId xmlns:a16="http://schemas.microsoft.com/office/drawing/2014/main" id="{68FD01CA-DA9C-490E-B05A-85E70E388D23}"/>
              </a:ext>
            </a:extLst>
          </p:cNvPr>
          <p:cNvSpPr/>
          <p:nvPr/>
        </p:nvSpPr>
        <p:spPr>
          <a:xfrm>
            <a:off x="4540332" y="790217"/>
            <a:ext cx="3111335" cy="7600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t>INSUFFISANCE MITRALE</a:t>
            </a:r>
          </a:p>
          <a:p>
            <a:pPr algn="ctr"/>
            <a:r>
              <a:rPr lang="fr-FR" b="1" dirty="0"/>
              <a:t>Grade III - IV</a:t>
            </a:r>
          </a:p>
          <a:p>
            <a:pPr algn="ctr"/>
            <a:endParaRPr lang="fr-FR" sz="1000" b="1" dirty="0"/>
          </a:p>
        </p:txBody>
      </p:sp>
      <p:sp>
        <p:nvSpPr>
          <p:cNvPr id="9" name="Rectangle 8">
            <a:extLst>
              <a:ext uri="{FF2B5EF4-FFF2-40B4-BE49-F238E27FC236}">
                <a16:creationId xmlns:a16="http://schemas.microsoft.com/office/drawing/2014/main" id="{CCBC0DCE-CF03-4B61-837D-361E11948D84}"/>
              </a:ext>
            </a:extLst>
          </p:cNvPr>
          <p:cNvSpPr/>
          <p:nvPr/>
        </p:nvSpPr>
        <p:spPr>
          <a:xfrm>
            <a:off x="1632858" y="2217675"/>
            <a:ext cx="2493818" cy="6086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t>SYMPTOMATIQUE</a:t>
            </a:r>
            <a:r>
              <a:rPr lang="fr-FR" dirty="0"/>
              <a:t> </a:t>
            </a:r>
          </a:p>
        </p:txBody>
      </p:sp>
      <p:sp>
        <p:nvSpPr>
          <p:cNvPr id="10" name="Rectangle 9">
            <a:extLst>
              <a:ext uri="{FF2B5EF4-FFF2-40B4-BE49-F238E27FC236}">
                <a16:creationId xmlns:a16="http://schemas.microsoft.com/office/drawing/2014/main" id="{AA9DE9AB-4B5A-4101-98A3-EE837A440EA0}"/>
              </a:ext>
            </a:extLst>
          </p:cNvPr>
          <p:cNvSpPr/>
          <p:nvPr/>
        </p:nvSpPr>
        <p:spPr>
          <a:xfrm>
            <a:off x="8253351" y="2217675"/>
            <a:ext cx="2790701" cy="7006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ASYMPTOMATIQUE </a:t>
            </a:r>
          </a:p>
        </p:txBody>
      </p:sp>
      <p:sp>
        <p:nvSpPr>
          <p:cNvPr id="11" name="Rectangle 10">
            <a:extLst>
              <a:ext uri="{FF2B5EF4-FFF2-40B4-BE49-F238E27FC236}">
                <a16:creationId xmlns:a16="http://schemas.microsoft.com/office/drawing/2014/main" id="{3DCEF100-0B30-47B9-9E07-C3E57DBE923C}"/>
              </a:ext>
            </a:extLst>
          </p:cNvPr>
          <p:cNvSpPr/>
          <p:nvPr/>
        </p:nvSpPr>
        <p:spPr>
          <a:xfrm>
            <a:off x="475013" y="3645725"/>
            <a:ext cx="3241964" cy="9292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t>CHIRURGIE </a:t>
            </a:r>
          </a:p>
        </p:txBody>
      </p:sp>
      <p:sp>
        <p:nvSpPr>
          <p:cNvPr id="12" name="Rectangle 11">
            <a:extLst>
              <a:ext uri="{FF2B5EF4-FFF2-40B4-BE49-F238E27FC236}">
                <a16:creationId xmlns:a16="http://schemas.microsoft.com/office/drawing/2014/main" id="{CD287D7E-A6AF-42BB-BCD9-37BDCE1913FD}"/>
              </a:ext>
            </a:extLst>
          </p:cNvPr>
          <p:cNvSpPr/>
          <p:nvPr/>
        </p:nvSpPr>
        <p:spPr>
          <a:xfrm>
            <a:off x="5961413" y="3431965"/>
            <a:ext cx="4857007" cy="14369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b="1" dirty="0">
                <a:solidFill>
                  <a:srgbClr val="FFC000"/>
                </a:solidFill>
              </a:rPr>
              <a:t>DTSVG</a:t>
            </a:r>
            <a:r>
              <a:rPr lang="fr-FR" b="1" dirty="0"/>
              <a:t> </a:t>
            </a:r>
            <a:r>
              <a:rPr lang="fr-FR" dirty="0"/>
              <a:t>&gt; 45mm </a:t>
            </a:r>
          </a:p>
          <a:p>
            <a:r>
              <a:rPr lang="fr-FR" b="1" dirty="0">
                <a:solidFill>
                  <a:srgbClr val="FFC000"/>
                </a:solidFill>
              </a:rPr>
              <a:t>FEVG: </a:t>
            </a:r>
            <a:r>
              <a:rPr lang="fr-FR" dirty="0"/>
              <a:t>&lt; 60%</a:t>
            </a:r>
          </a:p>
          <a:p>
            <a:r>
              <a:rPr lang="fr-FR" b="1" dirty="0">
                <a:solidFill>
                  <a:srgbClr val="FFC000"/>
                </a:solidFill>
              </a:rPr>
              <a:t>FA</a:t>
            </a:r>
          </a:p>
          <a:p>
            <a:r>
              <a:rPr lang="fr-FR" b="1" dirty="0">
                <a:solidFill>
                  <a:srgbClr val="FFC000"/>
                </a:solidFill>
              </a:rPr>
              <a:t>HTAP (PAPS &gt; 50 </a:t>
            </a:r>
            <a:r>
              <a:rPr lang="fr-FR" dirty="0" err="1"/>
              <a:t>mmHg</a:t>
            </a:r>
            <a:endParaRPr lang="fr-FR" dirty="0"/>
          </a:p>
        </p:txBody>
      </p:sp>
      <p:sp>
        <p:nvSpPr>
          <p:cNvPr id="13" name="Rectangle 12">
            <a:extLst>
              <a:ext uri="{FF2B5EF4-FFF2-40B4-BE49-F238E27FC236}">
                <a16:creationId xmlns:a16="http://schemas.microsoft.com/office/drawing/2014/main" id="{45AE44BE-BE1D-4077-9CA0-3B7A81D4750F}"/>
              </a:ext>
            </a:extLst>
          </p:cNvPr>
          <p:cNvSpPr/>
          <p:nvPr/>
        </p:nvSpPr>
        <p:spPr>
          <a:xfrm>
            <a:off x="5070764" y="5625144"/>
            <a:ext cx="5973288" cy="9472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b="1" dirty="0"/>
              <a:t>TRAITEMENT MÉDICAL</a:t>
            </a:r>
          </a:p>
          <a:p>
            <a:r>
              <a:rPr lang="fr-FR" b="1" dirty="0"/>
              <a:t>SURVEILLANCE RÉGULIÈRE CLINIQUE ET ÉCHOGRAPHIQUE </a:t>
            </a:r>
          </a:p>
        </p:txBody>
      </p:sp>
      <p:sp>
        <p:nvSpPr>
          <p:cNvPr id="14" name="Rectangle 13">
            <a:extLst>
              <a:ext uri="{FF2B5EF4-FFF2-40B4-BE49-F238E27FC236}">
                <a16:creationId xmlns:a16="http://schemas.microsoft.com/office/drawing/2014/main" id="{C4A7B26C-3A05-40E3-814F-1EE02E035CD0}"/>
              </a:ext>
            </a:extLst>
          </p:cNvPr>
          <p:cNvSpPr/>
          <p:nvPr/>
        </p:nvSpPr>
        <p:spPr>
          <a:xfrm>
            <a:off x="3598223" y="0"/>
            <a:ext cx="5153891" cy="7006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b="1" dirty="0"/>
              <a:t>IM CHRONIQUE SEVERE</a:t>
            </a:r>
          </a:p>
        </p:txBody>
      </p:sp>
      <p:cxnSp>
        <p:nvCxnSpPr>
          <p:cNvPr id="16" name="Connecteur droit 15">
            <a:extLst>
              <a:ext uri="{FF2B5EF4-FFF2-40B4-BE49-F238E27FC236}">
                <a16:creationId xmlns:a16="http://schemas.microsoft.com/office/drawing/2014/main" id="{A851E713-97A8-4AB2-9F39-B2B1B825BB33}"/>
              </a:ext>
            </a:extLst>
          </p:cNvPr>
          <p:cNvCxnSpPr>
            <a:cxnSpLocks/>
          </p:cNvCxnSpPr>
          <p:nvPr/>
        </p:nvCxnSpPr>
        <p:spPr>
          <a:xfrm>
            <a:off x="3265714" y="1908834"/>
            <a:ext cx="6382987"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9" name="Connecteur droit avec flèche 18">
            <a:extLst>
              <a:ext uri="{FF2B5EF4-FFF2-40B4-BE49-F238E27FC236}">
                <a16:creationId xmlns:a16="http://schemas.microsoft.com/office/drawing/2014/main" id="{D042B885-C009-4C5E-A11F-FF1AB9C61C00}"/>
              </a:ext>
            </a:extLst>
          </p:cNvPr>
          <p:cNvCxnSpPr/>
          <p:nvPr/>
        </p:nvCxnSpPr>
        <p:spPr>
          <a:xfrm>
            <a:off x="9648701" y="1888177"/>
            <a:ext cx="0" cy="32949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0" name="Connecteur droit avec flèche 19">
            <a:extLst>
              <a:ext uri="{FF2B5EF4-FFF2-40B4-BE49-F238E27FC236}">
                <a16:creationId xmlns:a16="http://schemas.microsoft.com/office/drawing/2014/main" id="{2071CE1B-7480-416D-978B-9996257D5CA4}"/>
              </a:ext>
            </a:extLst>
          </p:cNvPr>
          <p:cNvCxnSpPr/>
          <p:nvPr/>
        </p:nvCxnSpPr>
        <p:spPr>
          <a:xfrm>
            <a:off x="3265714" y="1908834"/>
            <a:ext cx="0" cy="32949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2" name="Connecteur droit avec flèche 21">
            <a:extLst>
              <a:ext uri="{FF2B5EF4-FFF2-40B4-BE49-F238E27FC236}">
                <a16:creationId xmlns:a16="http://schemas.microsoft.com/office/drawing/2014/main" id="{6FE6044F-A0E0-46C3-8ED4-9ABA61426486}"/>
              </a:ext>
            </a:extLst>
          </p:cNvPr>
          <p:cNvCxnSpPr/>
          <p:nvPr/>
        </p:nvCxnSpPr>
        <p:spPr>
          <a:xfrm>
            <a:off x="9013371" y="3016332"/>
            <a:ext cx="0" cy="28500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4" name="Connecteur droit avec flèche 23">
            <a:extLst>
              <a:ext uri="{FF2B5EF4-FFF2-40B4-BE49-F238E27FC236}">
                <a16:creationId xmlns:a16="http://schemas.microsoft.com/office/drawing/2014/main" id="{0DC82E80-0283-4C4C-BE23-4A57CAA4D35E}"/>
              </a:ext>
            </a:extLst>
          </p:cNvPr>
          <p:cNvCxnSpPr>
            <a:cxnSpLocks/>
          </p:cNvCxnSpPr>
          <p:nvPr/>
        </p:nvCxnSpPr>
        <p:spPr>
          <a:xfrm flipH="1">
            <a:off x="4007925" y="4150422"/>
            <a:ext cx="1704108"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7" name="Connecteur droit avec flèche 26">
            <a:extLst>
              <a:ext uri="{FF2B5EF4-FFF2-40B4-BE49-F238E27FC236}">
                <a16:creationId xmlns:a16="http://schemas.microsoft.com/office/drawing/2014/main" id="{99872C19-9B71-46DF-BFB5-81797DD6A145}"/>
              </a:ext>
            </a:extLst>
          </p:cNvPr>
          <p:cNvCxnSpPr>
            <a:cxnSpLocks/>
          </p:cNvCxnSpPr>
          <p:nvPr/>
        </p:nvCxnSpPr>
        <p:spPr>
          <a:xfrm>
            <a:off x="7920842" y="4975761"/>
            <a:ext cx="0" cy="510639"/>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9" name="Connecteur droit avec flèche 28">
            <a:extLst>
              <a:ext uri="{FF2B5EF4-FFF2-40B4-BE49-F238E27FC236}">
                <a16:creationId xmlns:a16="http://schemas.microsoft.com/office/drawing/2014/main" id="{E9A8B6DF-27F0-4614-A931-F69591BB8EA8}"/>
              </a:ext>
            </a:extLst>
          </p:cNvPr>
          <p:cNvCxnSpPr>
            <a:stCxn id="4" idx="2"/>
          </p:cNvCxnSpPr>
          <p:nvPr/>
        </p:nvCxnSpPr>
        <p:spPr>
          <a:xfrm flipH="1">
            <a:off x="6095999" y="1550238"/>
            <a:ext cx="1" cy="31452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0" name="Connecteur droit avec flèche 29">
            <a:extLst>
              <a:ext uri="{FF2B5EF4-FFF2-40B4-BE49-F238E27FC236}">
                <a16:creationId xmlns:a16="http://schemas.microsoft.com/office/drawing/2014/main" id="{F1FC3A51-4FAF-42F9-9F5D-B793E0544C7B}"/>
              </a:ext>
            </a:extLst>
          </p:cNvPr>
          <p:cNvCxnSpPr>
            <a:cxnSpLocks/>
          </p:cNvCxnSpPr>
          <p:nvPr/>
        </p:nvCxnSpPr>
        <p:spPr>
          <a:xfrm>
            <a:off x="2734491" y="3016332"/>
            <a:ext cx="0" cy="41266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33" name="Ellipse 32">
            <a:extLst>
              <a:ext uri="{FF2B5EF4-FFF2-40B4-BE49-F238E27FC236}">
                <a16:creationId xmlns:a16="http://schemas.microsoft.com/office/drawing/2014/main" id="{EB4E3284-D172-47A7-B6E8-35E018B2C697}"/>
              </a:ext>
            </a:extLst>
          </p:cNvPr>
          <p:cNvSpPr/>
          <p:nvPr/>
        </p:nvSpPr>
        <p:spPr>
          <a:xfrm>
            <a:off x="8752114" y="4948831"/>
            <a:ext cx="925280" cy="5843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rgbClr val="FFFF00"/>
                </a:solidFill>
              </a:rPr>
              <a:t>NON</a:t>
            </a:r>
          </a:p>
        </p:txBody>
      </p:sp>
      <p:sp>
        <p:nvSpPr>
          <p:cNvPr id="38" name="Ellipse 37">
            <a:extLst>
              <a:ext uri="{FF2B5EF4-FFF2-40B4-BE49-F238E27FC236}">
                <a16:creationId xmlns:a16="http://schemas.microsoft.com/office/drawing/2014/main" id="{0C50F63B-3D9F-42B6-A69D-3C6BECE3150C}"/>
              </a:ext>
            </a:extLst>
          </p:cNvPr>
          <p:cNvSpPr/>
          <p:nvPr/>
        </p:nvSpPr>
        <p:spPr>
          <a:xfrm>
            <a:off x="4390904" y="3429000"/>
            <a:ext cx="896581" cy="5843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rgbClr val="FFFF00"/>
                </a:solidFill>
              </a:rPr>
              <a:t>OUI</a:t>
            </a:r>
          </a:p>
        </p:txBody>
      </p:sp>
    </p:spTree>
    <p:extLst>
      <p:ext uri="{BB962C8B-B14F-4D97-AF65-F5344CB8AC3E}">
        <p14:creationId xmlns:p14="http://schemas.microsoft.com/office/powerpoint/2010/main" val="10070625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BF915F-5919-487A-8C2E-7302BF964235}"/>
              </a:ext>
            </a:extLst>
          </p:cNvPr>
          <p:cNvSpPr>
            <a:spLocks noGrp="1"/>
          </p:cNvSpPr>
          <p:nvPr>
            <p:ph type="title"/>
          </p:nvPr>
        </p:nvSpPr>
        <p:spPr>
          <a:xfrm>
            <a:off x="838200" y="0"/>
            <a:ext cx="10515600" cy="608652"/>
          </a:xfrm>
        </p:spPr>
        <p:txBody>
          <a:bodyPr>
            <a:normAutofit fontScale="90000"/>
          </a:bodyPr>
          <a:lstStyle/>
          <a:p>
            <a:r>
              <a:rPr lang="fr-FR" dirty="0"/>
              <a:t>                                            </a:t>
            </a:r>
          </a:p>
        </p:txBody>
      </p:sp>
      <p:sp>
        <p:nvSpPr>
          <p:cNvPr id="3" name="Espace réservé du contenu 2">
            <a:extLst>
              <a:ext uri="{FF2B5EF4-FFF2-40B4-BE49-F238E27FC236}">
                <a16:creationId xmlns:a16="http://schemas.microsoft.com/office/drawing/2014/main" id="{F49E4BB0-7296-4191-9C4B-77F8AB1C9368}"/>
              </a:ext>
            </a:extLst>
          </p:cNvPr>
          <p:cNvSpPr>
            <a:spLocks noGrp="1"/>
          </p:cNvSpPr>
          <p:nvPr>
            <p:ph idx="1"/>
          </p:nvPr>
        </p:nvSpPr>
        <p:spPr>
          <a:xfrm>
            <a:off x="0" y="780595"/>
            <a:ext cx="11353800" cy="5940839"/>
          </a:xfrm>
        </p:spPr>
        <p:txBody>
          <a:bodyPr/>
          <a:lstStyle/>
          <a:p>
            <a:endParaRPr lang="fr-FR" dirty="0"/>
          </a:p>
        </p:txBody>
      </p:sp>
      <p:sp>
        <p:nvSpPr>
          <p:cNvPr id="4" name="Rectangle 3">
            <a:extLst>
              <a:ext uri="{FF2B5EF4-FFF2-40B4-BE49-F238E27FC236}">
                <a16:creationId xmlns:a16="http://schemas.microsoft.com/office/drawing/2014/main" id="{68FD01CA-DA9C-490E-B05A-85E70E388D23}"/>
              </a:ext>
            </a:extLst>
          </p:cNvPr>
          <p:cNvSpPr/>
          <p:nvPr/>
        </p:nvSpPr>
        <p:spPr>
          <a:xfrm>
            <a:off x="4540332" y="834285"/>
            <a:ext cx="3111335" cy="76002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t>RM SERRE</a:t>
            </a:r>
          </a:p>
          <a:p>
            <a:pPr algn="ctr"/>
            <a:r>
              <a:rPr lang="fr-FR" b="1" dirty="0"/>
              <a:t>S</a:t>
            </a:r>
            <a:r>
              <a:rPr lang="fr-FR" b="1" baseline="30000" dirty="0"/>
              <a:t>2</a:t>
            </a:r>
            <a:r>
              <a:rPr lang="fr-FR" b="1" dirty="0"/>
              <a:t> &lt;  1,5 cm</a:t>
            </a:r>
            <a:r>
              <a:rPr lang="fr-FR" b="1" baseline="30000" dirty="0"/>
              <a:t>2</a:t>
            </a:r>
            <a:r>
              <a:rPr lang="fr-FR" b="1" dirty="0"/>
              <a:t> ou 1cm</a:t>
            </a:r>
            <a:r>
              <a:rPr lang="fr-FR" b="1" baseline="30000" dirty="0"/>
              <a:t>2</a:t>
            </a:r>
            <a:r>
              <a:rPr lang="fr-FR" b="1" dirty="0"/>
              <a:t>/SC</a:t>
            </a:r>
            <a:endParaRPr lang="fr-FR" b="1" baseline="30000" dirty="0"/>
          </a:p>
          <a:p>
            <a:pPr algn="ctr"/>
            <a:r>
              <a:rPr lang="fr-FR" b="1" dirty="0"/>
              <a:t> </a:t>
            </a:r>
          </a:p>
        </p:txBody>
      </p:sp>
      <p:sp>
        <p:nvSpPr>
          <p:cNvPr id="9" name="Rectangle 8">
            <a:extLst>
              <a:ext uri="{FF2B5EF4-FFF2-40B4-BE49-F238E27FC236}">
                <a16:creationId xmlns:a16="http://schemas.microsoft.com/office/drawing/2014/main" id="{CCBC0DCE-CF03-4B61-837D-361E11948D84}"/>
              </a:ext>
            </a:extLst>
          </p:cNvPr>
          <p:cNvSpPr/>
          <p:nvPr/>
        </p:nvSpPr>
        <p:spPr>
          <a:xfrm>
            <a:off x="1632858" y="2217675"/>
            <a:ext cx="2493818" cy="6086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t>SYMPTOMATIQUE</a:t>
            </a:r>
          </a:p>
          <a:p>
            <a:pPr algn="ctr"/>
            <a:r>
              <a:rPr lang="fr-FR" b="1" dirty="0"/>
              <a:t>NYHA III ou IV</a:t>
            </a:r>
            <a:r>
              <a:rPr lang="fr-FR" dirty="0"/>
              <a:t> </a:t>
            </a:r>
          </a:p>
        </p:txBody>
      </p:sp>
      <p:sp>
        <p:nvSpPr>
          <p:cNvPr id="10" name="Rectangle 9">
            <a:extLst>
              <a:ext uri="{FF2B5EF4-FFF2-40B4-BE49-F238E27FC236}">
                <a16:creationId xmlns:a16="http://schemas.microsoft.com/office/drawing/2014/main" id="{AA9DE9AB-4B5A-4101-98A3-EE837A440EA0}"/>
              </a:ext>
            </a:extLst>
          </p:cNvPr>
          <p:cNvSpPr/>
          <p:nvPr/>
        </p:nvSpPr>
        <p:spPr>
          <a:xfrm>
            <a:off x="7920843" y="2175365"/>
            <a:ext cx="3123210" cy="7429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t>ASYMPTOMATIQUE</a:t>
            </a:r>
            <a:r>
              <a:rPr lang="fr-FR" dirty="0"/>
              <a:t> </a:t>
            </a:r>
          </a:p>
        </p:txBody>
      </p:sp>
      <p:sp>
        <p:nvSpPr>
          <p:cNvPr id="11" name="Rectangle 10">
            <a:extLst>
              <a:ext uri="{FF2B5EF4-FFF2-40B4-BE49-F238E27FC236}">
                <a16:creationId xmlns:a16="http://schemas.microsoft.com/office/drawing/2014/main" id="{3DCEF100-0B30-47B9-9E07-C3E57DBE923C}"/>
              </a:ext>
            </a:extLst>
          </p:cNvPr>
          <p:cNvSpPr/>
          <p:nvPr/>
        </p:nvSpPr>
        <p:spPr>
          <a:xfrm>
            <a:off x="197923" y="5623556"/>
            <a:ext cx="3241964" cy="92920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t>CHIRURGIE </a:t>
            </a:r>
          </a:p>
        </p:txBody>
      </p:sp>
      <p:sp>
        <p:nvSpPr>
          <p:cNvPr id="12" name="Rectangle 11">
            <a:extLst>
              <a:ext uri="{FF2B5EF4-FFF2-40B4-BE49-F238E27FC236}">
                <a16:creationId xmlns:a16="http://schemas.microsoft.com/office/drawing/2014/main" id="{CD287D7E-A6AF-42BB-BCD9-37BDCE1913FD}"/>
              </a:ext>
            </a:extLst>
          </p:cNvPr>
          <p:cNvSpPr/>
          <p:nvPr/>
        </p:nvSpPr>
        <p:spPr>
          <a:xfrm>
            <a:off x="5712033" y="3184849"/>
            <a:ext cx="5215044" cy="19053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b="1" dirty="0">
                <a:solidFill>
                  <a:srgbClr val="FFC000"/>
                </a:solidFill>
              </a:rPr>
              <a:t>ATCD embolique </a:t>
            </a:r>
          </a:p>
          <a:p>
            <a:r>
              <a:rPr lang="fr-FR" b="1" dirty="0">
                <a:solidFill>
                  <a:srgbClr val="FFC000"/>
                </a:solidFill>
              </a:rPr>
              <a:t>Passage récent en FA</a:t>
            </a:r>
          </a:p>
          <a:p>
            <a:r>
              <a:rPr lang="fr-FR" b="1" dirty="0">
                <a:solidFill>
                  <a:srgbClr val="FFC000"/>
                </a:solidFill>
              </a:rPr>
              <a:t>contraste spontané dans l’OG</a:t>
            </a:r>
          </a:p>
          <a:p>
            <a:r>
              <a:rPr lang="fr-FR" b="1" dirty="0">
                <a:solidFill>
                  <a:srgbClr val="FFC000"/>
                </a:solidFill>
              </a:rPr>
              <a:t>grossesse envisagée ou en cours</a:t>
            </a:r>
          </a:p>
          <a:p>
            <a:r>
              <a:rPr lang="fr-FR" b="1" dirty="0">
                <a:solidFill>
                  <a:srgbClr val="FFC000"/>
                </a:solidFill>
              </a:rPr>
              <a:t>Nécessite de chirurgie extracardiaque</a:t>
            </a:r>
          </a:p>
          <a:p>
            <a:r>
              <a:rPr lang="fr-FR" b="1" dirty="0">
                <a:solidFill>
                  <a:srgbClr val="FFC000"/>
                </a:solidFill>
              </a:rPr>
              <a:t>HTAP PAPS </a:t>
            </a:r>
            <a:r>
              <a:rPr lang="fr-FR" dirty="0"/>
              <a:t>&gt; 50mmHg</a:t>
            </a:r>
          </a:p>
        </p:txBody>
      </p:sp>
      <p:sp>
        <p:nvSpPr>
          <p:cNvPr id="13" name="Rectangle 12">
            <a:extLst>
              <a:ext uri="{FF2B5EF4-FFF2-40B4-BE49-F238E27FC236}">
                <a16:creationId xmlns:a16="http://schemas.microsoft.com/office/drawing/2014/main" id="{45AE44BE-BE1D-4077-9CA0-3B7A81D4750F}"/>
              </a:ext>
            </a:extLst>
          </p:cNvPr>
          <p:cNvSpPr/>
          <p:nvPr/>
        </p:nvSpPr>
        <p:spPr>
          <a:xfrm>
            <a:off x="5070764" y="5625144"/>
            <a:ext cx="5973288" cy="9472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b="1" dirty="0"/>
              <a:t>TRAITEMENT MÉDICAL</a:t>
            </a:r>
          </a:p>
          <a:p>
            <a:r>
              <a:rPr lang="fr-FR" b="1" dirty="0"/>
              <a:t>SURVEILLANCE RÉGULIÈRE CLINIQUE ET ÉCHOGRAPHIQUE </a:t>
            </a:r>
          </a:p>
        </p:txBody>
      </p:sp>
      <p:sp>
        <p:nvSpPr>
          <p:cNvPr id="14" name="Rectangle 13">
            <a:extLst>
              <a:ext uri="{FF2B5EF4-FFF2-40B4-BE49-F238E27FC236}">
                <a16:creationId xmlns:a16="http://schemas.microsoft.com/office/drawing/2014/main" id="{C4A7B26C-3A05-40E3-814F-1EE02E035CD0}"/>
              </a:ext>
            </a:extLst>
          </p:cNvPr>
          <p:cNvSpPr/>
          <p:nvPr/>
        </p:nvSpPr>
        <p:spPr>
          <a:xfrm>
            <a:off x="3598223" y="0"/>
            <a:ext cx="5153891" cy="7006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000" b="1" dirty="0"/>
              <a:t>RETRECISSEMENT MITRAL SERRE</a:t>
            </a:r>
          </a:p>
        </p:txBody>
      </p:sp>
      <p:cxnSp>
        <p:nvCxnSpPr>
          <p:cNvPr id="16" name="Connecteur droit 15">
            <a:extLst>
              <a:ext uri="{FF2B5EF4-FFF2-40B4-BE49-F238E27FC236}">
                <a16:creationId xmlns:a16="http://schemas.microsoft.com/office/drawing/2014/main" id="{A851E713-97A8-4AB2-9F39-B2B1B825BB33}"/>
              </a:ext>
            </a:extLst>
          </p:cNvPr>
          <p:cNvCxnSpPr>
            <a:cxnSpLocks/>
          </p:cNvCxnSpPr>
          <p:nvPr/>
        </p:nvCxnSpPr>
        <p:spPr>
          <a:xfrm>
            <a:off x="3265714" y="1908834"/>
            <a:ext cx="6382987" cy="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9" name="Connecteur droit avec flèche 18">
            <a:extLst>
              <a:ext uri="{FF2B5EF4-FFF2-40B4-BE49-F238E27FC236}">
                <a16:creationId xmlns:a16="http://schemas.microsoft.com/office/drawing/2014/main" id="{D042B885-C009-4C5E-A11F-FF1AB9C61C00}"/>
              </a:ext>
            </a:extLst>
          </p:cNvPr>
          <p:cNvCxnSpPr/>
          <p:nvPr/>
        </p:nvCxnSpPr>
        <p:spPr>
          <a:xfrm>
            <a:off x="9648701" y="1888177"/>
            <a:ext cx="0" cy="32949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0" name="Connecteur droit avec flèche 19">
            <a:extLst>
              <a:ext uri="{FF2B5EF4-FFF2-40B4-BE49-F238E27FC236}">
                <a16:creationId xmlns:a16="http://schemas.microsoft.com/office/drawing/2014/main" id="{2071CE1B-7480-416D-978B-9996257D5CA4}"/>
              </a:ext>
            </a:extLst>
          </p:cNvPr>
          <p:cNvCxnSpPr/>
          <p:nvPr/>
        </p:nvCxnSpPr>
        <p:spPr>
          <a:xfrm>
            <a:off x="3265714" y="1908834"/>
            <a:ext cx="0" cy="32949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2" name="Connecteur droit avec flèche 21">
            <a:extLst>
              <a:ext uri="{FF2B5EF4-FFF2-40B4-BE49-F238E27FC236}">
                <a16:creationId xmlns:a16="http://schemas.microsoft.com/office/drawing/2014/main" id="{6FE6044F-A0E0-46C3-8ED4-9ABA61426486}"/>
              </a:ext>
            </a:extLst>
          </p:cNvPr>
          <p:cNvCxnSpPr/>
          <p:nvPr/>
        </p:nvCxnSpPr>
        <p:spPr>
          <a:xfrm>
            <a:off x="9013371" y="3016332"/>
            <a:ext cx="0" cy="28500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4" name="Connecteur droit avec flèche 23">
            <a:extLst>
              <a:ext uri="{FF2B5EF4-FFF2-40B4-BE49-F238E27FC236}">
                <a16:creationId xmlns:a16="http://schemas.microsoft.com/office/drawing/2014/main" id="{0DC82E80-0283-4C4C-BE23-4A57CAA4D35E}"/>
              </a:ext>
            </a:extLst>
          </p:cNvPr>
          <p:cNvCxnSpPr>
            <a:cxnSpLocks/>
          </p:cNvCxnSpPr>
          <p:nvPr/>
        </p:nvCxnSpPr>
        <p:spPr>
          <a:xfrm flipH="1">
            <a:off x="4007925" y="4089462"/>
            <a:ext cx="1704108"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7" name="Connecteur droit avec flèche 26">
            <a:extLst>
              <a:ext uri="{FF2B5EF4-FFF2-40B4-BE49-F238E27FC236}">
                <a16:creationId xmlns:a16="http://schemas.microsoft.com/office/drawing/2014/main" id="{99872C19-9B71-46DF-BFB5-81797DD6A145}"/>
              </a:ext>
            </a:extLst>
          </p:cNvPr>
          <p:cNvCxnSpPr>
            <a:cxnSpLocks/>
          </p:cNvCxnSpPr>
          <p:nvPr/>
        </p:nvCxnSpPr>
        <p:spPr>
          <a:xfrm>
            <a:off x="7920842" y="4975761"/>
            <a:ext cx="0" cy="510639"/>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9" name="Connecteur droit avec flèche 28">
            <a:extLst>
              <a:ext uri="{FF2B5EF4-FFF2-40B4-BE49-F238E27FC236}">
                <a16:creationId xmlns:a16="http://schemas.microsoft.com/office/drawing/2014/main" id="{E9A8B6DF-27F0-4614-A931-F69591BB8EA8}"/>
              </a:ext>
            </a:extLst>
          </p:cNvPr>
          <p:cNvCxnSpPr>
            <a:stCxn id="4" idx="2"/>
          </p:cNvCxnSpPr>
          <p:nvPr/>
        </p:nvCxnSpPr>
        <p:spPr>
          <a:xfrm flipH="1">
            <a:off x="6095999" y="1594306"/>
            <a:ext cx="1" cy="31452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30" name="Connecteur droit avec flèche 29">
            <a:extLst>
              <a:ext uri="{FF2B5EF4-FFF2-40B4-BE49-F238E27FC236}">
                <a16:creationId xmlns:a16="http://schemas.microsoft.com/office/drawing/2014/main" id="{F1FC3A51-4FAF-42F9-9F5D-B793E0544C7B}"/>
              </a:ext>
            </a:extLst>
          </p:cNvPr>
          <p:cNvCxnSpPr>
            <a:cxnSpLocks/>
          </p:cNvCxnSpPr>
          <p:nvPr/>
        </p:nvCxnSpPr>
        <p:spPr>
          <a:xfrm>
            <a:off x="1942011" y="3016332"/>
            <a:ext cx="0" cy="412668"/>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sp>
        <p:nvSpPr>
          <p:cNvPr id="33" name="Ellipse 32">
            <a:extLst>
              <a:ext uri="{FF2B5EF4-FFF2-40B4-BE49-F238E27FC236}">
                <a16:creationId xmlns:a16="http://schemas.microsoft.com/office/drawing/2014/main" id="{EB4E3284-D172-47A7-B6E8-35E018B2C697}"/>
              </a:ext>
            </a:extLst>
          </p:cNvPr>
          <p:cNvSpPr/>
          <p:nvPr/>
        </p:nvSpPr>
        <p:spPr>
          <a:xfrm>
            <a:off x="8752114" y="5101231"/>
            <a:ext cx="925280" cy="5843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rgbClr val="FFFF00"/>
                </a:solidFill>
              </a:rPr>
              <a:t>NON</a:t>
            </a:r>
          </a:p>
        </p:txBody>
      </p:sp>
      <p:sp>
        <p:nvSpPr>
          <p:cNvPr id="38" name="Ellipse 37">
            <a:extLst>
              <a:ext uri="{FF2B5EF4-FFF2-40B4-BE49-F238E27FC236}">
                <a16:creationId xmlns:a16="http://schemas.microsoft.com/office/drawing/2014/main" id="{0C50F63B-3D9F-42B6-A69D-3C6BECE3150C}"/>
              </a:ext>
            </a:extLst>
          </p:cNvPr>
          <p:cNvSpPr/>
          <p:nvPr/>
        </p:nvSpPr>
        <p:spPr>
          <a:xfrm>
            <a:off x="4390904" y="3429000"/>
            <a:ext cx="896581" cy="58432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rgbClr val="FFFF00"/>
                </a:solidFill>
              </a:rPr>
              <a:t>OUI</a:t>
            </a:r>
          </a:p>
        </p:txBody>
      </p:sp>
      <p:sp>
        <p:nvSpPr>
          <p:cNvPr id="5" name="Rectangle 4">
            <a:extLst>
              <a:ext uri="{FF2B5EF4-FFF2-40B4-BE49-F238E27FC236}">
                <a16:creationId xmlns:a16="http://schemas.microsoft.com/office/drawing/2014/main" id="{A185CBE0-5AE3-41AB-B8EE-3AADB9EA43BC}"/>
              </a:ext>
            </a:extLst>
          </p:cNvPr>
          <p:cNvSpPr/>
          <p:nvPr/>
        </p:nvSpPr>
        <p:spPr>
          <a:xfrm>
            <a:off x="411480" y="3707476"/>
            <a:ext cx="3028404" cy="5165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Commissurotomie percutanée</a:t>
            </a:r>
          </a:p>
        </p:txBody>
      </p:sp>
      <p:sp>
        <p:nvSpPr>
          <p:cNvPr id="6" name="Rectangle 5">
            <a:extLst>
              <a:ext uri="{FF2B5EF4-FFF2-40B4-BE49-F238E27FC236}">
                <a16:creationId xmlns:a16="http://schemas.microsoft.com/office/drawing/2014/main" id="{3F3B6860-2F99-49FE-8DAE-53F626940D17}"/>
              </a:ext>
            </a:extLst>
          </p:cNvPr>
          <p:cNvSpPr/>
          <p:nvPr/>
        </p:nvSpPr>
        <p:spPr>
          <a:xfrm>
            <a:off x="838200" y="4658575"/>
            <a:ext cx="2017914" cy="51657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ECHEC ou C.I.</a:t>
            </a:r>
          </a:p>
        </p:txBody>
      </p:sp>
      <p:cxnSp>
        <p:nvCxnSpPr>
          <p:cNvPr id="23" name="Connecteur droit avec flèche 22">
            <a:extLst>
              <a:ext uri="{FF2B5EF4-FFF2-40B4-BE49-F238E27FC236}">
                <a16:creationId xmlns:a16="http://schemas.microsoft.com/office/drawing/2014/main" id="{86860003-1CA8-42AA-9B97-EBA6A1F0BA2A}"/>
              </a:ext>
            </a:extLst>
          </p:cNvPr>
          <p:cNvCxnSpPr>
            <a:cxnSpLocks/>
          </p:cNvCxnSpPr>
          <p:nvPr/>
        </p:nvCxnSpPr>
        <p:spPr>
          <a:xfrm>
            <a:off x="1955073" y="5241368"/>
            <a:ext cx="0" cy="275512"/>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25" name="Connecteur droit avec flèche 24">
            <a:extLst>
              <a:ext uri="{FF2B5EF4-FFF2-40B4-BE49-F238E27FC236}">
                <a16:creationId xmlns:a16="http://schemas.microsoft.com/office/drawing/2014/main" id="{8E0FAB6D-A186-4320-B04B-5C7DD9D652D0}"/>
              </a:ext>
            </a:extLst>
          </p:cNvPr>
          <p:cNvCxnSpPr>
            <a:cxnSpLocks/>
          </p:cNvCxnSpPr>
          <p:nvPr/>
        </p:nvCxnSpPr>
        <p:spPr>
          <a:xfrm>
            <a:off x="1918062" y="4261147"/>
            <a:ext cx="0" cy="295613"/>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31549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00ECC75-8E46-4FF8-A317-56B8BAA58A16}"/>
              </a:ext>
            </a:extLst>
          </p:cNvPr>
          <p:cNvSpPr>
            <a:spLocks noGrp="1"/>
          </p:cNvSpPr>
          <p:nvPr>
            <p:ph type="title"/>
          </p:nvPr>
        </p:nvSpPr>
        <p:spPr>
          <a:xfrm>
            <a:off x="838200" y="365125"/>
            <a:ext cx="10195560" cy="594995"/>
          </a:xfrm>
        </p:spPr>
        <p:txBody>
          <a:bodyPr>
            <a:noAutofit/>
          </a:bodyPr>
          <a:lstStyle/>
          <a:p>
            <a:pPr algn="ctr"/>
            <a:r>
              <a:rPr lang="fr-FR" b="1" dirty="0">
                <a:solidFill>
                  <a:srgbClr val="0070C0"/>
                </a:solidFill>
              </a:rPr>
              <a:t>CONCLUSION</a:t>
            </a:r>
          </a:p>
        </p:txBody>
      </p:sp>
      <p:sp>
        <p:nvSpPr>
          <p:cNvPr id="3" name="Espace réservé du contenu 2">
            <a:extLst>
              <a:ext uri="{FF2B5EF4-FFF2-40B4-BE49-F238E27FC236}">
                <a16:creationId xmlns:a16="http://schemas.microsoft.com/office/drawing/2014/main" id="{A7155F2A-0E1E-4CDA-BE11-E7631CBB438F}"/>
              </a:ext>
            </a:extLst>
          </p:cNvPr>
          <p:cNvSpPr>
            <a:spLocks noGrp="1"/>
          </p:cNvSpPr>
          <p:nvPr>
            <p:ph idx="1"/>
          </p:nvPr>
        </p:nvSpPr>
        <p:spPr>
          <a:xfrm>
            <a:off x="137160" y="1066800"/>
            <a:ext cx="11871960" cy="5791200"/>
          </a:xfrm>
        </p:spPr>
        <p:txBody>
          <a:bodyPr>
            <a:normAutofit/>
          </a:bodyPr>
          <a:lstStyle/>
          <a:p>
            <a:pPr marL="0" indent="0" algn="just">
              <a:lnSpc>
                <a:spcPct val="150000"/>
              </a:lnSpc>
              <a:spcBef>
                <a:spcPts val="0"/>
              </a:spcBef>
              <a:buNone/>
            </a:pPr>
            <a:r>
              <a:rPr lang="fr-FR" b="0" i="0" dirty="0">
                <a:solidFill>
                  <a:srgbClr val="1E1A1D"/>
                </a:solidFill>
                <a:effectLst/>
              </a:rPr>
              <a:t>Les valvulopathies cardiaques sont une </a:t>
            </a:r>
            <a:r>
              <a:rPr lang="fr-FR" b="1" i="0" dirty="0">
                <a:solidFill>
                  <a:srgbClr val="0070C0"/>
                </a:solidFill>
                <a:effectLst/>
              </a:rPr>
              <a:t>affection fréquente </a:t>
            </a:r>
            <a:r>
              <a:rPr lang="fr-FR" b="0" i="0" dirty="0">
                <a:solidFill>
                  <a:srgbClr val="1E1A1D"/>
                </a:solidFill>
                <a:effectLst/>
              </a:rPr>
              <a:t>qui touche de plus en plus de personnes au vu du vieillissement de la population. Le médecin généraliste joue un rôle primordial dans </a:t>
            </a:r>
            <a:r>
              <a:rPr lang="fr-FR" b="1" i="0" dirty="0">
                <a:solidFill>
                  <a:srgbClr val="0070C0"/>
                </a:solidFill>
                <a:effectLst/>
              </a:rPr>
              <a:t>la détection et la prise en charge de ces patients</a:t>
            </a:r>
            <a:r>
              <a:rPr lang="fr-FR" b="0" i="0" dirty="0">
                <a:solidFill>
                  <a:srgbClr val="0070C0"/>
                </a:solidFill>
                <a:effectLst/>
              </a:rPr>
              <a:t>,</a:t>
            </a:r>
            <a:r>
              <a:rPr lang="fr-FR" b="0" i="0" dirty="0">
                <a:solidFill>
                  <a:srgbClr val="1E1A1D"/>
                </a:solidFill>
                <a:effectLst/>
              </a:rPr>
              <a:t> afin de décider quels outils diagnostiques permettront de confirmer la nature et la gravité de ces valvulopathies. En outre, le suivi clinique et le traitement médicamenteux de ces patients lui reviennent en premier lieu, afin de </a:t>
            </a:r>
            <a:r>
              <a:rPr lang="fr-FR" b="0" i="0" dirty="0">
                <a:solidFill>
                  <a:srgbClr val="0070C0"/>
                </a:solidFill>
                <a:effectLst/>
              </a:rPr>
              <a:t>pouvoir les diriger vers le cardiologue ou le chirurgien cardiaque </a:t>
            </a:r>
            <a:r>
              <a:rPr lang="fr-FR" b="0" i="0" dirty="0">
                <a:solidFill>
                  <a:srgbClr val="1E1A1D"/>
                </a:solidFill>
                <a:effectLst/>
              </a:rPr>
              <a:t>selon l’évolution de la maladie valvulaire</a:t>
            </a:r>
            <a:r>
              <a:rPr lang="fr-FR" b="0" i="0" dirty="0">
                <a:solidFill>
                  <a:srgbClr val="1E1A1D"/>
                </a:solidFill>
                <a:effectLst/>
                <a:latin typeface="freight-text-pro"/>
              </a:rPr>
              <a:t>.</a:t>
            </a:r>
            <a:endParaRPr lang="fr-FR" dirty="0"/>
          </a:p>
        </p:txBody>
      </p:sp>
    </p:spTree>
    <p:extLst>
      <p:ext uri="{BB962C8B-B14F-4D97-AF65-F5344CB8AC3E}">
        <p14:creationId xmlns:p14="http://schemas.microsoft.com/office/powerpoint/2010/main" val="370213740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845</TotalTime>
  <Words>1384</Words>
  <Application>Microsoft Office PowerPoint</Application>
  <PresentationFormat>Grand écran</PresentationFormat>
  <Paragraphs>244</Paragraphs>
  <Slides>26</Slides>
  <Notes>0</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26</vt:i4>
      </vt:variant>
    </vt:vector>
  </HeadingPairs>
  <TitlesOfParts>
    <vt:vector size="36" baseType="lpstr">
      <vt:lpstr>Arial</vt:lpstr>
      <vt:lpstr>Arial Black</vt:lpstr>
      <vt:lpstr>Calibri</vt:lpstr>
      <vt:lpstr>Calibri Light</vt:lpstr>
      <vt:lpstr>freight-text-pro</vt:lpstr>
      <vt:lpstr>Lucida Sans Unicode</vt:lpstr>
      <vt:lpstr>Open Sans</vt:lpstr>
      <vt:lpstr>Roboto</vt:lpstr>
      <vt:lpstr>Wingdings</vt:lpstr>
      <vt:lpstr>Thème Office</vt:lpstr>
      <vt:lpstr>INDICATIONS CHIRURGICALES DES VALVULOPATHIES CARDIAQUES </vt:lpstr>
      <vt:lpstr>OBJECTIFS</vt:lpstr>
      <vt:lpstr>Présentation PowerPoint</vt:lpstr>
      <vt:lpstr>2. ANATOMIE</vt:lpstr>
      <vt:lpstr>3. ANATOMIE PATHOLOGIE 1</vt:lpstr>
      <vt:lpstr>Présentation PowerPoint</vt:lpstr>
      <vt:lpstr>3. ANATOMIE PATHOLOGIE 2 </vt:lpstr>
      <vt:lpstr>4. PHYSIOPATHOLOGIE </vt:lpstr>
      <vt:lpstr>5. ETIOLOGIES 1</vt:lpstr>
      <vt:lpstr>5. ETIOLOGIES 2</vt:lpstr>
      <vt:lpstr>5. ETIOLOGIES 3</vt:lpstr>
      <vt:lpstr>5. ETIOLOGIES  4</vt:lpstr>
      <vt:lpstr>Présentation PowerPoint</vt:lpstr>
      <vt:lpstr> L’INSUFFISANCE MITRALE </vt:lpstr>
      <vt:lpstr>L’INSUFFISANCE AORTIQUE</vt:lpstr>
      <vt:lpstr> LE RETRECISSEMENT MITRAL  </vt:lpstr>
      <vt:lpstr>Présentation PowerPoint</vt:lpstr>
      <vt:lpstr>7. TRAITEMENT</vt:lpstr>
      <vt:lpstr> </vt:lpstr>
      <vt:lpstr>Présentation PowerPoint</vt:lpstr>
      <vt:lpstr>INDICATIONS </vt:lpstr>
      <vt:lpstr>                                            </vt:lpstr>
      <vt:lpstr>                                            </vt:lpstr>
      <vt:lpstr>                                            </vt:lpstr>
      <vt:lpstr>                                            </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INDICTION CHIRURGICALE DES VALVULOPATHIES</dc:title>
  <dc:creator>Asus</dc:creator>
  <cp:lastModifiedBy>PLANET USA</cp:lastModifiedBy>
  <cp:revision>109</cp:revision>
  <dcterms:created xsi:type="dcterms:W3CDTF">2020-09-14T21:38:17Z</dcterms:created>
  <dcterms:modified xsi:type="dcterms:W3CDTF">2020-09-23T06:09:37Z</dcterms:modified>
</cp:coreProperties>
</file>