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sldIdLst>
    <p:sldId id="256" r:id="rId2"/>
    <p:sldId id="258" r:id="rId3"/>
    <p:sldId id="259" r:id="rId4"/>
    <p:sldId id="257" r:id="rId5"/>
    <p:sldId id="260" r:id="rId6"/>
    <p:sldId id="261"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7" d="100"/>
          <a:sy n="67" d="100"/>
        </p:scale>
        <p:origin x="644"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95B0AA6-6C39-40A2-9023-1C046A9269F4}"/>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EE04D8EA-9816-41F5-BCE0-CF018EBA579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DCA1FEC1-8D4E-45C3-92AF-732D52E83003}"/>
              </a:ext>
            </a:extLst>
          </p:cNvPr>
          <p:cNvSpPr>
            <a:spLocks noGrp="1"/>
          </p:cNvSpPr>
          <p:nvPr>
            <p:ph type="dt" sz="half" idx="10"/>
          </p:nvPr>
        </p:nvSpPr>
        <p:spPr/>
        <p:txBody>
          <a:bodyPr/>
          <a:lstStyle/>
          <a:p>
            <a:fld id="{CF16D145-06AE-4630-8D09-C66EAA0543B8}" type="datetimeFigureOut">
              <a:rPr lang="fr-FR" smtClean="0"/>
              <a:t>22/09/2020</a:t>
            </a:fld>
            <a:endParaRPr lang="fr-FR"/>
          </a:p>
        </p:txBody>
      </p:sp>
      <p:sp>
        <p:nvSpPr>
          <p:cNvPr id="5" name="Espace réservé du pied de page 4">
            <a:extLst>
              <a:ext uri="{FF2B5EF4-FFF2-40B4-BE49-F238E27FC236}">
                <a16:creationId xmlns:a16="http://schemas.microsoft.com/office/drawing/2014/main" id="{2AA24AE2-0008-4E86-9388-1F0EDFEF38BB}"/>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3AAB37B2-45EA-4D93-91F7-EA9ADBBD8A09}"/>
              </a:ext>
            </a:extLst>
          </p:cNvPr>
          <p:cNvSpPr>
            <a:spLocks noGrp="1"/>
          </p:cNvSpPr>
          <p:nvPr>
            <p:ph type="sldNum" sz="quarter" idx="12"/>
          </p:nvPr>
        </p:nvSpPr>
        <p:spPr/>
        <p:txBody>
          <a:bodyPr/>
          <a:lstStyle/>
          <a:p>
            <a:fld id="{3DAFE4B1-75B0-4BFE-BC24-20D9775297AF}" type="slidenum">
              <a:rPr lang="fr-FR" smtClean="0"/>
              <a:t>‹N°›</a:t>
            </a:fld>
            <a:endParaRPr lang="fr-FR"/>
          </a:p>
        </p:txBody>
      </p:sp>
    </p:spTree>
    <p:extLst>
      <p:ext uri="{BB962C8B-B14F-4D97-AF65-F5344CB8AC3E}">
        <p14:creationId xmlns:p14="http://schemas.microsoft.com/office/powerpoint/2010/main" val="9781775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CD4D3B8-13B5-46AD-82C4-97EF4EBC5027}"/>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39354FD1-405E-4628-B276-939E25531C1D}"/>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9F0F117A-6A5F-4E30-A1B6-A600CCE7216C}"/>
              </a:ext>
            </a:extLst>
          </p:cNvPr>
          <p:cNvSpPr>
            <a:spLocks noGrp="1"/>
          </p:cNvSpPr>
          <p:nvPr>
            <p:ph type="dt" sz="half" idx="10"/>
          </p:nvPr>
        </p:nvSpPr>
        <p:spPr/>
        <p:txBody>
          <a:bodyPr/>
          <a:lstStyle/>
          <a:p>
            <a:fld id="{CF16D145-06AE-4630-8D09-C66EAA0543B8}" type="datetimeFigureOut">
              <a:rPr lang="fr-FR" smtClean="0"/>
              <a:t>22/09/2020</a:t>
            </a:fld>
            <a:endParaRPr lang="fr-FR"/>
          </a:p>
        </p:txBody>
      </p:sp>
      <p:sp>
        <p:nvSpPr>
          <p:cNvPr id="5" name="Espace réservé du pied de page 4">
            <a:extLst>
              <a:ext uri="{FF2B5EF4-FFF2-40B4-BE49-F238E27FC236}">
                <a16:creationId xmlns:a16="http://schemas.microsoft.com/office/drawing/2014/main" id="{145FF625-ADFA-4AEE-BC0F-A1A5C64CEB71}"/>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7599460D-8DD6-4C26-A2E8-0303E9518650}"/>
              </a:ext>
            </a:extLst>
          </p:cNvPr>
          <p:cNvSpPr>
            <a:spLocks noGrp="1"/>
          </p:cNvSpPr>
          <p:nvPr>
            <p:ph type="sldNum" sz="quarter" idx="12"/>
          </p:nvPr>
        </p:nvSpPr>
        <p:spPr/>
        <p:txBody>
          <a:bodyPr/>
          <a:lstStyle/>
          <a:p>
            <a:fld id="{3DAFE4B1-75B0-4BFE-BC24-20D9775297AF}" type="slidenum">
              <a:rPr lang="fr-FR" smtClean="0"/>
              <a:t>‹N°›</a:t>
            </a:fld>
            <a:endParaRPr lang="fr-FR"/>
          </a:p>
        </p:txBody>
      </p:sp>
    </p:spTree>
    <p:extLst>
      <p:ext uri="{BB962C8B-B14F-4D97-AF65-F5344CB8AC3E}">
        <p14:creationId xmlns:p14="http://schemas.microsoft.com/office/powerpoint/2010/main" val="35636679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3525346A-C329-494C-8523-A9800BA87902}"/>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F2427C6F-29A1-44AB-8BAD-ACF2292A1819}"/>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6C4A5F16-7299-4CF5-9E6A-783A4A4CB540}"/>
              </a:ext>
            </a:extLst>
          </p:cNvPr>
          <p:cNvSpPr>
            <a:spLocks noGrp="1"/>
          </p:cNvSpPr>
          <p:nvPr>
            <p:ph type="dt" sz="half" idx="10"/>
          </p:nvPr>
        </p:nvSpPr>
        <p:spPr/>
        <p:txBody>
          <a:bodyPr/>
          <a:lstStyle/>
          <a:p>
            <a:fld id="{CF16D145-06AE-4630-8D09-C66EAA0543B8}" type="datetimeFigureOut">
              <a:rPr lang="fr-FR" smtClean="0"/>
              <a:t>22/09/2020</a:t>
            </a:fld>
            <a:endParaRPr lang="fr-FR"/>
          </a:p>
        </p:txBody>
      </p:sp>
      <p:sp>
        <p:nvSpPr>
          <p:cNvPr id="5" name="Espace réservé du pied de page 4">
            <a:extLst>
              <a:ext uri="{FF2B5EF4-FFF2-40B4-BE49-F238E27FC236}">
                <a16:creationId xmlns:a16="http://schemas.microsoft.com/office/drawing/2014/main" id="{D0D3AFB6-CD86-4002-AB31-40C6CDE2DC14}"/>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DB543A47-4318-4971-932E-E8D093EE9D6F}"/>
              </a:ext>
            </a:extLst>
          </p:cNvPr>
          <p:cNvSpPr>
            <a:spLocks noGrp="1"/>
          </p:cNvSpPr>
          <p:nvPr>
            <p:ph type="sldNum" sz="quarter" idx="12"/>
          </p:nvPr>
        </p:nvSpPr>
        <p:spPr/>
        <p:txBody>
          <a:bodyPr/>
          <a:lstStyle/>
          <a:p>
            <a:fld id="{3DAFE4B1-75B0-4BFE-BC24-20D9775297AF}" type="slidenum">
              <a:rPr lang="fr-FR" smtClean="0"/>
              <a:t>‹N°›</a:t>
            </a:fld>
            <a:endParaRPr lang="fr-FR"/>
          </a:p>
        </p:txBody>
      </p:sp>
    </p:spTree>
    <p:extLst>
      <p:ext uri="{BB962C8B-B14F-4D97-AF65-F5344CB8AC3E}">
        <p14:creationId xmlns:p14="http://schemas.microsoft.com/office/powerpoint/2010/main" val="10247513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51B7695-1629-43B8-8A12-D56FEE4D81A7}"/>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13A86C07-71EE-48E9-A4F4-9D809EAB3AB3}"/>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FFC6CFC8-AE30-4CF4-9A38-A3173E47FE9F}"/>
              </a:ext>
            </a:extLst>
          </p:cNvPr>
          <p:cNvSpPr>
            <a:spLocks noGrp="1"/>
          </p:cNvSpPr>
          <p:nvPr>
            <p:ph type="dt" sz="half" idx="10"/>
          </p:nvPr>
        </p:nvSpPr>
        <p:spPr/>
        <p:txBody>
          <a:bodyPr/>
          <a:lstStyle/>
          <a:p>
            <a:fld id="{CF16D145-06AE-4630-8D09-C66EAA0543B8}" type="datetimeFigureOut">
              <a:rPr lang="fr-FR" smtClean="0"/>
              <a:t>22/09/2020</a:t>
            </a:fld>
            <a:endParaRPr lang="fr-FR"/>
          </a:p>
        </p:txBody>
      </p:sp>
      <p:sp>
        <p:nvSpPr>
          <p:cNvPr id="5" name="Espace réservé du pied de page 4">
            <a:extLst>
              <a:ext uri="{FF2B5EF4-FFF2-40B4-BE49-F238E27FC236}">
                <a16:creationId xmlns:a16="http://schemas.microsoft.com/office/drawing/2014/main" id="{72D4DE75-C751-480C-9D2B-3533F4F3328B}"/>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8AED5656-72AF-4D9C-B200-014D04AC9517}"/>
              </a:ext>
            </a:extLst>
          </p:cNvPr>
          <p:cNvSpPr>
            <a:spLocks noGrp="1"/>
          </p:cNvSpPr>
          <p:nvPr>
            <p:ph type="sldNum" sz="quarter" idx="12"/>
          </p:nvPr>
        </p:nvSpPr>
        <p:spPr/>
        <p:txBody>
          <a:bodyPr/>
          <a:lstStyle/>
          <a:p>
            <a:fld id="{3DAFE4B1-75B0-4BFE-BC24-20D9775297AF}" type="slidenum">
              <a:rPr lang="fr-FR" smtClean="0"/>
              <a:t>‹N°›</a:t>
            </a:fld>
            <a:endParaRPr lang="fr-FR"/>
          </a:p>
        </p:txBody>
      </p:sp>
    </p:spTree>
    <p:extLst>
      <p:ext uri="{BB962C8B-B14F-4D97-AF65-F5344CB8AC3E}">
        <p14:creationId xmlns:p14="http://schemas.microsoft.com/office/powerpoint/2010/main" val="1532921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C51A42A-AE13-4AFB-BA2F-27B4F612D4D7}"/>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8B53991E-4F9B-4344-952D-D899D2599C1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DB4DD617-842C-4CBD-85CB-9B40F5BBCB50}"/>
              </a:ext>
            </a:extLst>
          </p:cNvPr>
          <p:cNvSpPr>
            <a:spLocks noGrp="1"/>
          </p:cNvSpPr>
          <p:nvPr>
            <p:ph type="dt" sz="half" idx="10"/>
          </p:nvPr>
        </p:nvSpPr>
        <p:spPr/>
        <p:txBody>
          <a:bodyPr/>
          <a:lstStyle/>
          <a:p>
            <a:fld id="{CF16D145-06AE-4630-8D09-C66EAA0543B8}" type="datetimeFigureOut">
              <a:rPr lang="fr-FR" smtClean="0"/>
              <a:t>22/09/2020</a:t>
            </a:fld>
            <a:endParaRPr lang="fr-FR"/>
          </a:p>
        </p:txBody>
      </p:sp>
      <p:sp>
        <p:nvSpPr>
          <p:cNvPr id="5" name="Espace réservé du pied de page 4">
            <a:extLst>
              <a:ext uri="{FF2B5EF4-FFF2-40B4-BE49-F238E27FC236}">
                <a16:creationId xmlns:a16="http://schemas.microsoft.com/office/drawing/2014/main" id="{5314AFAC-6B05-424F-89FB-1C0B5F341192}"/>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BD85D3CF-BC24-4A55-AA3A-C2C274305CD6}"/>
              </a:ext>
            </a:extLst>
          </p:cNvPr>
          <p:cNvSpPr>
            <a:spLocks noGrp="1"/>
          </p:cNvSpPr>
          <p:nvPr>
            <p:ph type="sldNum" sz="quarter" idx="12"/>
          </p:nvPr>
        </p:nvSpPr>
        <p:spPr/>
        <p:txBody>
          <a:bodyPr/>
          <a:lstStyle/>
          <a:p>
            <a:fld id="{3DAFE4B1-75B0-4BFE-BC24-20D9775297AF}" type="slidenum">
              <a:rPr lang="fr-FR" smtClean="0"/>
              <a:t>‹N°›</a:t>
            </a:fld>
            <a:endParaRPr lang="fr-FR"/>
          </a:p>
        </p:txBody>
      </p:sp>
    </p:spTree>
    <p:extLst>
      <p:ext uri="{BB962C8B-B14F-4D97-AF65-F5344CB8AC3E}">
        <p14:creationId xmlns:p14="http://schemas.microsoft.com/office/powerpoint/2010/main" val="20207799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7C15E54-97EB-4DB8-A965-D1CE65A8DEAB}"/>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D3B6D6AF-75E1-448F-B9BA-271483DC55D7}"/>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C37052BE-D08E-458D-84C5-794E69350BA2}"/>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3AA643FA-7E19-44CC-9FEB-547B408B4930}"/>
              </a:ext>
            </a:extLst>
          </p:cNvPr>
          <p:cNvSpPr>
            <a:spLocks noGrp="1"/>
          </p:cNvSpPr>
          <p:nvPr>
            <p:ph type="dt" sz="half" idx="10"/>
          </p:nvPr>
        </p:nvSpPr>
        <p:spPr/>
        <p:txBody>
          <a:bodyPr/>
          <a:lstStyle/>
          <a:p>
            <a:fld id="{CF16D145-06AE-4630-8D09-C66EAA0543B8}" type="datetimeFigureOut">
              <a:rPr lang="fr-FR" smtClean="0"/>
              <a:t>22/09/2020</a:t>
            </a:fld>
            <a:endParaRPr lang="fr-FR"/>
          </a:p>
        </p:txBody>
      </p:sp>
      <p:sp>
        <p:nvSpPr>
          <p:cNvPr id="6" name="Espace réservé du pied de page 5">
            <a:extLst>
              <a:ext uri="{FF2B5EF4-FFF2-40B4-BE49-F238E27FC236}">
                <a16:creationId xmlns:a16="http://schemas.microsoft.com/office/drawing/2014/main" id="{62C6D354-2AE2-4158-97DF-8B485C2A77EB}"/>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1864D695-A43E-4665-ACC2-85557A0237D9}"/>
              </a:ext>
            </a:extLst>
          </p:cNvPr>
          <p:cNvSpPr>
            <a:spLocks noGrp="1"/>
          </p:cNvSpPr>
          <p:nvPr>
            <p:ph type="sldNum" sz="quarter" idx="12"/>
          </p:nvPr>
        </p:nvSpPr>
        <p:spPr/>
        <p:txBody>
          <a:bodyPr/>
          <a:lstStyle/>
          <a:p>
            <a:fld id="{3DAFE4B1-75B0-4BFE-BC24-20D9775297AF}" type="slidenum">
              <a:rPr lang="fr-FR" smtClean="0"/>
              <a:t>‹N°›</a:t>
            </a:fld>
            <a:endParaRPr lang="fr-FR"/>
          </a:p>
        </p:txBody>
      </p:sp>
    </p:spTree>
    <p:extLst>
      <p:ext uri="{BB962C8B-B14F-4D97-AF65-F5344CB8AC3E}">
        <p14:creationId xmlns:p14="http://schemas.microsoft.com/office/powerpoint/2010/main" val="13550689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5F5549E-C887-4AB6-B742-CF3A955C3AC4}"/>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E8B37875-233F-4531-987B-E4924714D3F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9FB0EC07-868C-4BAC-B382-6567AECEC37D}"/>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4324EF1F-0383-49D2-8C3A-3FE2A354258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8558B0B2-D30D-4F6B-BF99-774C38479473}"/>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2A195697-9EFF-4D4B-9E56-70F6B7DCCD0A}"/>
              </a:ext>
            </a:extLst>
          </p:cNvPr>
          <p:cNvSpPr>
            <a:spLocks noGrp="1"/>
          </p:cNvSpPr>
          <p:nvPr>
            <p:ph type="dt" sz="half" idx="10"/>
          </p:nvPr>
        </p:nvSpPr>
        <p:spPr/>
        <p:txBody>
          <a:bodyPr/>
          <a:lstStyle/>
          <a:p>
            <a:fld id="{CF16D145-06AE-4630-8D09-C66EAA0543B8}" type="datetimeFigureOut">
              <a:rPr lang="fr-FR" smtClean="0"/>
              <a:t>22/09/2020</a:t>
            </a:fld>
            <a:endParaRPr lang="fr-FR"/>
          </a:p>
        </p:txBody>
      </p:sp>
      <p:sp>
        <p:nvSpPr>
          <p:cNvPr id="8" name="Espace réservé du pied de page 7">
            <a:extLst>
              <a:ext uri="{FF2B5EF4-FFF2-40B4-BE49-F238E27FC236}">
                <a16:creationId xmlns:a16="http://schemas.microsoft.com/office/drawing/2014/main" id="{45B15C0C-053F-411E-9F33-AF95BF137BEF}"/>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55315A8A-ED0C-4453-BFFE-CB71EAEFB9E6}"/>
              </a:ext>
            </a:extLst>
          </p:cNvPr>
          <p:cNvSpPr>
            <a:spLocks noGrp="1"/>
          </p:cNvSpPr>
          <p:nvPr>
            <p:ph type="sldNum" sz="quarter" idx="12"/>
          </p:nvPr>
        </p:nvSpPr>
        <p:spPr/>
        <p:txBody>
          <a:bodyPr/>
          <a:lstStyle/>
          <a:p>
            <a:fld id="{3DAFE4B1-75B0-4BFE-BC24-20D9775297AF}" type="slidenum">
              <a:rPr lang="fr-FR" smtClean="0"/>
              <a:t>‹N°›</a:t>
            </a:fld>
            <a:endParaRPr lang="fr-FR"/>
          </a:p>
        </p:txBody>
      </p:sp>
    </p:spTree>
    <p:extLst>
      <p:ext uri="{BB962C8B-B14F-4D97-AF65-F5344CB8AC3E}">
        <p14:creationId xmlns:p14="http://schemas.microsoft.com/office/powerpoint/2010/main" val="13240474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57E4A2F-E9F0-4CFA-BA78-98510E6B6A4F}"/>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71D8A6CB-3386-443D-921A-CF436B943FBB}"/>
              </a:ext>
            </a:extLst>
          </p:cNvPr>
          <p:cNvSpPr>
            <a:spLocks noGrp="1"/>
          </p:cNvSpPr>
          <p:nvPr>
            <p:ph type="dt" sz="half" idx="10"/>
          </p:nvPr>
        </p:nvSpPr>
        <p:spPr/>
        <p:txBody>
          <a:bodyPr/>
          <a:lstStyle/>
          <a:p>
            <a:fld id="{CF16D145-06AE-4630-8D09-C66EAA0543B8}" type="datetimeFigureOut">
              <a:rPr lang="fr-FR" smtClean="0"/>
              <a:t>22/09/2020</a:t>
            </a:fld>
            <a:endParaRPr lang="fr-FR"/>
          </a:p>
        </p:txBody>
      </p:sp>
      <p:sp>
        <p:nvSpPr>
          <p:cNvPr id="4" name="Espace réservé du pied de page 3">
            <a:extLst>
              <a:ext uri="{FF2B5EF4-FFF2-40B4-BE49-F238E27FC236}">
                <a16:creationId xmlns:a16="http://schemas.microsoft.com/office/drawing/2014/main" id="{9D46ACCF-BCE5-4C58-83AB-AE49D836E318}"/>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F163ACDF-8D08-4E9C-8071-36A2E60EC1EA}"/>
              </a:ext>
            </a:extLst>
          </p:cNvPr>
          <p:cNvSpPr>
            <a:spLocks noGrp="1"/>
          </p:cNvSpPr>
          <p:nvPr>
            <p:ph type="sldNum" sz="quarter" idx="12"/>
          </p:nvPr>
        </p:nvSpPr>
        <p:spPr/>
        <p:txBody>
          <a:bodyPr/>
          <a:lstStyle/>
          <a:p>
            <a:fld id="{3DAFE4B1-75B0-4BFE-BC24-20D9775297AF}" type="slidenum">
              <a:rPr lang="fr-FR" smtClean="0"/>
              <a:t>‹N°›</a:t>
            </a:fld>
            <a:endParaRPr lang="fr-FR"/>
          </a:p>
        </p:txBody>
      </p:sp>
    </p:spTree>
    <p:extLst>
      <p:ext uri="{BB962C8B-B14F-4D97-AF65-F5344CB8AC3E}">
        <p14:creationId xmlns:p14="http://schemas.microsoft.com/office/powerpoint/2010/main" val="39094117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73D09A5B-B647-432D-A8D4-8D87CA003FAB}"/>
              </a:ext>
            </a:extLst>
          </p:cNvPr>
          <p:cNvSpPr>
            <a:spLocks noGrp="1"/>
          </p:cNvSpPr>
          <p:nvPr>
            <p:ph type="dt" sz="half" idx="10"/>
          </p:nvPr>
        </p:nvSpPr>
        <p:spPr/>
        <p:txBody>
          <a:bodyPr/>
          <a:lstStyle/>
          <a:p>
            <a:fld id="{CF16D145-06AE-4630-8D09-C66EAA0543B8}" type="datetimeFigureOut">
              <a:rPr lang="fr-FR" smtClean="0"/>
              <a:t>22/09/2020</a:t>
            </a:fld>
            <a:endParaRPr lang="fr-FR"/>
          </a:p>
        </p:txBody>
      </p:sp>
      <p:sp>
        <p:nvSpPr>
          <p:cNvPr id="3" name="Espace réservé du pied de page 2">
            <a:extLst>
              <a:ext uri="{FF2B5EF4-FFF2-40B4-BE49-F238E27FC236}">
                <a16:creationId xmlns:a16="http://schemas.microsoft.com/office/drawing/2014/main" id="{6B3CEAB0-D7E1-4B63-BC35-3D9E69AAF4A0}"/>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17159298-8494-4F8B-8C58-474FB1CC8CC3}"/>
              </a:ext>
            </a:extLst>
          </p:cNvPr>
          <p:cNvSpPr>
            <a:spLocks noGrp="1"/>
          </p:cNvSpPr>
          <p:nvPr>
            <p:ph type="sldNum" sz="quarter" idx="12"/>
          </p:nvPr>
        </p:nvSpPr>
        <p:spPr/>
        <p:txBody>
          <a:bodyPr/>
          <a:lstStyle/>
          <a:p>
            <a:fld id="{3DAFE4B1-75B0-4BFE-BC24-20D9775297AF}" type="slidenum">
              <a:rPr lang="fr-FR" smtClean="0"/>
              <a:t>‹N°›</a:t>
            </a:fld>
            <a:endParaRPr lang="fr-FR"/>
          </a:p>
        </p:txBody>
      </p:sp>
    </p:spTree>
    <p:extLst>
      <p:ext uri="{BB962C8B-B14F-4D97-AF65-F5344CB8AC3E}">
        <p14:creationId xmlns:p14="http://schemas.microsoft.com/office/powerpoint/2010/main" val="26645632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75A1130-38A4-4334-99A3-E7E188CFF55D}"/>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0D6517F1-277F-40B2-AB24-2A06AB57AFB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57B3B790-EEC5-4DF2-9BE2-9E3E1269967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8F69D100-EEE7-40DA-B4F8-60ECF7B9064F}"/>
              </a:ext>
            </a:extLst>
          </p:cNvPr>
          <p:cNvSpPr>
            <a:spLocks noGrp="1"/>
          </p:cNvSpPr>
          <p:nvPr>
            <p:ph type="dt" sz="half" idx="10"/>
          </p:nvPr>
        </p:nvSpPr>
        <p:spPr/>
        <p:txBody>
          <a:bodyPr/>
          <a:lstStyle/>
          <a:p>
            <a:fld id="{CF16D145-06AE-4630-8D09-C66EAA0543B8}" type="datetimeFigureOut">
              <a:rPr lang="fr-FR" smtClean="0"/>
              <a:t>22/09/2020</a:t>
            </a:fld>
            <a:endParaRPr lang="fr-FR"/>
          </a:p>
        </p:txBody>
      </p:sp>
      <p:sp>
        <p:nvSpPr>
          <p:cNvPr id="6" name="Espace réservé du pied de page 5">
            <a:extLst>
              <a:ext uri="{FF2B5EF4-FFF2-40B4-BE49-F238E27FC236}">
                <a16:creationId xmlns:a16="http://schemas.microsoft.com/office/drawing/2014/main" id="{8EDE077C-0E7F-409F-92B3-9B460D0747C8}"/>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78B0ADA2-C103-4E63-9C31-3564C7A1EBDE}"/>
              </a:ext>
            </a:extLst>
          </p:cNvPr>
          <p:cNvSpPr>
            <a:spLocks noGrp="1"/>
          </p:cNvSpPr>
          <p:nvPr>
            <p:ph type="sldNum" sz="quarter" idx="12"/>
          </p:nvPr>
        </p:nvSpPr>
        <p:spPr/>
        <p:txBody>
          <a:bodyPr/>
          <a:lstStyle/>
          <a:p>
            <a:fld id="{3DAFE4B1-75B0-4BFE-BC24-20D9775297AF}" type="slidenum">
              <a:rPr lang="fr-FR" smtClean="0"/>
              <a:t>‹N°›</a:t>
            </a:fld>
            <a:endParaRPr lang="fr-FR"/>
          </a:p>
        </p:txBody>
      </p:sp>
    </p:spTree>
    <p:extLst>
      <p:ext uri="{BB962C8B-B14F-4D97-AF65-F5344CB8AC3E}">
        <p14:creationId xmlns:p14="http://schemas.microsoft.com/office/powerpoint/2010/main" val="39054060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10706B5-10C6-46D6-AF6C-463F7CB2B293}"/>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43F47A04-8370-406C-B0BF-A6CDEDDD3FA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3D2CF06A-DBF3-41EE-8A65-2CD5D7AD55F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6861DA96-2F03-4EAC-86A7-D75CF84C33ED}"/>
              </a:ext>
            </a:extLst>
          </p:cNvPr>
          <p:cNvSpPr>
            <a:spLocks noGrp="1"/>
          </p:cNvSpPr>
          <p:nvPr>
            <p:ph type="dt" sz="half" idx="10"/>
          </p:nvPr>
        </p:nvSpPr>
        <p:spPr/>
        <p:txBody>
          <a:bodyPr/>
          <a:lstStyle/>
          <a:p>
            <a:fld id="{CF16D145-06AE-4630-8D09-C66EAA0543B8}" type="datetimeFigureOut">
              <a:rPr lang="fr-FR" smtClean="0"/>
              <a:t>22/09/2020</a:t>
            </a:fld>
            <a:endParaRPr lang="fr-FR"/>
          </a:p>
        </p:txBody>
      </p:sp>
      <p:sp>
        <p:nvSpPr>
          <p:cNvPr id="6" name="Espace réservé du pied de page 5">
            <a:extLst>
              <a:ext uri="{FF2B5EF4-FFF2-40B4-BE49-F238E27FC236}">
                <a16:creationId xmlns:a16="http://schemas.microsoft.com/office/drawing/2014/main" id="{C8D2E49F-1531-4E31-9967-9AD711F4958C}"/>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127404B4-1992-41FF-B559-A96C0F575A1C}"/>
              </a:ext>
            </a:extLst>
          </p:cNvPr>
          <p:cNvSpPr>
            <a:spLocks noGrp="1"/>
          </p:cNvSpPr>
          <p:nvPr>
            <p:ph type="sldNum" sz="quarter" idx="12"/>
          </p:nvPr>
        </p:nvSpPr>
        <p:spPr/>
        <p:txBody>
          <a:bodyPr/>
          <a:lstStyle/>
          <a:p>
            <a:fld id="{3DAFE4B1-75B0-4BFE-BC24-20D9775297AF}" type="slidenum">
              <a:rPr lang="fr-FR" smtClean="0"/>
              <a:t>‹N°›</a:t>
            </a:fld>
            <a:endParaRPr lang="fr-FR"/>
          </a:p>
        </p:txBody>
      </p:sp>
    </p:spTree>
    <p:extLst>
      <p:ext uri="{BB962C8B-B14F-4D97-AF65-F5344CB8AC3E}">
        <p14:creationId xmlns:p14="http://schemas.microsoft.com/office/powerpoint/2010/main" val="279334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5261B9DE-F0C4-489A-B49F-CDB1E77EF60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7ECAE8F4-B820-47AF-B57B-CE26FF2E8EC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F376D272-D70C-4085-A095-4864ADFFE63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F16D145-06AE-4630-8D09-C66EAA0543B8}" type="datetimeFigureOut">
              <a:rPr lang="fr-FR" smtClean="0"/>
              <a:t>22/09/2020</a:t>
            </a:fld>
            <a:endParaRPr lang="fr-FR"/>
          </a:p>
        </p:txBody>
      </p:sp>
      <p:sp>
        <p:nvSpPr>
          <p:cNvPr id="5" name="Espace réservé du pied de page 4">
            <a:extLst>
              <a:ext uri="{FF2B5EF4-FFF2-40B4-BE49-F238E27FC236}">
                <a16:creationId xmlns:a16="http://schemas.microsoft.com/office/drawing/2014/main" id="{EE14B180-66D6-4753-9EAF-8F9F8D0AA89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60698D42-F014-40F2-AA87-2E1F2185B9B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AFE4B1-75B0-4BFE-BC24-20D9775297AF}" type="slidenum">
              <a:rPr lang="fr-FR" smtClean="0"/>
              <a:t>‹N°›</a:t>
            </a:fld>
            <a:endParaRPr lang="fr-FR"/>
          </a:p>
        </p:txBody>
      </p:sp>
    </p:spTree>
    <p:extLst>
      <p:ext uri="{BB962C8B-B14F-4D97-AF65-F5344CB8AC3E}">
        <p14:creationId xmlns:p14="http://schemas.microsoft.com/office/powerpoint/2010/main" val="3530533395"/>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emf"/><Relationship Id="rId5" Type="http://schemas.openxmlformats.org/officeDocument/2006/relationships/image" Target="../media/image11.emf"/><Relationship Id="rId4" Type="http://schemas.openxmlformats.org/officeDocument/2006/relationships/image" Target="../media/image10.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8" Type="http://schemas.openxmlformats.org/officeDocument/2006/relationships/image" Target="../media/image19.emf"/><Relationship Id="rId3" Type="http://schemas.openxmlformats.org/officeDocument/2006/relationships/image" Target="../media/image14.emf"/><Relationship Id="rId7" Type="http://schemas.openxmlformats.org/officeDocument/2006/relationships/image" Target="../media/image18.emf"/><Relationship Id="rId2" Type="http://schemas.openxmlformats.org/officeDocument/2006/relationships/image" Target="../media/image13.emf"/><Relationship Id="rId1" Type="http://schemas.openxmlformats.org/officeDocument/2006/relationships/slideLayout" Target="../slideLayouts/slideLayout2.xml"/><Relationship Id="rId6" Type="http://schemas.openxmlformats.org/officeDocument/2006/relationships/image" Target="../media/image17.emf"/><Relationship Id="rId5" Type="http://schemas.openxmlformats.org/officeDocument/2006/relationships/image" Target="../media/image16.emf"/><Relationship Id="rId4" Type="http://schemas.openxmlformats.org/officeDocument/2006/relationships/image" Target="../media/image15.jp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4.xml"/><Relationship Id="rId4" Type="http://schemas.openxmlformats.org/officeDocument/2006/relationships/image" Target="../media/image3.emf"/></Relationships>
</file>

<file path=ppt/slides/_rels/slide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FBDA3D8-75D3-45CF-9222-22C2E2CA5F68}"/>
              </a:ext>
            </a:extLst>
          </p:cNvPr>
          <p:cNvSpPr>
            <a:spLocks noGrp="1"/>
          </p:cNvSpPr>
          <p:nvPr>
            <p:ph type="ctrTitle"/>
          </p:nvPr>
        </p:nvSpPr>
        <p:spPr/>
        <p:txBody>
          <a:bodyPr/>
          <a:lstStyle/>
          <a:p>
            <a:r>
              <a:rPr lang="fr-FR" dirty="0">
                <a:latin typeface="Arial" panose="020B0604020202020204" pitchFamily="34" charset="0"/>
                <a:cs typeface="Arial" panose="020B0604020202020204" pitchFamily="34" charset="0"/>
              </a:rPr>
              <a:t>Dissection Aigue aortique</a:t>
            </a:r>
          </a:p>
        </p:txBody>
      </p:sp>
      <p:sp>
        <p:nvSpPr>
          <p:cNvPr id="3" name="Sous-titre 2">
            <a:extLst>
              <a:ext uri="{FF2B5EF4-FFF2-40B4-BE49-F238E27FC236}">
                <a16:creationId xmlns:a16="http://schemas.microsoft.com/office/drawing/2014/main" id="{21BCDA58-6E07-4EB3-AD05-8B0E92114DDF}"/>
              </a:ext>
            </a:extLst>
          </p:cNvPr>
          <p:cNvSpPr>
            <a:spLocks noGrp="1"/>
          </p:cNvSpPr>
          <p:nvPr>
            <p:ph type="subTitle" idx="1"/>
          </p:nvPr>
        </p:nvSpPr>
        <p:spPr/>
        <p:txBody>
          <a:bodyPr>
            <a:normAutofit/>
          </a:bodyPr>
          <a:lstStyle/>
          <a:p>
            <a:r>
              <a:rPr lang="fr-FR" dirty="0">
                <a:latin typeface="Arial" panose="020B0604020202020204" pitchFamily="34" charset="0"/>
                <a:cs typeface="Arial" panose="020B0604020202020204" pitchFamily="34" charset="0"/>
              </a:rPr>
              <a:t>Pr TOGOLA Birama </a:t>
            </a:r>
          </a:p>
          <a:p>
            <a:r>
              <a:rPr lang="fr-FR" dirty="0">
                <a:latin typeface="Arial" panose="020B0604020202020204" pitchFamily="34" charset="0"/>
                <a:cs typeface="Arial" panose="020B0604020202020204" pitchFamily="34" charset="0"/>
              </a:rPr>
              <a:t>Chirurgien Thoracique et Cardiovasculaire </a:t>
            </a:r>
          </a:p>
          <a:p>
            <a:r>
              <a:rPr lang="fr-FR" dirty="0">
                <a:latin typeface="Arial" panose="020B0604020202020204" pitchFamily="34" charset="0"/>
                <a:cs typeface="Arial" panose="020B0604020202020204" pitchFamily="34" charset="0"/>
              </a:rPr>
              <a:t>CHU  Point « G »</a:t>
            </a:r>
          </a:p>
          <a:p>
            <a:endParaRPr lang="fr-FR" dirty="0"/>
          </a:p>
        </p:txBody>
      </p:sp>
    </p:spTree>
    <p:extLst>
      <p:ext uri="{BB962C8B-B14F-4D97-AF65-F5344CB8AC3E}">
        <p14:creationId xmlns:p14="http://schemas.microsoft.com/office/powerpoint/2010/main" val="7305227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836799F-2F75-4CE6-ABAD-DE9BD17EBE2D}"/>
              </a:ext>
            </a:extLst>
          </p:cNvPr>
          <p:cNvSpPr>
            <a:spLocks noGrp="1"/>
          </p:cNvSpPr>
          <p:nvPr>
            <p:ph type="title"/>
          </p:nvPr>
        </p:nvSpPr>
        <p:spPr/>
        <p:txBody>
          <a:bodyPr>
            <a:normAutofit/>
          </a:bodyPr>
          <a:lstStyle/>
          <a:p>
            <a:pPr algn="ctr"/>
            <a:r>
              <a:rPr lang="fr-ML" i="0" u="none" strike="noStrike" baseline="0" dirty="0">
                <a:latin typeface="Arial" panose="020B0604020202020204" pitchFamily="34" charset="0"/>
                <a:cs typeface="Arial" panose="020B0604020202020204" pitchFamily="34" charset="0"/>
              </a:rPr>
              <a:t>Affections congénitales et/ou héréditaires</a:t>
            </a:r>
            <a:endParaRPr lang="fr-FR" dirty="0">
              <a:latin typeface="Arial" panose="020B0604020202020204" pitchFamily="34" charset="0"/>
              <a:cs typeface="Arial" panose="020B0604020202020204" pitchFamily="34" charset="0"/>
            </a:endParaRPr>
          </a:p>
        </p:txBody>
      </p:sp>
      <p:sp>
        <p:nvSpPr>
          <p:cNvPr id="3" name="Espace réservé du contenu 2">
            <a:extLst>
              <a:ext uri="{FF2B5EF4-FFF2-40B4-BE49-F238E27FC236}">
                <a16:creationId xmlns:a16="http://schemas.microsoft.com/office/drawing/2014/main" id="{651FF7ED-CE93-4F25-B189-AC80A5903BEE}"/>
              </a:ext>
            </a:extLst>
          </p:cNvPr>
          <p:cNvSpPr>
            <a:spLocks noGrp="1"/>
          </p:cNvSpPr>
          <p:nvPr>
            <p:ph idx="1"/>
          </p:nvPr>
        </p:nvSpPr>
        <p:spPr/>
        <p:txBody>
          <a:bodyPr>
            <a:normAutofit fontScale="92500"/>
          </a:bodyPr>
          <a:lstStyle/>
          <a:p>
            <a:pPr>
              <a:buFont typeface="Wingdings" panose="05000000000000000000" pitchFamily="2" charset="2"/>
              <a:buChar char="§"/>
            </a:pPr>
            <a:r>
              <a:rPr lang="fr-FR" b="1" dirty="0">
                <a:solidFill>
                  <a:srgbClr val="FF0000"/>
                </a:solidFill>
                <a:latin typeface="Arial" panose="020B0604020202020204" pitchFamily="34" charset="0"/>
                <a:cs typeface="Arial" panose="020B0604020202020204" pitchFamily="34" charset="0"/>
              </a:rPr>
              <a:t>Maladies tissu conjonctif</a:t>
            </a:r>
          </a:p>
          <a:p>
            <a:r>
              <a:rPr lang="fr-FR" dirty="0">
                <a:latin typeface="Arial" panose="020B0604020202020204" pitchFamily="34" charset="0"/>
                <a:cs typeface="Arial" panose="020B0604020202020204" pitchFamily="34" charset="0"/>
              </a:rPr>
              <a:t> Génétiques avec anomalies tissu conjonctif</a:t>
            </a:r>
          </a:p>
          <a:p>
            <a:r>
              <a:rPr lang="fr-FR" b="1" dirty="0">
                <a:solidFill>
                  <a:srgbClr val="FF0000"/>
                </a:solidFill>
              </a:rPr>
              <a:t>Syndrome  de Marfan</a:t>
            </a:r>
            <a:r>
              <a:rPr lang="fr-FR" dirty="0"/>
              <a:t>: </a:t>
            </a:r>
            <a:r>
              <a:rPr lang="fr-FR" dirty="0">
                <a:latin typeface="Arial" panose="020B0604020202020204" pitchFamily="34" charset="0"/>
                <a:cs typeface="Arial" panose="020B0604020202020204" pitchFamily="34" charset="0"/>
              </a:rPr>
              <a:t>autosomique dominante /  fréquence mal connue 1/5000 ou 10 000/  mutations</a:t>
            </a:r>
          </a:p>
          <a:p>
            <a:r>
              <a:rPr lang="fr-FR" b="1" i="0" u="none" strike="noStrike" baseline="0" dirty="0">
                <a:solidFill>
                  <a:srgbClr val="FF0000"/>
                </a:solidFill>
                <a:latin typeface="Arial" panose="020B0604020202020204" pitchFamily="34" charset="0"/>
                <a:cs typeface="Arial" panose="020B0604020202020204" pitchFamily="34" charset="0"/>
              </a:rPr>
              <a:t>Syndrome d’Ehlers-Danlos: </a:t>
            </a:r>
            <a:r>
              <a:rPr lang="fr-FR" i="0" u="none" strike="noStrike" baseline="0" dirty="0">
                <a:latin typeface="Arial" panose="020B0604020202020204" pitchFamily="34" charset="0"/>
                <a:cs typeface="Arial" panose="020B0604020202020204" pitchFamily="34" charset="0"/>
              </a:rPr>
              <a:t>anomalies hétérogènes (hyperlaxité ligamentaire, fragilité tissulaire, peau extensive) autosomique dominante, type IV</a:t>
            </a:r>
          </a:p>
          <a:p>
            <a:r>
              <a:rPr lang="fr-ML" b="1" i="0" u="none" strike="noStrike" baseline="0" dirty="0">
                <a:solidFill>
                  <a:srgbClr val="FF0000"/>
                </a:solidFill>
                <a:latin typeface="Arial" panose="020B0604020202020204" pitchFamily="34" charset="0"/>
                <a:cs typeface="Arial" panose="020B0604020202020204" pitchFamily="34" charset="0"/>
              </a:rPr>
              <a:t>Ectasie annulo-aortique et dissection familiale: </a:t>
            </a:r>
            <a:r>
              <a:rPr lang="fr-ML" i="0" u="none" strike="noStrike" baseline="0" dirty="0">
                <a:latin typeface="Arial" panose="020B0604020202020204" pitchFamily="34" charset="0"/>
                <a:cs typeface="Arial" panose="020B0604020202020204" pitchFamily="34" charset="0"/>
              </a:rPr>
              <a:t>dilatation isolée racine aortique étendue ou pas aorte asc</a:t>
            </a:r>
            <a:r>
              <a:rPr lang="fr-ML" dirty="0">
                <a:latin typeface="Arial" panose="020B0604020202020204" pitchFamily="34" charset="0"/>
                <a:cs typeface="Arial" panose="020B0604020202020204" pitchFamily="34" charset="0"/>
              </a:rPr>
              <a:t>endante associée à une dilatation anneau et fuite  importante valve aortique</a:t>
            </a:r>
            <a:endParaRPr lang="fr-FR" dirty="0">
              <a:latin typeface="Arial" panose="020B0604020202020204" pitchFamily="34" charset="0"/>
              <a:cs typeface="Arial" panose="020B0604020202020204" pitchFamily="34" charset="0"/>
            </a:endParaRPr>
          </a:p>
          <a:p>
            <a:endParaRPr lang="fr-FR" dirty="0"/>
          </a:p>
        </p:txBody>
      </p:sp>
    </p:spTree>
    <p:extLst>
      <p:ext uri="{BB962C8B-B14F-4D97-AF65-F5344CB8AC3E}">
        <p14:creationId xmlns:p14="http://schemas.microsoft.com/office/powerpoint/2010/main" val="21128194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902B3C0-DE17-412C-9542-485144BBBF7F}"/>
              </a:ext>
            </a:extLst>
          </p:cNvPr>
          <p:cNvSpPr>
            <a:spLocks noGrp="1"/>
          </p:cNvSpPr>
          <p:nvPr>
            <p:ph type="title"/>
          </p:nvPr>
        </p:nvSpPr>
        <p:spPr/>
        <p:txBody>
          <a:bodyPr/>
          <a:lstStyle/>
          <a:p>
            <a:pPr algn="ctr"/>
            <a:r>
              <a:rPr lang="fr-ML" i="0" u="none" strike="noStrike" baseline="0" dirty="0">
                <a:latin typeface="Arial" panose="020B0604020202020204" pitchFamily="34" charset="0"/>
                <a:cs typeface="Arial" panose="020B0604020202020204" pitchFamily="34" charset="0"/>
              </a:rPr>
              <a:t>Affections congénitales et/ou héréditaires (2)</a:t>
            </a:r>
            <a:endParaRPr lang="fr-FR" dirty="0"/>
          </a:p>
        </p:txBody>
      </p:sp>
      <p:sp>
        <p:nvSpPr>
          <p:cNvPr id="3" name="Espace réservé du contenu 2">
            <a:extLst>
              <a:ext uri="{FF2B5EF4-FFF2-40B4-BE49-F238E27FC236}">
                <a16:creationId xmlns:a16="http://schemas.microsoft.com/office/drawing/2014/main" id="{AB4C86D0-EC13-4FC7-85FA-7EF7DAE01B33}"/>
              </a:ext>
            </a:extLst>
          </p:cNvPr>
          <p:cNvSpPr>
            <a:spLocks noGrp="1"/>
          </p:cNvSpPr>
          <p:nvPr>
            <p:ph idx="1"/>
          </p:nvPr>
        </p:nvSpPr>
        <p:spPr/>
        <p:txBody>
          <a:bodyPr/>
          <a:lstStyle/>
          <a:p>
            <a:r>
              <a:rPr lang="fr-FR" b="1" i="0" u="none" strike="noStrike" baseline="0" dirty="0">
                <a:solidFill>
                  <a:srgbClr val="FF0000"/>
                </a:solidFill>
                <a:latin typeface="Arial" panose="020B0604020202020204" pitchFamily="34" charset="0"/>
                <a:cs typeface="Arial" panose="020B0604020202020204" pitchFamily="34" charset="0"/>
              </a:rPr>
              <a:t>Bicuspidie</a:t>
            </a:r>
            <a:r>
              <a:rPr lang="fr-FR" sz="1800" b="1" i="0" u="none" strike="noStrike" baseline="0" dirty="0">
                <a:solidFill>
                  <a:srgbClr val="FF0000"/>
                </a:solidFill>
                <a:latin typeface="TimesNewRomanPS-BoldMT"/>
              </a:rPr>
              <a:t> </a:t>
            </a:r>
            <a:r>
              <a:rPr lang="fr-FR" b="1" i="0" u="none" strike="noStrike" baseline="0" dirty="0">
                <a:solidFill>
                  <a:srgbClr val="FF0000"/>
                </a:solidFill>
                <a:latin typeface="Arial" panose="020B0604020202020204" pitchFamily="34" charset="0"/>
                <a:cs typeface="Arial" panose="020B0604020202020204" pitchFamily="34" charset="0"/>
              </a:rPr>
              <a:t>aortique: </a:t>
            </a:r>
            <a:r>
              <a:rPr lang="fr-ML" b="0" i="0" u="none" strike="noStrike" baseline="0" dirty="0">
                <a:latin typeface="Arial" panose="020B0604020202020204" pitchFamily="34" charset="0"/>
                <a:cs typeface="Arial" panose="020B0604020202020204" pitchFamily="34" charset="0"/>
              </a:rPr>
              <a:t>anomalies congénitales de la valve aortique (2 valvules sigmoïdes ) 9-13% DA</a:t>
            </a:r>
          </a:p>
          <a:p>
            <a:r>
              <a:rPr lang="fr-ML" b="1" dirty="0">
                <a:solidFill>
                  <a:srgbClr val="FF0000"/>
                </a:solidFill>
                <a:latin typeface="Arial" panose="020B0604020202020204" pitchFamily="34" charset="0"/>
                <a:cs typeface="Arial" panose="020B0604020202020204" pitchFamily="34" charset="0"/>
              </a:rPr>
              <a:t>Coarctation aorte: </a:t>
            </a:r>
            <a:r>
              <a:rPr lang="fr-ML" dirty="0">
                <a:latin typeface="Arial" panose="020B0604020202020204" pitchFamily="34" charset="0"/>
                <a:cs typeface="Arial" panose="020B0604020202020204" pitchFamily="34" charset="0"/>
              </a:rPr>
              <a:t>rétrécissement congénital aorte après départ sous clavière gauche</a:t>
            </a:r>
          </a:p>
          <a:p>
            <a:r>
              <a:rPr lang="fr-FR" sz="2800" b="1" i="0" u="none" strike="noStrike" baseline="0" dirty="0">
                <a:solidFill>
                  <a:srgbClr val="FF0000"/>
                </a:solidFill>
                <a:latin typeface="Arial" panose="020B0604020202020204" pitchFamily="34" charset="0"/>
                <a:cs typeface="Arial" panose="020B0604020202020204" pitchFamily="34" charset="0"/>
              </a:rPr>
              <a:t>Syndrome de Turner ou </a:t>
            </a:r>
            <a:r>
              <a:rPr lang="fr-FR" sz="2800" i="0" u="none" strike="noStrike" baseline="0" dirty="0">
                <a:latin typeface="Arial" panose="020B0604020202020204" pitchFamily="34" charset="0"/>
                <a:cs typeface="Arial" panose="020B0604020202020204" pitchFamily="34" charset="0"/>
              </a:rPr>
              <a:t>monosomie X, nné féminin 1/2500 petite taille, dysgénésie gonadique et malfor</a:t>
            </a:r>
            <a:r>
              <a:rPr lang="fr-FR" dirty="0">
                <a:latin typeface="Arial" panose="020B0604020202020204" pitchFamily="34" charset="0"/>
                <a:cs typeface="Arial" panose="020B0604020202020204" pitchFamily="34" charset="0"/>
              </a:rPr>
              <a:t>mations</a:t>
            </a:r>
            <a:r>
              <a:rPr lang="fr-FR" sz="2800" i="0" u="none" strike="noStrike" baseline="0" dirty="0">
                <a:latin typeface="Arial" panose="020B0604020202020204" pitchFamily="34" charset="0"/>
                <a:cs typeface="Arial" panose="020B0604020202020204" pitchFamily="34" charset="0"/>
              </a:rPr>
              <a:t> cardiovasculaires congénitales</a:t>
            </a:r>
          </a:p>
          <a:p>
            <a:endParaRPr lang="fr-FR" dirty="0">
              <a:latin typeface="Arial" panose="020B0604020202020204" pitchFamily="34" charset="0"/>
              <a:cs typeface="Arial" panose="020B0604020202020204" pitchFamily="34" charset="0"/>
            </a:endParaRPr>
          </a:p>
          <a:p>
            <a:r>
              <a:rPr lang="fr-FR" i="0" u="none" strike="noStrike" baseline="0" dirty="0">
                <a:latin typeface="Arial" panose="020B0604020202020204" pitchFamily="34" charset="0"/>
                <a:cs typeface="Arial" panose="020B0604020202020204" pitchFamily="34" charset="0"/>
              </a:rPr>
              <a:t>Apanage du sujet jeune</a:t>
            </a:r>
            <a:endParaRPr lang="fr-ML" i="0" u="none" strike="noStrike" baseline="0" dirty="0">
              <a:latin typeface="Arial" panose="020B0604020202020204" pitchFamily="34" charset="0"/>
              <a:cs typeface="Arial" panose="020B0604020202020204" pitchFamily="34" charset="0"/>
            </a:endParaRPr>
          </a:p>
          <a:p>
            <a:endParaRPr lang="fr-FR"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565432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D45584C-2D1B-4882-85DB-62618DCB72CE}"/>
              </a:ext>
            </a:extLst>
          </p:cNvPr>
          <p:cNvSpPr>
            <a:spLocks noGrp="1"/>
          </p:cNvSpPr>
          <p:nvPr>
            <p:ph type="title"/>
          </p:nvPr>
        </p:nvSpPr>
        <p:spPr/>
        <p:txBody>
          <a:bodyPr>
            <a:normAutofit/>
          </a:bodyPr>
          <a:lstStyle/>
          <a:p>
            <a:r>
              <a:rPr lang="fr-FR" i="0" u="none" strike="noStrike" baseline="0" dirty="0">
                <a:latin typeface="Arial" panose="020B0604020202020204" pitchFamily="34" charset="0"/>
                <a:cs typeface="Arial" panose="020B0604020202020204" pitchFamily="34" charset="0"/>
              </a:rPr>
              <a:t>Affections acquises</a:t>
            </a:r>
            <a:endParaRPr lang="fr-FR" dirty="0">
              <a:latin typeface="Arial" panose="020B0604020202020204" pitchFamily="34" charset="0"/>
              <a:cs typeface="Arial" panose="020B0604020202020204" pitchFamily="34" charset="0"/>
            </a:endParaRPr>
          </a:p>
        </p:txBody>
      </p:sp>
      <p:sp>
        <p:nvSpPr>
          <p:cNvPr id="3" name="Espace réservé du contenu 2">
            <a:extLst>
              <a:ext uri="{FF2B5EF4-FFF2-40B4-BE49-F238E27FC236}">
                <a16:creationId xmlns:a16="http://schemas.microsoft.com/office/drawing/2014/main" id="{B80DA089-4DEA-4F1D-803F-FB9F84692572}"/>
              </a:ext>
            </a:extLst>
          </p:cNvPr>
          <p:cNvSpPr>
            <a:spLocks noGrp="1"/>
          </p:cNvSpPr>
          <p:nvPr>
            <p:ph idx="1"/>
          </p:nvPr>
        </p:nvSpPr>
        <p:spPr/>
        <p:txBody>
          <a:bodyPr>
            <a:normAutofit fontScale="85000" lnSpcReduction="20000"/>
          </a:bodyPr>
          <a:lstStyle/>
          <a:p>
            <a:r>
              <a:rPr lang="fr-FR" sz="2800" b="1" i="0" u="none" strike="noStrike" baseline="0" dirty="0">
                <a:solidFill>
                  <a:srgbClr val="FF0000"/>
                </a:solidFill>
                <a:latin typeface="Arial" panose="020B0604020202020204" pitchFamily="34" charset="0"/>
                <a:cs typeface="Arial" panose="020B0604020202020204" pitchFamily="34" charset="0"/>
              </a:rPr>
              <a:t>Hypertension artérielle</a:t>
            </a:r>
            <a:r>
              <a:rPr lang="fr-FR" sz="2800" i="0" u="none" strike="noStrike" baseline="0" dirty="0">
                <a:latin typeface="Arial" panose="020B0604020202020204" pitchFamily="34" charset="0"/>
                <a:cs typeface="Arial" panose="020B0604020202020204" pitchFamily="34" charset="0"/>
              </a:rPr>
              <a:t>: 50-90% DA, mécanisme mal élucidé mais stress hémodynamique</a:t>
            </a:r>
          </a:p>
          <a:p>
            <a:r>
              <a:rPr lang="fr-FR" b="1" dirty="0">
                <a:solidFill>
                  <a:srgbClr val="FF0000"/>
                </a:solidFill>
                <a:latin typeface="Arial" panose="020B0604020202020204" pitchFamily="34" charset="0"/>
                <a:cs typeface="Arial" panose="020B0604020202020204" pitchFamily="34" charset="0"/>
              </a:rPr>
              <a:t>Athérome et athérosclérose</a:t>
            </a:r>
            <a:r>
              <a:rPr lang="fr-FR" dirty="0">
                <a:latin typeface="Arial" panose="020B0604020202020204" pitchFamily="34" charset="0"/>
                <a:cs typeface="Arial" panose="020B0604020202020204" pitchFamily="34" charset="0"/>
              </a:rPr>
              <a:t>: rôle discuté, observée  dissection aorte distale, coexistence ? Possibilité vraie dissection à partir ulcère athéromateux controversée, plutôt hématome intra mural</a:t>
            </a:r>
          </a:p>
          <a:p>
            <a:r>
              <a:rPr lang="fr-FR" sz="2800" b="1" i="0" u="none" strike="noStrike" baseline="0" dirty="0">
                <a:solidFill>
                  <a:srgbClr val="FF0000"/>
                </a:solidFill>
                <a:latin typeface="Arial" panose="020B0604020202020204" pitchFamily="34" charset="0"/>
                <a:cs typeface="Arial" panose="020B0604020202020204" pitchFamily="34" charset="0"/>
              </a:rPr>
              <a:t>Affections inflammatoires ou vascularites: </a:t>
            </a:r>
            <a:r>
              <a:rPr lang="fr-FR" sz="2800" i="0" u="none" strike="noStrike" baseline="0" dirty="0">
                <a:latin typeface="Arial" panose="020B0604020202020204" pitchFamily="34" charset="0"/>
                <a:cs typeface="Arial" panose="020B0604020202020204" pitchFamily="34" charset="0"/>
              </a:rPr>
              <a:t>plutôt genèse  anévrisme</a:t>
            </a:r>
          </a:p>
          <a:p>
            <a:pPr>
              <a:buFont typeface="Wingdings" panose="05000000000000000000" pitchFamily="2" charset="2"/>
              <a:buChar char="Ø"/>
            </a:pPr>
            <a:r>
              <a:rPr lang="fr-FR" sz="2800" b="1" i="0" u="none" strike="noStrike" baseline="0" dirty="0">
                <a:solidFill>
                  <a:srgbClr val="FF0000"/>
                </a:solidFill>
                <a:latin typeface="Arial" panose="020B0604020202020204" pitchFamily="34" charset="0"/>
                <a:cs typeface="Arial" panose="020B0604020202020204" pitchFamily="34" charset="0"/>
              </a:rPr>
              <a:t>Maladie de Takayasu: </a:t>
            </a:r>
            <a:r>
              <a:rPr lang="fr-FR" sz="2800" i="0" u="none" strike="noStrike" baseline="0" dirty="0">
                <a:latin typeface="Arial" panose="020B0604020202020204" pitchFamily="34" charset="0"/>
                <a:cs typeface="Arial" panose="020B0604020202020204" pitchFamily="34" charset="0"/>
              </a:rPr>
              <a:t>femme jeune sans pouls, prolifération intima, fibrose média et adventice, dégénérescence fibres élastiques, sténose, occlusion, anévrisme, aorte thoracique ou thoraco-abdo</a:t>
            </a:r>
          </a:p>
          <a:p>
            <a:pPr>
              <a:buFont typeface="Wingdings" panose="05000000000000000000" pitchFamily="2" charset="2"/>
              <a:buChar char="Ø"/>
            </a:pPr>
            <a:r>
              <a:rPr lang="fr-FR" sz="2800" b="1" i="0" u="none" strike="noStrike" baseline="0" dirty="0">
                <a:solidFill>
                  <a:srgbClr val="FF0000"/>
                </a:solidFill>
                <a:latin typeface="Arial" panose="020B0604020202020204" pitchFamily="34" charset="0"/>
                <a:cs typeface="Arial" panose="020B0604020202020204" pitchFamily="34" charset="0"/>
              </a:rPr>
              <a:t>Maladie de Behçet: </a:t>
            </a:r>
            <a:r>
              <a:rPr lang="fr-FR" sz="2800" i="0" u="none" strike="noStrike" baseline="0" dirty="0">
                <a:latin typeface="Arial" panose="020B0604020202020204" pitchFamily="34" charset="0"/>
                <a:cs typeface="Arial" panose="020B0604020202020204" pitchFamily="34" charset="0"/>
              </a:rPr>
              <a:t>jeune masculin, angio-Behcet, type III, aorte abdo</a:t>
            </a:r>
          </a:p>
          <a:p>
            <a:pPr>
              <a:buFont typeface="Wingdings" panose="05000000000000000000" pitchFamily="2" charset="2"/>
              <a:buChar char="Ø"/>
            </a:pPr>
            <a:r>
              <a:rPr lang="fr-FR" sz="2800" b="1" i="0" u="none" strike="noStrike" baseline="0" dirty="0">
                <a:solidFill>
                  <a:srgbClr val="FF0000"/>
                </a:solidFill>
                <a:latin typeface="Arial" panose="020B0604020202020204" pitchFamily="34" charset="0"/>
                <a:cs typeface="Arial" panose="020B0604020202020204" pitchFamily="34" charset="0"/>
              </a:rPr>
              <a:t>Maladie de Horton: </a:t>
            </a:r>
            <a:r>
              <a:rPr lang="fr-FR" sz="2800" i="0" u="none" strike="noStrike" baseline="0" dirty="0">
                <a:latin typeface="Arial" panose="020B0604020202020204" pitchFamily="34" charset="0"/>
                <a:cs typeface="Arial" panose="020B0604020202020204" pitchFamily="34" charset="0"/>
              </a:rPr>
              <a:t>pan artérite sujet âgé, à cellule géante, carotide externe  et gros vaisseaux, lésion inflammatoire média, nécrotique,  IA, anévrisme, dissection ou rupture</a:t>
            </a:r>
            <a:endParaRPr lang="fr-F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439303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0FFEBE4-2BD2-4416-9B53-B7E47A7DF91F}"/>
              </a:ext>
            </a:extLst>
          </p:cNvPr>
          <p:cNvSpPr>
            <a:spLocks noGrp="1"/>
          </p:cNvSpPr>
          <p:nvPr>
            <p:ph type="title"/>
          </p:nvPr>
        </p:nvSpPr>
        <p:spPr/>
        <p:txBody>
          <a:bodyPr/>
          <a:lstStyle/>
          <a:p>
            <a:r>
              <a:rPr lang="fr-FR" i="0" u="none" strike="noStrike" baseline="0" dirty="0">
                <a:latin typeface="Arial" panose="020B0604020202020204" pitchFamily="34" charset="0"/>
                <a:cs typeface="Arial" panose="020B0604020202020204" pitchFamily="34" charset="0"/>
              </a:rPr>
              <a:t>Affections acquises</a:t>
            </a:r>
            <a:endParaRPr lang="fr-FR" dirty="0"/>
          </a:p>
        </p:txBody>
      </p:sp>
      <p:sp>
        <p:nvSpPr>
          <p:cNvPr id="3" name="Espace réservé du contenu 2">
            <a:extLst>
              <a:ext uri="{FF2B5EF4-FFF2-40B4-BE49-F238E27FC236}">
                <a16:creationId xmlns:a16="http://schemas.microsoft.com/office/drawing/2014/main" id="{C4D26C89-D4CD-4907-AAB8-41A5DD0BB343}"/>
              </a:ext>
            </a:extLst>
          </p:cNvPr>
          <p:cNvSpPr>
            <a:spLocks noGrp="1"/>
          </p:cNvSpPr>
          <p:nvPr>
            <p:ph idx="1"/>
          </p:nvPr>
        </p:nvSpPr>
        <p:spPr/>
        <p:txBody>
          <a:bodyPr>
            <a:noAutofit/>
          </a:bodyPr>
          <a:lstStyle/>
          <a:p>
            <a:pPr algn="just">
              <a:buFont typeface="Wingdings" panose="05000000000000000000" pitchFamily="2" charset="2"/>
              <a:buChar char="§"/>
            </a:pPr>
            <a:r>
              <a:rPr lang="fr-FR" sz="1800" b="1" dirty="0">
                <a:solidFill>
                  <a:srgbClr val="FF0000"/>
                </a:solidFill>
                <a:latin typeface="Arial" panose="020B0604020202020204" pitchFamily="34" charset="0"/>
                <a:cs typeface="Arial" panose="020B0604020202020204" pitchFamily="34" charset="0"/>
              </a:rPr>
              <a:t>Autres maladies systémiques</a:t>
            </a:r>
            <a:r>
              <a:rPr lang="fr-FR" sz="1800" dirty="0">
                <a:solidFill>
                  <a:srgbClr val="FF0000"/>
                </a:solidFill>
                <a:latin typeface="Arial" panose="020B0604020202020204" pitchFamily="34" charset="0"/>
                <a:cs typeface="Arial" panose="020B0604020202020204" pitchFamily="34" charset="0"/>
              </a:rPr>
              <a:t>: </a:t>
            </a:r>
            <a:r>
              <a:rPr lang="fr-FR" sz="1800" dirty="0">
                <a:latin typeface="Arial" panose="020B0604020202020204" pitchFamily="34" charset="0"/>
                <a:cs typeface="Arial" panose="020B0604020202020204" pitchFamily="34" charset="0"/>
              </a:rPr>
              <a:t>façon isolée</a:t>
            </a:r>
          </a:p>
          <a:p>
            <a:pPr algn="just"/>
            <a:r>
              <a:rPr lang="fr-FR" sz="1800" dirty="0">
                <a:latin typeface="Arial" panose="020B0604020202020204" pitchFamily="34" charset="0"/>
                <a:cs typeface="Arial" panose="020B0604020202020204" pitchFamily="34" charset="0"/>
              </a:rPr>
              <a:t>Spondylarthrite ankylosante</a:t>
            </a:r>
          </a:p>
          <a:p>
            <a:pPr algn="just"/>
            <a:r>
              <a:rPr lang="fr-FR" sz="1800" dirty="0">
                <a:latin typeface="Arial" panose="020B0604020202020204" pitchFamily="34" charset="0"/>
                <a:cs typeface="Arial" panose="020B0604020202020204" pitchFamily="34" charset="0"/>
              </a:rPr>
              <a:t>Polyarthrite rhumatoïde</a:t>
            </a:r>
          </a:p>
          <a:p>
            <a:pPr algn="just"/>
            <a:r>
              <a:rPr lang="fr-FR" sz="1800" dirty="0">
                <a:latin typeface="Arial" panose="020B0604020202020204" pitchFamily="34" charset="0"/>
                <a:cs typeface="Arial" panose="020B0604020202020204" pitchFamily="34" charset="0"/>
              </a:rPr>
              <a:t>Syndrome de </a:t>
            </a:r>
            <a:r>
              <a:rPr lang="fr-FR" sz="1800" b="0" i="0" u="none" strike="noStrike" baseline="0" dirty="0">
                <a:latin typeface="Arial" panose="020B0604020202020204" pitchFamily="34" charset="0"/>
                <a:cs typeface="Arial" panose="020B0604020202020204" pitchFamily="34" charset="0"/>
              </a:rPr>
              <a:t>Fiessinger-Leroy-Reiter</a:t>
            </a:r>
          </a:p>
          <a:p>
            <a:pPr algn="just"/>
            <a:r>
              <a:rPr lang="fr-FR" sz="1800" dirty="0">
                <a:latin typeface="Arial" panose="020B0604020202020204" pitchFamily="34" charset="0"/>
                <a:cs typeface="Arial" panose="020B0604020202020204" pitchFamily="34" charset="0"/>
              </a:rPr>
              <a:t>Syphilis </a:t>
            </a:r>
          </a:p>
          <a:p>
            <a:pPr algn="just">
              <a:buFont typeface="Wingdings" panose="05000000000000000000" pitchFamily="2" charset="2"/>
              <a:buChar char="§"/>
            </a:pPr>
            <a:r>
              <a:rPr lang="fr-FR" sz="1800" dirty="0">
                <a:solidFill>
                  <a:srgbClr val="FF0000"/>
                </a:solidFill>
                <a:latin typeface="Arial" panose="020B0604020202020204" pitchFamily="34" charset="0"/>
                <a:cs typeface="Arial" panose="020B0604020202020204" pitchFamily="34" charset="0"/>
              </a:rPr>
              <a:t>Dissection iatrogènes: </a:t>
            </a:r>
            <a:r>
              <a:rPr lang="fr-FR" sz="1800" dirty="0">
                <a:latin typeface="Arial" panose="020B0604020202020204" pitchFamily="34" charset="0"/>
                <a:cs typeface="Arial" panose="020B0604020202020204" pitchFamily="34" charset="0"/>
              </a:rPr>
              <a:t>gestes diagnostique ou thérapeutique</a:t>
            </a:r>
          </a:p>
          <a:p>
            <a:pPr algn="just"/>
            <a:r>
              <a:rPr lang="fr-FR" sz="1800" dirty="0">
                <a:latin typeface="Arial" panose="020B0604020202020204" pitchFamily="34" charset="0"/>
                <a:cs typeface="Arial" panose="020B0604020202020204" pitchFamily="34" charset="0"/>
              </a:rPr>
              <a:t>Artériographie </a:t>
            </a:r>
          </a:p>
          <a:p>
            <a:pPr algn="just"/>
            <a:r>
              <a:rPr lang="fr-FR" sz="1800" dirty="0">
                <a:latin typeface="Arial" panose="020B0604020202020204" pitchFamily="34" charset="0"/>
                <a:cs typeface="Arial" panose="020B0604020202020204" pitchFamily="34" charset="0"/>
              </a:rPr>
              <a:t>Cathétérisme cardiaque, ballon contre pulsion intra aortique</a:t>
            </a:r>
          </a:p>
          <a:p>
            <a:pPr algn="just"/>
            <a:r>
              <a:rPr lang="fr-FR" sz="1800" dirty="0">
                <a:latin typeface="Arial" panose="020B0604020202020204" pitchFamily="34" charset="0"/>
                <a:cs typeface="Arial" panose="020B0604020202020204" pitchFamily="34" charset="0"/>
              </a:rPr>
              <a:t>Angioplastie coronaire</a:t>
            </a:r>
          </a:p>
          <a:p>
            <a:pPr algn="just"/>
            <a:r>
              <a:rPr lang="fr-FR" sz="1800" dirty="0">
                <a:latin typeface="Arial" panose="020B0604020202020204" pitchFamily="34" charset="0"/>
                <a:cs typeface="Arial" panose="020B0604020202020204" pitchFamily="34" charset="0"/>
              </a:rPr>
              <a:t>Chirurgie cardiaque ( clampage)</a:t>
            </a:r>
          </a:p>
          <a:p>
            <a:pPr algn="just">
              <a:buFont typeface="Wingdings" panose="05000000000000000000" pitchFamily="2" charset="2"/>
              <a:buChar char="§"/>
            </a:pPr>
            <a:r>
              <a:rPr lang="fr-FR" sz="1800" dirty="0">
                <a:solidFill>
                  <a:srgbClr val="FF0000"/>
                </a:solidFill>
                <a:latin typeface="Arial" panose="020B0604020202020204" pitchFamily="34" charset="0"/>
                <a:cs typeface="Arial" panose="020B0604020202020204" pitchFamily="34" charset="0"/>
              </a:rPr>
              <a:t>Grossesse</a:t>
            </a:r>
            <a:r>
              <a:rPr lang="fr-FR" sz="1800" dirty="0">
                <a:latin typeface="Arial" panose="020B0604020202020204" pitchFamily="34" charset="0"/>
                <a:cs typeface="Arial" panose="020B0604020202020204" pitchFamily="34" charset="0"/>
              </a:rPr>
              <a:t> surtout 3</a:t>
            </a:r>
            <a:r>
              <a:rPr lang="fr-FR" sz="1800" baseline="30000" dirty="0">
                <a:latin typeface="Arial" panose="020B0604020202020204" pitchFamily="34" charset="0"/>
                <a:cs typeface="Arial" panose="020B0604020202020204" pitchFamily="34" charset="0"/>
              </a:rPr>
              <a:t>ème</a:t>
            </a:r>
            <a:r>
              <a:rPr lang="fr-FR" sz="1800" dirty="0">
                <a:latin typeface="Arial" panose="020B0604020202020204" pitchFamily="34" charset="0"/>
                <a:cs typeface="Arial" panose="020B0604020202020204" pitchFamily="34" charset="0"/>
              </a:rPr>
              <a:t> trimestre</a:t>
            </a:r>
          </a:p>
          <a:p>
            <a:pPr algn="just">
              <a:buFont typeface="Wingdings" panose="05000000000000000000" pitchFamily="2" charset="2"/>
              <a:buChar char="§"/>
            </a:pPr>
            <a:r>
              <a:rPr lang="fr-FR" sz="1800" dirty="0">
                <a:solidFill>
                  <a:srgbClr val="FF0000"/>
                </a:solidFill>
                <a:latin typeface="Arial" panose="020B0604020202020204" pitchFamily="34" charset="0"/>
                <a:cs typeface="Arial" panose="020B0604020202020204" pitchFamily="34" charset="0"/>
              </a:rPr>
              <a:t>Traumatisme thoracique</a:t>
            </a:r>
          </a:p>
          <a:p>
            <a:pPr algn="just">
              <a:buFont typeface="Wingdings" panose="05000000000000000000" pitchFamily="2" charset="2"/>
              <a:buChar char="§"/>
            </a:pPr>
            <a:r>
              <a:rPr lang="fr-FR" sz="1800" dirty="0">
                <a:solidFill>
                  <a:srgbClr val="FF0000"/>
                </a:solidFill>
                <a:latin typeface="Arial" panose="020B0604020202020204" pitchFamily="34" charset="0"/>
                <a:cs typeface="Arial" panose="020B0604020202020204" pitchFamily="34" charset="0"/>
              </a:rPr>
              <a:t>Cocaïne </a:t>
            </a:r>
          </a:p>
        </p:txBody>
      </p:sp>
    </p:spTree>
    <p:extLst>
      <p:ext uri="{BB962C8B-B14F-4D97-AF65-F5344CB8AC3E}">
        <p14:creationId xmlns:p14="http://schemas.microsoft.com/office/powerpoint/2010/main" val="42378595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7D0C1CF-5E62-405A-BEFC-CA8E461CDE11}"/>
              </a:ext>
            </a:extLst>
          </p:cNvPr>
          <p:cNvSpPr>
            <a:spLocks noGrp="1"/>
          </p:cNvSpPr>
          <p:nvPr>
            <p:ph type="title"/>
          </p:nvPr>
        </p:nvSpPr>
        <p:spPr/>
        <p:txBody>
          <a:bodyPr/>
          <a:lstStyle/>
          <a:p>
            <a:pPr algn="ctr"/>
            <a:r>
              <a:rPr lang="fr-FR" dirty="0">
                <a:latin typeface="Arial" panose="020B0604020202020204" pitchFamily="34" charset="0"/>
                <a:cs typeface="Arial" panose="020B0604020202020204" pitchFamily="34" charset="0"/>
              </a:rPr>
              <a:t>Anatomo-physiopathologie et classification</a:t>
            </a:r>
          </a:p>
        </p:txBody>
      </p:sp>
      <p:sp>
        <p:nvSpPr>
          <p:cNvPr id="3" name="Espace réservé du contenu 2">
            <a:extLst>
              <a:ext uri="{FF2B5EF4-FFF2-40B4-BE49-F238E27FC236}">
                <a16:creationId xmlns:a16="http://schemas.microsoft.com/office/drawing/2014/main" id="{CA1219D3-AC37-447C-992C-3FD248F75DB0}"/>
              </a:ext>
            </a:extLst>
          </p:cNvPr>
          <p:cNvSpPr>
            <a:spLocks noGrp="1"/>
          </p:cNvSpPr>
          <p:nvPr>
            <p:ph idx="1"/>
          </p:nvPr>
        </p:nvSpPr>
        <p:spPr/>
        <p:txBody>
          <a:bodyPr/>
          <a:lstStyle/>
          <a:p>
            <a:pPr algn="just">
              <a:buFont typeface="Wingdings" panose="05000000000000000000" pitchFamily="2" charset="2"/>
              <a:buChar char="§"/>
            </a:pPr>
            <a:r>
              <a:rPr lang="fr-FR" dirty="0">
                <a:solidFill>
                  <a:srgbClr val="FF0000"/>
                </a:solidFill>
                <a:latin typeface="Arial" panose="020B0604020202020204" pitchFamily="34" charset="0"/>
                <a:cs typeface="Arial" panose="020B0604020202020204" pitchFamily="34" charset="0"/>
              </a:rPr>
              <a:t>Brèche intimale ou orifice d’entrée</a:t>
            </a:r>
            <a:r>
              <a:rPr lang="fr-FR" dirty="0">
                <a:latin typeface="Arial" panose="020B0604020202020204" pitchFamily="34" charset="0"/>
                <a:cs typeface="Arial" panose="020B0604020202020204" pitchFamily="34" charset="0"/>
              </a:rPr>
              <a:t>: </a:t>
            </a:r>
          </a:p>
          <a:p>
            <a:pPr algn="just"/>
            <a:r>
              <a:rPr lang="fr-FR" dirty="0">
                <a:latin typeface="Arial" panose="020B0604020202020204" pitchFamily="34" charset="0"/>
                <a:cs typeface="Arial" panose="020B0604020202020204" pitchFamily="34" charset="0"/>
              </a:rPr>
              <a:t>Taille  variable , mm à cm (0,5- 2 cm) </a:t>
            </a:r>
          </a:p>
          <a:p>
            <a:pPr algn="just"/>
            <a:r>
              <a:rPr lang="fr-FR" dirty="0">
                <a:latin typeface="Arial" panose="020B0604020202020204" pitchFamily="34" charset="0"/>
                <a:cs typeface="Arial" panose="020B0604020202020204" pitchFamily="34" charset="0"/>
              </a:rPr>
              <a:t>Transversale, circonférentielle, longitudinale avec refend</a:t>
            </a:r>
          </a:p>
          <a:p>
            <a:pPr algn="just"/>
            <a:r>
              <a:rPr lang="fr-FR" dirty="0">
                <a:latin typeface="Arial" panose="020B0604020202020204" pitchFamily="34" charset="0"/>
                <a:cs typeface="Arial" panose="020B0604020202020204" pitchFamily="34" charset="0"/>
              </a:rPr>
              <a:t>Siège: aorte asc 60-70%, aorte horizontale (10%), aorte desc (20-25%)</a:t>
            </a:r>
          </a:p>
          <a:p>
            <a:pPr marL="0" indent="0" algn="just">
              <a:buNone/>
            </a:pPr>
            <a:r>
              <a:rPr lang="fr-FR" dirty="0">
                <a:latin typeface="Arial" panose="020B0604020202020204" pitchFamily="34" charset="0"/>
                <a:cs typeface="Arial" panose="020B0604020202020204" pitchFamily="34" charset="0"/>
              </a:rPr>
              <a:t> Aorte abdominale (2%), orifice retrouvé 60-65% aorte asc, 15-20%      autres localisations</a:t>
            </a:r>
          </a:p>
          <a:p>
            <a:pPr algn="just"/>
            <a:r>
              <a:rPr lang="fr-FR" dirty="0">
                <a:latin typeface="Arial" panose="020B0604020202020204" pitchFamily="34" charset="0"/>
                <a:cs typeface="Arial" panose="020B0604020202020204" pitchFamily="34" charset="0"/>
              </a:rPr>
              <a:t>Deux mécanismes: déchirure initiale (95%) aorte asc ou isthme aortique / II aire hématome intra mural non circulant</a:t>
            </a:r>
          </a:p>
          <a:p>
            <a:pPr marL="0" indent="0">
              <a:buNone/>
            </a:pPr>
            <a:endParaRPr lang="fr-FR" dirty="0"/>
          </a:p>
        </p:txBody>
      </p:sp>
    </p:spTree>
    <p:extLst>
      <p:ext uri="{BB962C8B-B14F-4D97-AF65-F5344CB8AC3E}">
        <p14:creationId xmlns:p14="http://schemas.microsoft.com/office/powerpoint/2010/main" val="4658459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846F966-5253-4E30-996E-73A656832DC1}"/>
              </a:ext>
            </a:extLst>
          </p:cNvPr>
          <p:cNvSpPr>
            <a:spLocks noGrp="1"/>
          </p:cNvSpPr>
          <p:nvPr>
            <p:ph type="title"/>
          </p:nvPr>
        </p:nvSpPr>
        <p:spPr/>
        <p:txBody>
          <a:bodyPr/>
          <a:lstStyle/>
          <a:p>
            <a:pPr algn="ctr"/>
            <a:r>
              <a:rPr lang="fr-FR" dirty="0">
                <a:latin typeface="Arial" panose="020B0604020202020204" pitchFamily="34" charset="0"/>
                <a:cs typeface="Arial" panose="020B0604020202020204" pitchFamily="34" charset="0"/>
              </a:rPr>
              <a:t>Anatomo-physiopathologie et classification (2)</a:t>
            </a:r>
            <a:endParaRPr lang="fr-FR" dirty="0"/>
          </a:p>
        </p:txBody>
      </p:sp>
      <p:sp>
        <p:nvSpPr>
          <p:cNvPr id="3" name="Espace réservé du contenu 2">
            <a:extLst>
              <a:ext uri="{FF2B5EF4-FFF2-40B4-BE49-F238E27FC236}">
                <a16:creationId xmlns:a16="http://schemas.microsoft.com/office/drawing/2014/main" id="{10D13BF9-A8C9-4EB6-BECF-F3881527F7F9}"/>
              </a:ext>
            </a:extLst>
          </p:cNvPr>
          <p:cNvSpPr>
            <a:spLocks noGrp="1"/>
          </p:cNvSpPr>
          <p:nvPr>
            <p:ph idx="1"/>
          </p:nvPr>
        </p:nvSpPr>
        <p:spPr/>
        <p:txBody>
          <a:bodyPr>
            <a:noAutofit/>
          </a:bodyPr>
          <a:lstStyle/>
          <a:p>
            <a:pPr algn="just"/>
            <a:r>
              <a:rPr lang="fr-FR" sz="2400" dirty="0">
                <a:solidFill>
                  <a:srgbClr val="FF0000"/>
                </a:solidFill>
                <a:latin typeface="Arial" panose="020B0604020202020204" pitchFamily="34" charset="0"/>
                <a:cs typeface="Arial" panose="020B0604020202020204" pitchFamily="34" charset="0"/>
              </a:rPr>
              <a:t>Néo chenal</a:t>
            </a:r>
            <a:r>
              <a:rPr lang="fr-FR" sz="2400" dirty="0">
                <a:latin typeface="Arial" panose="020B0604020202020204" pitchFamily="34" charset="0"/>
                <a:cs typeface="Arial" panose="020B0604020202020204" pitchFamily="34" charset="0"/>
              </a:rPr>
              <a:t>: membrane « flap »  clivage média en vrai et faux chenaux constituée 2/3 moyen 1/3externe fragile </a:t>
            </a:r>
          </a:p>
          <a:p>
            <a:pPr algn="just"/>
            <a:r>
              <a:rPr lang="fr-FR" sz="2400" dirty="0">
                <a:latin typeface="Arial" panose="020B0604020202020204" pitchFamily="34" charset="0"/>
                <a:cs typeface="Arial" panose="020B0604020202020204" pitchFamily="34" charset="0"/>
              </a:rPr>
              <a:t>Clivage en amont vers orifice aortique ( IA) ou en aval vers artères iliaques</a:t>
            </a:r>
          </a:p>
          <a:p>
            <a:pPr algn="just"/>
            <a:r>
              <a:rPr lang="fr-FR" sz="2400" dirty="0">
                <a:solidFill>
                  <a:srgbClr val="FF0000"/>
                </a:solidFill>
                <a:latin typeface="Arial" panose="020B0604020202020204" pitchFamily="34" charset="0"/>
                <a:cs typeface="Arial" panose="020B0604020202020204" pitchFamily="34" charset="0"/>
              </a:rPr>
              <a:t>Orifices de re-rentrée</a:t>
            </a:r>
            <a:r>
              <a:rPr lang="fr-FR" sz="2400" dirty="0">
                <a:latin typeface="Arial" panose="020B0604020202020204" pitchFamily="34" charset="0"/>
                <a:cs typeface="Arial" panose="020B0604020202020204" pitchFamily="34" charset="0"/>
              </a:rPr>
              <a:t>: fragilité membrane , une ou plusieurs communications faux chenal et vrai chenal 10-15% (chronicité)</a:t>
            </a:r>
          </a:p>
          <a:p>
            <a:pPr algn="just"/>
            <a:r>
              <a:rPr lang="fr-FR" sz="2400" dirty="0">
                <a:solidFill>
                  <a:srgbClr val="FF0000"/>
                </a:solidFill>
                <a:latin typeface="Arial" panose="020B0604020202020204" pitchFamily="34" charset="0"/>
                <a:cs typeface="Arial" panose="020B0604020202020204" pitchFamily="34" charset="0"/>
              </a:rPr>
              <a:t>Complications</a:t>
            </a:r>
            <a:r>
              <a:rPr lang="fr-FR" sz="2400" dirty="0">
                <a:latin typeface="Arial" panose="020B0604020202020204" pitchFamily="34" charset="0"/>
                <a:cs typeface="Arial" panose="020B0604020202020204" pitchFamily="34" charset="0"/>
              </a:rPr>
              <a:t>: rupture dans péricarde, médiastin, plèvre ou réorganisation faux chenal circulant </a:t>
            </a:r>
          </a:p>
          <a:p>
            <a:pPr algn="just">
              <a:buFont typeface="Wingdings" panose="05000000000000000000" pitchFamily="2" charset="2"/>
              <a:buChar char="§"/>
            </a:pPr>
            <a:r>
              <a:rPr lang="fr-FR" sz="2400" dirty="0">
                <a:solidFill>
                  <a:srgbClr val="FF0000"/>
                </a:solidFill>
                <a:latin typeface="Arial" panose="020B0604020202020204" pitchFamily="34" charset="0"/>
                <a:cs typeface="Arial" panose="020B0604020202020204" pitchFamily="34" charset="0"/>
              </a:rPr>
              <a:t>Histologie: </a:t>
            </a:r>
            <a:r>
              <a:rPr lang="fr-FR" sz="2400" dirty="0">
                <a:latin typeface="Arial" panose="020B0604020202020204" pitchFamily="34" charset="0"/>
                <a:cs typeface="Arial" panose="020B0604020202020204" pitchFamily="34" charset="0"/>
              </a:rPr>
              <a:t>lésions concernent média</a:t>
            </a:r>
          </a:p>
          <a:p>
            <a:pPr algn="just"/>
            <a:r>
              <a:rPr lang="fr-FR" sz="2400" dirty="0">
                <a:latin typeface="Arial" panose="020B0604020202020204" pitchFamily="34" charset="0"/>
                <a:cs typeface="Arial" panose="020B0604020202020204" pitchFamily="34" charset="0"/>
              </a:rPr>
              <a:t>Nécrose kystique média</a:t>
            </a:r>
          </a:p>
          <a:p>
            <a:pPr algn="just"/>
            <a:r>
              <a:rPr lang="fr-FR" sz="2400" dirty="0">
                <a:latin typeface="Arial" panose="020B0604020202020204" pitchFamily="34" charset="0"/>
                <a:cs typeface="Arial" panose="020B0604020202020204" pitchFamily="34" charset="0"/>
              </a:rPr>
              <a:t>Dissociation fibres élastiques média</a:t>
            </a:r>
          </a:p>
        </p:txBody>
      </p:sp>
    </p:spTree>
    <p:extLst>
      <p:ext uri="{BB962C8B-B14F-4D97-AF65-F5344CB8AC3E}">
        <p14:creationId xmlns:p14="http://schemas.microsoft.com/office/powerpoint/2010/main" val="10788768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585FFE8-8C67-4B4B-A584-D7946E7ACF40}"/>
              </a:ext>
            </a:extLst>
          </p:cNvPr>
          <p:cNvSpPr>
            <a:spLocks noGrp="1"/>
          </p:cNvSpPr>
          <p:nvPr>
            <p:ph type="title"/>
          </p:nvPr>
        </p:nvSpPr>
        <p:spPr/>
        <p:txBody>
          <a:bodyPr/>
          <a:lstStyle/>
          <a:p>
            <a:r>
              <a:rPr lang="fr-FR" dirty="0">
                <a:latin typeface="Arial" panose="020B0604020202020204" pitchFamily="34" charset="0"/>
                <a:cs typeface="Arial" panose="020B0604020202020204" pitchFamily="34" charset="0"/>
              </a:rPr>
              <a:t>Conséquences</a:t>
            </a:r>
          </a:p>
        </p:txBody>
      </p:sp>
      <p:sp>
        <p:nvSpPr>
          <p:cNvPr id="3" name="Espace réservé du contenu 2">
            <a:extLst>
              <a:ext uri="{FF2B5EF4-FFF2-40B4-BE49-F238E27FC236}">
                <a16:creationId xmlns:a16="http://schemas.microsoft.com/office/drawing/2014/main" id="{9E2E3E6F-C9E3-491E-B9CD-9CF16E41A5D8}"/>
              </a:ext>
            </a:extLst>
          </p:cNvPr>
          <p:cNvSpPr>
            <a:spLocks noGrp="1"/>
          </p:cNvSpPr>
          <p:nvPr>
            <p:ph idx="1"/>
          </p:nvPr>
        </p:nvSpPr>
        <p:spPr/>
        <p:txBody>
          <a:bodyPr>
            <a:normAutofit fontScale="92500" lnSpcReduction="20000"/>
          </a:bodyPr>
          <a:lstStyle/>
          <a:p>
            <a:pPr>
              <a:buFont typeface="Wingdings" panose="05000000000000000000" pitchFamily="2" charset="2"/>
              <a:buChar char="§"/>
            </a:pPr>
            <a:r>
              <a:rPr lang="fr-FR" dirty="0">
                <a:latin typeface="Arial" panose="020B0604020202020204" pitchFamily="34" charset="0"/>
                <a:cs typeface="Arial" panose="020B0604020202020204" pitchFamily="34" charset="0"/>
              </a:rPr>
              <a:t>Faux chenal volumineux</a:t>
            </a:r>
          </a:p>
          <a:p>
            <a:pPr>
              <a:buFont typeface="Wingdings" panose="05000000000000000000" pitchFamily="2" charset="2"/>
              <a:buChar char="§"/>
            </a:pPr>
            <a:r>
              <a:rPr lang="fr-FR" dirty="0">
                <a:latin typeface="Arial" panose="020B0604020202020204" pitchFamily="34" charset="0"/>
                <a:cs typeface="Arial" panose="020B0604020202020204" pitchFamily="34" charset="0"/>
              </a:rPr>
              <a:t>Vrai chenal comprimé</a:t>
            </a:r>
          </a:p>
          <a:p>
            <a:pPr>
              <a:buFont typeface="Wingdings" panose="05000000000000000000" pitchFamily="2" charset="2"/>
              <a:buChar char="§"/>
            </a:pPr>
            <a:r>
              <a:rPr lang="fr-FR" dirty="0">
                <a:solidFill>
                  <a:srgbClr val="FF0000"/>
                </a:solidFill>
                <a:latin typeface="Arial" panose="020B0604020202020204" pitchFamily="34" charset="0"/>
                <a:cs typeface="Arial" panose="020B0604020202020204" pitchFamily="34" charset="0"/>
              </a:rPr>
              <a:t>Rupture,  tamponnade</a:t>
            </a:r>
            <a:r>
              <a:rPr lang="fr-FR" dirty="0">
                <a:latin typeface="Arial" panose="020B0604020202020204" pitchFamily="34" charset="0"/>
                <a:cs typeface="Arial" panose="020B0604020202020204" pitchFamily="34" charset="0"/>
              </a:rPr>
              <a:t>, choc cardiogénique et décès</a:t>
            </a:r>
          </a:p>
          <a:p>
            <a:pPr>
              <a:buFont typeface="Wingdings" panose="05000000000000000000" pitchFamily="2" charset="2"/>
              <a:buChar char="§"/>
            </a:pPr>
            <a:r>
              <a:rPr lang="fr-FR" dirty="0">
                <a:solidFill>
                  <a:srgbClr val="FF0000"/>
                </a:solidFill>
                <a:latin typeface="Arial" panose="020B0604020202020204" pitchFamily="34" charset="0"/>
                <a:cs typeface="Arial" panose="020B0604020202020204" pitchFamily="34" charset="0"/>
              </a:rPr>
              <a:t>Hémorragie</a:t>
            </a:r>
            <a:r>
              <a:rPr lang="fr-FR" dirty="0">
                <a:latin typeface="Arial" panose="020B0604020202020204" pitchFamily="34" charset="0"/>
                <a:cs typeface="Arial" panose="020B0604020202020204" pitchFamily="34" charset="0"/>
              </a:rPr>
              <a:t> cataclysmique ou suintement lent</a:t>
            </a:r>
          </a:p>
          <a:p>
            <a:pPr>
              <a:buFont typeface="Wingdings" panose="05000000000000000000" pitchFamily="2" charset="2"/>
              <a:buChar char="§"/>
            </a:pPr>
            <a:r>
              <a:rPr lang="fr-FR" dirty="0">
                <a:solidFill>
                  <a:srgbClr val="FF0000"/>
                </a:solidFill>
                <a:latin typeface="Arial" panose="020B0604020202020204" pitchFamily="34" charset="0"/>
                <a:cs typeface="Arial" panose="020B0604020202020204" pitchFamily="34" charset="0"/>
              </a:rPr>
              <a:t>Insuffisance aortique</a:t>
            </a:r>
            <a:r>
              <a:rPr lang="fr-FR" dirty="0">
                <a:latin typeface="Arial" panose="020B0604020202020204" pitchFamily="34" charset="0"/>
                <a:cs typeface="Arial" panose="020B0604020202020204" pitchFamily="34" charset="0"/>
              </a:rPr>
              <a:t>: préexistante ou secondaire </a:t>
            </a:r>
          </a:p>
          <a:p>
            <a:pPr>
              <a:buFont typeface="Wingdings" panose="05000000000000000000" pitchFamily="2" charset="2"/>
              <a:buChar char="§"/>
            </a:pPr>
            <a:r>
              <a:rPr lang="fr-FR" dirty="0">
                <a:solidFill>
                  <a:srgbClr val="FF0000"/>
                </a:solidFill>
                <a:latin typeface="Arial" panose="020B0604020202020204" pitchFamily="34" charset="0"/>
                <a:cs typeface="Arial" panose="020B0604020202020204" pitchFamily="34" charset="0"/>
              </a:rPr>
              <a:t>Mal perfusion</a:t>
            </a:r>
            <a:r>
              <a:rPr lang="fr-FR" dirty="0">
                <a:latin typeface="Arial" panose="020B0604020202020204" pitchFamily="34" charset="0"/>
                <a:cs typeface="Arial" panose="020B0604020202020204" pitchFamily="34" charset="0"/>
              </a:rPr>
              <a:t>: dissection étendue aux collatérales ou clapet membrane</a:t>
            </a:r>
          </a:p>
          <a:p>
            <a:pPr>
              <a:buFont typeface="Wingdings" panose="05000000000000000000" pitchFamily="2" charset="2"/>
              <a:buChar char="§"/>
            </a:pPr>
            <a:r>
              <a:rPr lang="fr-FR" dirty="0">
                <a:latin typeface="Arial" panose="020B0604020202020204" pitchFamily="34" charset="0"/>
                <a:cs typeface="Arial" panose="020B0604020202020204" pitchFamily="34" charset="0"/>
              </a:rPr>
              <a:t>Deux formes anatomiques prédisposantes à la dissection</a:t>
            </a:r>
          </a:p>
          <a:p>
            <a:r>
              <a:rPr lang="fr-FR" dirty="0">
                <a:solidFill>
                  <a:srgbClr val="FF0000"/>
                </a:solidFill>
                <a:latin typeface="Arial" panose="020B0604020202020204" pitchFamily="34" charset="0"/>
                <a:cs typeface="Arial" panose="020B0604020202020204" pitchFamily="34" charset="0"/>
              </a:rPr>
              <a:t>Ulcère pénétrant athéromateux</a:t>
            </a:r>
            <a:r>
              <a:rPr lang="fr-FR" dirty="0">
                <a:latin typeface="Arial" panose="020B0604020202020204" pitchFamily="34" charset="0"/>
                <a:cs typeface="Arial" panose="020B0604020202020204" pitchFamily="34" charset="0"/>
              </a:rPr>
              <a:t>: hématome limité aorte ou étendu</a:t>
            </a:r>
          </a:p>
          <a:p>
            <a:r>
              <a:rPr lang="fr-FR" dirty="0">
                <a:solidFill>
                  <a:srgbClr val="FF0000"/>
                </a:solidFill>
                <a:latin typeface="Arial" panose="020B0604020202020204" pitchFamily="34" charset="0"/>
                <a:cs typeface="Arial" panose="020B0604020202020204" pitchFamily="34" charset="0"/>
              </a:rPr>
              <a:t>Hématome intra mural</a:t>
            </a:r>
            <a:r>
              <a:rPr lang="fr-FR" dirty="0">
                <a:latin typeface="Arial" panose="020B0604020202020204" pitchFamily="34" charset="0"/>
                <a:cs typeface="Arial" panose="020B0604020202020204" pitchFamily="34" charset="0"/>
              </a:rPr>
              <a:t>: épaississement paroi en croissant sans rupture</a:t>
            </a:r>
          </a:p>
        </p:txBody>
      </p:sp>
    </p:spTree>
    <p:extLst>
      <p:ext uri="{BB962C8B-B14F-4D97-AF65-F5344CB8AC3E}">
        <p14:creationId xmlns:p14="http://schemas.microsoft.com/office/powerpoint/2010/main" val="19593043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CB1E644-4766-47B4-B796-495B3AE8A2C3}"/>
              </a:ext>
            </a:extLst>
          </p:cNvPr>
          <p:cNvSpPr>
            <a:spLocks noGrp="1"/>
          </p:cNvSpPr>
          <p:nvPr>
            <p:ph type="title"/>
          </p:nvPr>
        </p:nvSpPr>
        <p:spPr/>
        <p:txBody>
          <a:bodyPr/>
          <a:lstStyle/>
          <a:p>
            <a:r>
              <a:rPr lang="fr-FR" dirty="0">
                <a:latin typeface="Arial" panose="020B0604020202020204" pitchFamily="34" charset="0"/>
                <a:cs typeface="Arial" panose="020B0604020202020204" pitchFamily="34" charset="0"/>
              </a:rPr>
              <a:t>Images</a:t>
            </a:r>
            <a:r>
              <a:rPr lang="fr-FR" dirty="0"/>
              <a:t> </a:t>
            </a:r>
            <a:r>
              <a:rPr lang="fr-FR" dirty="0">
                <a:latin typeface="Arial" panose="020B0604020202020204" pitchFamily="34" charset="0"/>
                <a:cs typeface="Arial" panose="020B0604020202020204" pitchFamily="34" charset="0"/>
              </a:rPr>
              <a:t>syndromes aortiques</a:t>
            </a:r>
          </a:p>
        </p:txBody>
      </p:sp>
      <p:pic>
        <p:nvPicPr>
          <p:cNvPr id="4" name="Espace réservé du contenu 3">
            <a:extLst>
              <a:ext uri="{FF2B5EF4-FFF2-40B4-BE49-F238E27FC236}">
                <a16:creationId xmlns:a16="http://schemas.microsoft.com/office/drawing/2014/main" id="{3A4C0653-5AB3-4284-8D2A-7D09F0A18567}"/>
              </a:ext>
            </a:extLst>
          </p:cNvPr>
          <p:cNvPicPr>
            <a:picLocks noGrp="1" noChangeAspect="1"/>
          </p:cNvPicPr>
          <p:nvPr>
            <p:ph idx="1"/>
          </p:nvPr>
        </p:nvPicPr>
        <p:blipFill>
          <a:blip r:embed="rId2"/>
          <a:stretch>
            <a:fillRect/>
          </a:stretch>
        </p:blipFill>
        <p:spPr>
          <a:xfrm>
            <a:off x="2295525" y="1690688"/>
            <a:ext cx="6991350" cy="4043362"/>
          </a:xfrm>
          <a:prstGeom prst="rect">
            <a:avLst/>
          </a:prstGeom>
        </p:spPr>
      </p:pic>
    </p:spTree>
    <p:extLst>
      <p:ext uri="{BB962C8B-B14F-4D97-AF65-F5344CB8AC3E}">
        <p14:creationId xmlns:p14="http://schemas.microsoft.com/office/powerpoint/2010/main" val="11943817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8877AF2-1101-4DC0-AF81-8FE0357C4085}"/>
              </a:ext>
            </a:extLst>
          </p:cNvPr>
          <p:cNvSpPr>
            <a:spLocks noGrp="1"/>
          </p:cNvSpPr>
          <p:nvPr>
            <p:ph type="title"/>
          </p:nvPr>
        </p:nvSpPr>
        <p:spPr/>
        <p:txBody>
          <a:bodyPr/>
          <a:lstStyle/>
          <a:p>
            <a:r>
              <a:rPr lang="fr-FR" dirty="0">
                <a:latin typeface="Arial" panose="020B0604020202020204" pitchFamily="34" charset="0"/>
                <a:cs typeface="Arial" panose="020B0604020202020204" pitchFamily="34" charset="0"/>
              </a:rPr>
              <a:t>Classifications </a:t>
            </a:r>
          </a:p>
        </p:txBody>
      </p:sp>
      <p:sp>
        <p:nvSpPr>
          <p:cNvPr id="3" name="Espace réservé du contenu 2">
            <a:extLst>
              <a:ext uri="{FF2B5EF4-FFF2-40B4-BE49-F238E27FC236}">
                <a16:creationId xmlns:a16="http://schemas.microsoft.com/office/drawing/2014/main" id="{2FBB9F0F-988D-43AC-8D0C-412278CAA992}"/>
              </a:ext>
            </a:extLst>
          </p:cNvPr>
          <p:cNvSpPr>
            <a:spLocks noGrp="1"/>
          </p:cNvSpPr>
          <p:nvPr>
            <p:ph idx="1"/>
          </p:nvPr>
        </p:nvSpPr>
        <p:spPr/>
        <p:txBody>
          <a:bodyPr/>
          <a:lstStyle/>
          <a:p>
            <a:pPr>
              <a:buFont typeface="Wingdings" panose="05000000000000000000" pitchFamily="2" charset="2"/>
              <a:buChar char="§"/>
            </a:pPr>
            <a:r>
              <a:rPr lang="fr-FR" dirty="0">
                <a:latin typeface="Arial" panose="020B0604020202020204" pitchFamily="34" charset="0"/>
                <a:cs typeface="Arial" panose="020B0604020202020204" pitchFamily="34" charset="0"/>
              </a:rPr>
              <a:t>Plusieurs classifications proposées pour décrire la porte d’entrée et/ou l’extension</a:t>
            </a:r>
          </a:p>
          <a:p>
            <a:pPr marL="0" indent="0">
              <a:buNone/>
            </a:pPr>
            <a:endParaRPr lang="fr-FR" dirty="0">
              <a:latin typeface="Arial" panose="020B0604020202020204" pitchFamily="34" charset="0"/>
              <a:cs typeface="Arial" panose="020B0604020202020204" pitchFamily="34" charset="0"/>
            </a:endParaRPr>
          </a:p>
          <a:p>
            <a:pPr>
              <a:buFont typeface="Wingdings" panose="05000000000000000000" pitchFamily="2" charset="2"/>
              <a:buChar char="§"/>
            </a:pPr>
            <a:r>
              <a:rPr lang="fr-FR" dirty="0">
                <a:latin typeface="Arial" panose="020B0604020202020204" pitchFamily="34" charset="0"/>
                <a:cs typeface="Arial" panose="020B0604020202020204" pitchFamily="34" charset="0"/>
              </a:rPr>
              <a:t>Définir formes et approches  thérapeutiques  surtout techniques chirurgicales </a:t>
            </a:r>
          </a:p>
          <a:p>
            <a:pPr marL="0" indent="0">
              <a:buNone/>
            </a:pPr>
            <a:endParaRPr lang="fr-FR" dirty="0">
              <a:latin typeface="Arial" panose="020B0604020202020204" pitchFamily="34" charset="0"/>
              <a:cs typeface="Arial" panose="020B0604020202020204" pitchFamily="34" charset="0"/>
            </a:endParaRPr>
          </a:p>
          <a:p>
            <a:pPr>
              <a:buFont typeface="Wingdings" panose="05000000000000000000" pitchFamily="2" charset="2"/>
              <a:buChar char="§"/>
            </a:pPr>
            <a:r>
              <a:rPr lang="fr-FR" dirty="0">
                <a:latin typeface="Arial" panose="020B0604020202020204" pitchFamily="34" charset="0"/>
                <a:cs typeface="Arial" panose="020B0604020202020204" pitchFamily="34" charset="0"/>
              </a:rPr>
              <a:t>Aucune ne donne satisfaction entière</a:t>
            </a:r>
          </a:p>
          <a:p>
            <a:pPr marL="0" indent="0">
              <a:buNone/>
            </a:pPr>
            <a:endParaRPr lang="fr-FR" dirty="0">
              <a:latin typeface="Arial" panose="020B0604020202020204" pitchFamily="34" charset="0"/>
              <a:cs typeface="Arial" panose="020B0604020202020204" pitchFamily="34" charset="0"/>
            </a:endParaRPr>
          </a:p>
          <a:p>
            <a:pPr>
              <a:buFont typeface="Wingdings" panose="05000000000000000000" pitchFamily="2" charset="2"/>
              <a:buChar char="§"/>
            </a:pPr>
            <a:r>
              <a:rPr lang="fr-FR" dirty="0">
                <a:latin typeface="Arial" panose="020B0604020202020204" pitchFamily="34" charset="0"/>
                <a:cs typeface="Arial" panose="020B0604020202020204" pitchFamily="34" charset="0"/>
              </a:rPr>
              <a:t>Deux plus utilisées: </a:t>
            </a:r>
            <a:r>
              <a:rPr lang="fr-FR" dirty="0">
                <a:solidFill>
                  <a:srgbClr val="FF0000"/>
                </a:solidFill>
                <a:latin typeface="Arial" panose="020B0604020202020204" pitchFamily="34" charset="0"/>
                <a:cs typeface="Arial" panose="020B0604020202020204" pitchFamily="34" charset="0"/>
              </a:rPr>
              <a:t>De DEBAKEY et Stanford</a:t>
            </a:r>
          </a:p>
        </p:txBody>
      </p:sp>
    </p:spTree>
    <p:extLst>
      <p:ext uri="{BB962C8B-B14F-4D97-AF65-F5344CB8AC3E}">
        <p14:creationId xmlns:p14="http://schemas.microsoft.com/office/powerpoint/2010/main" val="6947976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BFE18EE-4CCF-4FE5-8344-5B980E3F58E4}"/>
              </a:ext>
            </a:extLst>
          </p:cNvPr>
          <p:cNvSpPr>
            <a:spLocks noGrp="1"/>
          </p:cNvSpPr>
          <p:nvPr>
            <p:ph type="title"/>
          </p:nvPr>
        </p:nvSpPr>
        <p:spPr/>
        <p:txBody>
          <a:bodyPr/>
          <a:lstStyle/>
          <a:p>
            <a:r>
              <a:rPr lang="fr-FR" dirty="0">
                <a:latin typeface="Arial" panose="020B0604020202020204" pitchFamily="34" charset="0"/>
                <a:cs typeface="Arial" panose="020B0604020202020204" pitchFamily="34" charset="0"/>
              </a:rPr>
              <a:t>Classifications</a:t>
            </a:r>
            <a:r>
              <a:rPr lang="fr-FR" dirty="0"/>
              <a:t> </a:t>
            </a:r>
          </a:p>
        </p:txBody>
      </p:sp>
      <p:sp>
        <p:nvSpPr>
          <p:cNvPr id="3" name="Espace réservé du contenu 2">
            <a:extLst>
              <a:ext uri="{FF2B5EF4-FFF2-40B4-BE49-F238E27FC236}">
                <a16:creationId xmlns:a16="http://schemas.microsoft.com/office/drawing/2014/main" id="{390F410F-F54F-4459-BE29-33062A931830}"/>
              </a:ext>
            </a:extLst>
          </p:cNvPr>
          <p:cNvSpPr>
            <a:spLocks noGrp="1"/>
          </p:cNvSpPr>
          <p:nvPr>
            <p:ph sz="half" idx="1"/>
          </p:nvPr>
        </p:nvSpPr>
        <p:spPr/>
        <p:txBody>
          <a:bodyPr>
            <a:noAutofit/>
          </a:bodyPr>
          <a:lstStyle/>
          <a:p>
            <a:pPr algn="just">
              <a:buFont typeface="Wingdings" panose="05000000000000000000" pitchFamily="2" charset="2"/>
              <a:buChar char="§"/>
            </a:pPr>
            <a:r>
              <a:rPr lang="fr-ML" b="1" i="0" u="none" strike="noStrike" baseline="0" dirty="0">
                <a:latin typeface="Arial" panose="020B0604020202020204" pitchFamily="34" charset="0"/>
                <a:cs typeface="Arial" panose="020B0604020202020204" pitchFamily="34" charset="0"/>
              </a:rPr>
              <a:t>DeBakey</a:t>
            </a:r>
          </a:p>
          <a:p>
            <a:pPr algn="just">
              <a:buFont typeface="Wingdings" panose="05000000000000000000" pitchFamily="2" charset="2"/>
              <a:buChar char="Ø"/>
            </a:pPr>
            <a:r>
              <a:rPr lang="fr-ML" sz="2000" b="1" i="0" u="none" strike="noStrike" baseline="0" dirty="0">
                <a:solidFill>
                  <a:srgbClr val="FF0000"/>
                </a:solidFill>
                <a:latin typeface="Arial" panose="020B0604020202020204" pitchFamily="34" charset="0"/>
                <a:cs typeface="Arial" panose="020B0604020202020204" pitchFamily="34" charset="0"/>
              </a:rPr>
              <a:t>Type I </a:t>
            </a:r>
            <a:r>
              <a:rPr lang="fr-ML" sz="2000" b="0" i="0" u="none" strike="noStrike" baseline="0" dirty="0">
                <a:latin typeface="Arial" panose="020B0604020202020204" pitchFamily="34" charset="0"/>
                <a:cs typeface="Arial" panose="020B0604020202020204" pitchFamily="34" charset="0"/>
              </a:rPr>
              <a:t>: dissections dont la porte d’entrée est située sur l’aorte ascendante et qui s’étendent au-delà de l’aorte descendante.</a:t>
            </a:r>
          </a:p>
          <a:p>
            <a:pPr algn="just">
              <a:buFont typeface="Wingdings" panose="05000000000000000000" pitchFamily="2" charset="2"/>
              <a:buChar char="Ø"/>
            </a:pPr>
            <a:r>
              <a:rPr lang="fr-ML" sz="2000" b="0" i="0" u="none" strike="noStrike" baseline="0" dirty="0">
                <a:solidFill>
                  <a:srgbClr val="FF0000"/>
                </a:solidFill>
                <a:latin typeface="Arial" panose="020B0604020202020204" pitchFamily="34" charset="0"/>
                <a:cs typeface="Arial" panose="020B0604020202020204" pitchFamily="34" charset="0"/>
              </a:rPr>
              <a:t> </a:t>
            </a:r>
            <a:r>
              <a:rPr lang="fr-ML" sz="2000" b="1" i="0" u="none" strike="noStrike" baseline="0" dirty="0">
                <a:solidFill>
                  <a:srgbClr val="FF0000"/>
                </a:solidFill>
                <a:latin typeface="Arial" panose="020B0604020202020204" pitchFamily="34" charset="0"/>
                <a:cs typeface="Arial" panose="020B0604020202020204" pitchFamily="34" charset="0"/>
              </a:rPr>
              <a:t>Type II </a:t>
            </a:r>
            <a:r>
              <a:rPr lang="fr-ML" sz="2000" b="0" i="0" u="none" strike="noStrike" baseline="0" dirty="0">
                <a:latin typeface="Arial" panose="020B0604020202020204" pitchFamily="34" charset="0"/>
                <a:cs typeface="Arial" panose="020B0604020202020204" pitchFamily="34" charset="0"/>
              </a:rPr>
              <a:t>: dissections dont la porte d’entrée est située sur l’aorte ascendante et qui ne s’étendent pas au-delà de ce segment.</a:t>
            </a:r>
          </a:p>
          <a:p>
            <a:pPr algn="just">
              <a:buFont typeface="Wingdings" panose="05000000000000000000" pitchFamily="2" charset="2"/>
              <a:buChar char="Ø"/>
            </a:pPr>
            <a:r>
              <a:rPr lang="fr-ML" sz="2000" b="0" i="0" u="none" strike="noStrike" baseline="0" dirty="0">
                <a:solidFill>
                  <a:srgbClr val="FF0000"/>
                </a:solidFill>
                <a:latin typeface="Arial" panose="020B0604020202020204" pitchFamily="34" charset="0"/>
                <a:cs typeface="Arial" panose="020B0604020202020204" pitchFamily="34" charset="0"/>
              </a:rPr>
              <a:t> </a:t>
            </a:r>
            <a:r>
              <a:rPr lang="fr-ML" sz="2000" b="1" i="0" u="none" strike="noStrike" baseline="0" dirty="0">
                <a:solidFill>
                  <a:srgbClr val="FF0000"/>
                </a:solidFill>
                <a:latin typeface="Arial" panose="020B0604020202020204" pitchFamily="34" charset="0"/>
                <a:cs typeface="Arial" panose="020B0604020202020204" pitchFamily="34" charset="0"/>
              </a:rPr>
              <a:t>Type III </a:t>
            </a:r>
            <a:r>
              <a:rPr lang="fr-ML" sz="2000" b="0" i="0" u="none" strike="noStrike" baseline="0" dirty="0">
                <a:latin typeface="Arial" panose="020B0604020202020204" pitchFamily="34" charset="0"/>
                <a:cs typeface="Arial" panose="020B0604020202020204" pitchFamily="34" charset="0"/>
              </a:rPr>
              <a:t>: dissections dont la porte d’entrée est située en aval de l’artère sous clavière</a:t>
            </a:r>
            <a:r>
              <a:rPr lang="fr-ML" sz="2000" dirty="0">
                <a:latin typeface="Arial" panose="020B0604020202020204" pitchFamily="34" charset="0"/>
                <a:cs typeface="Arial" panose="020B0604020202020204" pitchFamily="34" charset="0"/>
              </a:rPr>
              <a:t> </a:t>
            </a:r>
            <a:r>
              <a:rPr lang="fr-ML" sz="2000" b="0" i="0" u="none" strike="noStrike" baseline="0" dirty="0">
                <a:latin typeface="Arial" panose="020B0604020202020204" pitchFamily="34" charset="0"/>
                <a:cs typeface="Arial" panose="020B0604020202020204" pitchFamily="34" charset="0"/>
              </a:rPr>
              <a:t>gauche et qui s’étendent sur l’aorte thoracique ou thoraco abdominale</a:t>
            </a:r>
            <a:endParaRPr lang="fr-FR" sz="2000" dirty="0">
              <a:latin typeface="Arial" panose="020B0604020202020204" pitchFamily="34" charset="0"/>
              <a:cs typeface="Arial" panose="020B0604020202020204" pitchFamily="34" charset="0"/>
            </a:endParaRPr>
          </a:p>
        </p:txBody>
      </p:sp>
      <p:sp>
        <p:nvSpPr>
          <p:cNvPr id="4" name="Espace réservé du contenu 3">
            <a:extLst>
              <a:ext uri="{FF2B5EF4-FFF2-40B4-BE49-F238E27FC236}">
                <a16:creationId xmlns:a16="http://schemas.microsoft.com/office/drawing/2014/main" id="{900FF96F-0C62-4499-9563-1D3B561D3C28}"/>
              </a:ext>
            </a:extLst>
          </p:cNvPr>
          <p:cNvSpPr>
            <a:spLocks noGrp="1"/>
          </p:cNvSpPr>
          <p:nvPr>
            <p:ph sz="half" idx="2"/>
          </p:nvPr>
        </p:nvSpPr>
        <p:spPr/>
        <p:txBody>
          <a:bodyPr>
            <a:normAutofit/>
          </a:bodyPr>
          <a:lstStyle/>
          <a:p>
            <a:pPr>
              <a:buFont typeface="Wingdings" panose="05000000000000000000" pitchFamily="2" charset="2"/>
              <a:buChar char="§"/>
            </a:pPr>
            <a:r>
              <a:rPr lang="fr-FR" b="1" dirty="0">
                <a:latin typeface="Arial" panose="020B0604020202020204" pitchFamily="34" charset="0"/>
                <a:cs typeface="Arial" panose="020B0604020202020204" pitchFamily="34" charset="0"/>
              </a:rPr>
              <a:t>Stanford </a:t>
            </a:r>
            <a:r>
              <a:rPr lang="fr-FR" sz="2000" b="1" dirty="0">
                <a:latin typeface="Arial" panose="020B0604020202020204" pitchFamily="34" charset="0"/>
                <a:cs typeface="Arial" panose="020B0604020202020204" pitchFamily="34" charset="0"/>
              </a:rPr>
              <a:t>par Daily et Shumway  1970 indication chirurgicale</a:t>
            </a:r>
          </a:p>
          <a:p>
            <a:pPr algn="just">
              <a:buFont typeface="Wingdings" panose="05000000000000000000" pitchFamily="2" charset="2"/>
              <a:buChar char="Ø"/>
            </a:pPr>
            <a:r>
              <a:rPr lang="fr-ML" sz="2000" b="1" i="0" u="none" strike="noStrike" baseline="0" dirty="0">
                <a:solidFill>
                  <a:srgbClr val="FF0000"/>
                </a:solidFill>
                <a:latin typeface="Arial" panose="020B0604020202020204" pitchFamily="34" charset="0"/>
                <a:cs typeface="Arial" panose="020B0604020202020204" pitchFamily="34" charset="0"/>
              </a:rPr>
              <a:t>Type A </a:t>
            </a:r>
            <a:r>
              <a:rPr lang="fr-ML" sz="2000" b="0" i="0" u="none" strike="noStrike" baseline="0" dirty="0">
                <a:latin typeface="Arial" panose="020B0604020202020204" pitchFamily="34" charset="0"/>
                <a:cs typeface="Arial" panose="020B0604020202020204" pitchFamily="34" charset="0"/>
              </a:rPr>
              <a:t>: dissection intéressant l’aorte ascendante quel que soit le siège de la porte d’entrée et dont le traitement doit être chirurgical et urgent</a:t>
            </a:r>
            <a:r>
              <a:rPr lang="fr-ML" sz="1800" b="0" i="0" u="none" strike="noStrike" baseline="0" dirty="0">
                <a:latin typeface="TimesNewRomanPSMT"/>
              </a:rPr>
              <a:t>.</a:t>
            </a:r>
          </a:p>
          <a:p>
            <a:pPr marL="0" indent="0" algn="l">
              <a:buNone/>
            </a:pPr>
            <a:endParaRPr lang="fr-ML" sz="1800" b="0" i="0" u="none" strike="noStrike" baseline="0" dirty="0">
              <a:latin typeface="TimesNewRomanPSMT"/>
            </a:endParaRPr>
          </a:p>
          <a:p>
            <a:pPr algn="l">
              <a:buFont typeface="Wingdings" panose="05000000000000000000" pitchFamily="2" charset="2"/>
              <a:buChar char="Ø"/>
            </a:pPr>
            <a:r>
              <a:rPr lang="fr-ML" sz="2000" b="1" i="0" u="none" strike="noStrike" baseline="0" dirty="0">
                <a:solidFill>
                  <a:srgbClr val="FF0000"/>
                </a:solidFill>
                <a:latin typeface="Arial" panose="020B0604020202020204" pitchFamily="34" charset="0"/>
                <a:cs typeface="Arial" panose="020B0604020202020204" pitchFamily="34" charset="0"/>
              </a:rPr>
              <a:t>Type B </a:t>
            </a:r>
            <a:r>
              <a:rPr lang="fr-ML" sz="2000" i="0" u="none" strike="noStrike" baseline="0" dirty="0">
                <a:latin typeface="Arial" panose="020B0604020202020204" pitchFamily="34" charset="0"/>
                <a:cs typeface="Arial" panose="020B0604020202020204" pitchFamily="34" charset="0"/>
              </a:rPr>
              <a:t>: dissection n’intéressant pas l’aorte ascendante et dont le traitement est médical en dehors des complications</a:t>
            </a:r>
            <a:endParaRPr lang="fr-FR"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173973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latin typeface="Arial" panose="020B0604020202020204" pitchFamily="34" charset="0"/>
                <a:cs typeface="Arial" panose="020B0604020202020204" pitchFamily="34" charset="0"/>
              </a:rPr>
              <a:t>Prérequis </a:t>
            </a:r>
          </a:p>
        </p:txBody>
      </p:sp>
      <p:sp>
        <p:nvSpPr>
          <p:cNvPr id="3" name="Espace réservé du contenu 2"/>
          <p:cNvSpPr>
            <a:spLocks noGrp="1"/>
          </p:cNvSpPr>
          <p:nvPr>
            <p:ph idx="1"/>
          </p:nvPr>
        </p:nvSpPr>
        <p:spPr/>
        <p:txBody>
          <a:bodyPr/>
          <a:lstStyle/>
          <a:p>
            <a:r>
              <a:rPr lang="fr-FR" dirty="0">
                <a:latin typeface="Arial" panose="020B0604020202020204" pitchFamily="34" charset="0"/>
                <a:cs typeface="Arial" panose="020B0604020202020204" pitchFamily="34" charset="0"/>
              </a:rPr>
              <a:t>Anatomie vasculaire</a:t>
            </a:r>
          </a:p>
          <a:p>
            <a:r>
              <a:rPr lang="fr-FR" dirty="0">
                <a:latin typeface="Arial" panose="020B0604020202020204" pitchFamily="34" charset="0"/>
                <a:cs typeface="Arial" panose="020B0604020202020204" pitchFamily="34" charset="0"/>
              </a:rPr>
              <a:t>Physiologie vasculaire</a:t>
            </a:r>
          </a:p>
          <a:p>
            <a:r>
              <a:rPr lang="fr-FR" dirty="0">
                <a:latin typeface="Arial" panose="020B0604020202020204" pitchFamily="34" charset="0"/>
                <a:cs typeface="Arial" panose="020B0604020202020204" pitchFamily="34" charset="0"/>
              </a:rPr>
              <a:t>Sémiologie clinique cardiovasculaire</a:t>
            </a:r>
          </a:p>
        </p:txBody>
      </p:sp>
    </p:spTree>
    <p:extLst>
      <p:ext uri="{BB962C8B-B14F-4D97-AF65-F5344CB8AC3E}">
        <p14:creationId xmlns:p14="http://schemas.microsoft.com/office/powerpoint/2010/main" val="448438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9F5CBDF-94DC-4EED-907E-DC20D1B19F33}"/>
              </a:ext>
            </a:extLst>
          </p:cNvPr>
          <p:cNvSpPr>
            <a:spLocks noGrp="1"/>
          </p:cNvSpPr>
          <p:nvPr>
            <p:ph type="title"/>
          </p:nvPr>
        </p:nvSpPr>
        <p:spPr/>
        <p:txBody>
          <a:bodyPr/>
          <a:lstStyle/>
          <a:p>
            <a:r>
              <a:rPr lang="fr-FR" dirty="0">
                <a:latin typeface="Arial" panose="020B0604020202020204" pitchFamily="34" charset="0"/>
                <a:cs typeface="Arial" panose="020B0604020202020204" pitchFamily="34" charset="0"/>
              </a:rPr>
              <a:t>Classification</a:t>
            </a:r>
            <a:r>
              <a:rPr lang="fr-FR" b="1" dirty="0">
                <a:latin typeface="Arial" panose="020B0604020202020204" pitchFamily="34" charset="0"/>
                <a:cs typeface="Arial" panose="020B0604020202020204" pitchFamily="34" charset="0"/>
              </a:rPr>
              <a:t> </a:t>
            </a:r>
          </a:p>
        </p:txBody>
      </p:sp>
      <p:pic>
        <p:nvPicPr>
          <p:cNvPr id="4" name="Espace réservé du contenu 3">
            <a:extLst>
              <a:ext uri="{FF2B5EF4-FFF2-40B4-BE49-F238E27FC236}">
                <a16:creationId xmlns:a16="http://schemas.microsoft.com/office/drawing/2014/main" id="{B6DC8069-08C8-4F8B-9E64-961ED98AF724}"/>
              </a:ext>
            </a:extLst>
          </p:cNvPr>
          <p:cNvPicPr>
            <a:picLocks noGrp="1" noChangeAspect="1"/>
          </p:cNvPicPr>
          <p:nvPr>
            <p:ph idx="1"/>
          </p:nvPr>
        </p:nvPicPr>
        <p:blipFill>
          <a:blip r:embed="rId2"/>
          <a:stretch>
            <a:fillRect/>
          </a:stretch>
        </p:blipFill>
        <p:spPr>
          <a:xfrm>
            <a:off x="3650255" y="2673761"/>
            <a:ext cx="4891489" cy="2655065"/>
          </a:xfrm>
          <a:prstGeom prst="rect">
            <a:avLst/>
          </a:prstGeom>
        </p:spPr>
      </p:pic>
    </p:spTree>
    <p:extLst>
      <p:ext uri="{BB962C8B-B14F-4D97-AF65-F5344CB8AC3E}">
        <p14:creationId xmlns:p14="http://schemas.microsoft.com/office/powerpoint/2010/main" val="26651803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CEE9D13-091A-4FA7-8ED2-16DD24F5E4C3}"/>
              </a:ext>
            </a:extLst>
          </p:cNvPr>
          <p:cNvSpPr>
            <a:spLocks noGrp="1"/>
          </p:cNvSpPr>
          <p:nvPr>
            <p:ph type="title"/>
          </p:nvPr>
        </p:nvSpPr>
        <p:spPr/>
        <p:txBody>
          <a:bodyPr/>
          <a:lstStyle/>
          <a:p>
            <a:r>
              <a:rPr lang="fr-FR" dirty="0">
                <a:latin typeface="Arial" panose="020B0604020202020204" pitchFamily="34" charset="0"/>
                <a:cs typeface="Arial" panose="020B0604020202020204" pitchFamily="34" charset="0"/>
              </a:rPr>
              <a:t>Signes cliniques </a:t>
            </a:r>
          </a:p>
        </p:txBody>
      </p:sp>
      <p:sp>
        <p:nvSpPr>
          <p:cNvPr id="3" name="Espace réservé du contenu 2">
            <a:extLst>
              <a:ext uri="{FF2B5EF4-FFF2-40B4-BE49-F238E27FC236}">
                <a16:creationId xmlns:a16="http://schemas.microsoft.com/office/drawing/2014/main" id="{85A0AD9D-A25F-486A-A9A1-1D5BFAC86C14}"/>
              </a:ext>
            </a:extLst>
          </p:cNvPr>
          <p:cNvSpPr>
            <a:spLocks noGrp="1"/>
          </p:cNvSpPr>
          <p:nvPr>
            <p:ph idx="1"/>
          </p:nvPr>
        </p:nvSpPr>
        <p:spPr/>
        <p:txBody>
          <a:bodyPr>
            <a:normAutofit fontScale="85000" lnSpcReduction="10000"/>
          </a:bodyPr>
          <a:lstStyle/>
          <a:p>
            <a:pPr algn="just">
              <a:buFont typeface="Wingdings" panose="05000000000000000000" pitchFamily="2" charset="2"/>
              <a:buChar char="§"/>
            </a:pPr>
            <a:r>
              <a:rPr lang="fr-FR" dirty="0">
                <a:solidFill>
                  <a:srgbClr val="FF0000"/>
                </a:solidFill>
                <a:latin typeface="Arial" panose="020B0604020202020204" pitchFamily="34" charset="0"/>
                <a:cs typeface="Arial" panose="020B0604020202020204" pitchFamily="34" charset="0"/>
              </a:rPr>
              <a:t>Forme typique</a:t>
            </a:r>
          </a:p>
          <a:p>
            <a:pPr algn="just">
              <a:buFont typeface="Wingdings" panose="05000000000000000000" pitchFamily="2" charset="2"/>
              <a:buChar char="Ø"/>
            </a:pPr>
            <a:r>
              <a:rPr lang="fr-FR" dirty="0">
                <a:solidFill>
                  <a:srgbClr val="FF0000"/>
                </a:solidFill>
                <a:latin typeface="Arial" panose="020B0604020202020204" pitchFamily="34" charset="0"/>
                <a:cs typeface="Arial" panose="020B0604020202020204" pitchFamily="34" charset="0"/>
              </a:rPr>
              <a:t>Douleur thoracique </a:t>
            </a:r>
            <a:r>
              <a:rPr lang="fr-FR" dirty="0">
                <a:latin typeface="Arial" panose="020B0604020202020204" pitchFamily="34" charset="0"/>
                <a:cs typeface="Arial" panose="020B0604020202020204" pitchFamily="34" charset="0"/>
              </a:rPr>
              <a:t>en « </a:t>
            </a:r>
            <a:r>
              <a:rPr lang="fr-FR" dirty="0">
                <a:solidFill>
                  <a:srgbClr val="FF0000"/>
                </a:solidFill>
                <a:latin typeface="Arial" panose="020B0604020202020204" pitchFamily="34" charset="0"/>
                <a:cs typeface="Arial" panose="020B0604020202020204" pitchFamily="34" charset="0"/>
              </a:rPr>
              <a:t>coup de poignard </a:t>
            </a:r>
            <a:r>
              <a:rPr lang="fr-FR" dirty="0">
                <a:latin typeface="Arial" panose="020B0604020202020204" pitchFamily="34" charset="0"/>
                <a:cs typeface="Arial" panose="020B0604020202020204" pitchFamily="34" charset="0"/>
              </a:rPr>
              <a:t>» caractérisée par</a:t>
            </a:r>
          </a:p>
          <a:p>
            <a:pPr algn="just"/>
            <a:r>
              <a:rPr lang="fr-FR" dirty="0">
                <a:latin typeface="Arial" panose="020B0604020202020204" pitchFamily="34" charset="0"/>
                <a:cs typeface="Arial" panose="020B0604020202020204" pitchFamily="34" charset="0"/>
              </a:rPr>
              <a:t>Début aigue brutal, type déchirement, torsion, brulure voire constrictive</a:t>
            </a:r>
          </a:p>
          <a:p>
            <a:pPr algn="just"/>
            <a:r>
              <a:rPr lang="fr-FR" dirty="0">
                <a:latin typeface="Arial" panose="020B0604020202020204" pitchFamily="34" charset="0"/>
                <a:cs typeface="Arial" panose="020B0604020202020204" pitchFamily="34" charset="0"/>
              </a:rPr>
              <a:t>Sévère intense maximale insoutenable sensation mort imminente parfois </a:t>
            </a:r>
            <a:r>
              <a:rPr lang="fr-FR" dirty="0">
                <a:solidFill>
                  <a:srgbClr val="FF0000"/>
                </a:solidFill>
                <a:latin typeface="Arial" panose="020B0604020202020204" pitchFamily="34" charset="0"/>
                <a:cs typeface="Arial" panose="020B0604020202020204" pitchFamily="34" charset="0"/>
              </a:rPr>
              <a:t>syncopale</a:t>
            </a:r>
          </a:p>
          <a:p>
            <a:pPr algn="just"/>
            <a:r>
              <a:rPr lang="fr-FR" dirty="0">
                <a:latin typeface="Arial" panose="020B0604020202020204" pitchFamily="34" charset="0"/>
                <a:cs typeface="Arial" panose="020B0604020202020204" pitchFamily="34" charset="0"/>
              </a:rPr>
              <a:t>Siège fonction localisation rétrosternale/ entre omoplates/  abdomen</a:t>
            </a:r>
          </a:p>
          <a:p>
            <a:pPr algn="just"/>
            <a:r>
              <a:rPr lang="fr-FR" dirty="0">
                <a:latin typeface="Arial" panose="020B0604020202020204" pitchFamily="34" charset="0"/>
                <a:cs typeface="Arial" panose="020B0604020202020204" pitchFamily="34" charset="0"/>
              </a:rPr>
              <a:t>Pulsatile  cyclique</a:t>
            </a:r>
          </a:p>
          <a:p>
            <a:pPr algn="just"/>
            <a:r>
              <a:rPr lang="fr-FR" dirty="0">
                <a:solidFill>
                  <a:srgbClr val="FF0000"/>
                </a:solidFill>
                <a:latin typeface="Arial" panose="020B0604020202020204" pitchFamily="34" charset="0"/>
                <a:cs typeface="Arial" panose="020B0604020202020204" pitchFamily="34" charset="0"/>
              </a:rPr>
              <a:t>Migratrice</a:t>
            </a:r>
            <a:r>
              <a:rPr lang="fr-FR" dirty="0">
                <a:latin typeface="Arial" panose="020B0604020202020204" pitchFamily="34" charset="0"/>
                <a:cs typeface="Arial" panose="020B0604020202020204" pitchFamily="34" charset="0"/>
              </a:rPr>
              <a:t> selon l’extension à l’aorte, lombaire </a:t>
            </a:r>
          </a:p>
          <a:p>
            <a:pPr algn="just"/>
            <a:r>
              <a:rPr lang="fr-FR" dirty="0">
                <a:latin typeface="Arial" panose="020B0604020202020204" pitchFamily="34" charset="0"/>
                <a:cs typeface="Arial" panose="020B0604020202020204" pitchFamily="34" charset="0"/>
              </a:rPr>
              <a:t>Durée prolongée quelques heures à jours paroxystique </a:t>
            </a:r>
          </a:p>
          <a:p>
            <a:pPr algn="just"/>
            <a:r>
              <a:rPr lang="fr-FR" dirty="0">
                <a:latin typeface="Arial" panose="020B0604020202020204" pitchFamily="34" charset="0"/>
                <a:cs typeface="Arial" panose="020B0604020202020204" pitchFamily="34" charset="0"/>
              </a:rPr>
              <a:t>Manifestations  associées  vasovagales: nausées vomissements  sueurs profuses pâleur lipothymie</a:t>
            </a:r>
          </a:p>
        </p:txBody>
      </p:sp>
    </p:spTree>
    <p:extLst>
      <p:ext uri="{BB962C8B-B14F-4D97-AF65-F5344CB8AC3E}">
        <p14:creationId xmlns:p14="http://schemas.microsoft.com/office/powerpoint/2010/main" val="5676256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C90D458-9AF8-4E3F-AF09-6F3FBB0DAE67}"/>
              </a:ext>
            </a:extLst>
          </p:cNvPr>
          <p:cNvSpPr>
            <a:spLocks noGrp="1"/>
          </p:cNvSpPr>
          <p:nvPr>
            <p:ph type="title"/>
          </p:nvPr>
        </p:nvSpPr>
        <p:spPr>
          <a:xfrm>
            <a:off x="838200" y="681037"/>
            <a:ext cx="10515600" cy="1325563"/>
          </a:xfrm>
        </p:spPr>
        <p:txBody>
          <a:bodyPr/>
          <a:lstStyle/>
          <a:p>
            <a:r>
              <a:rPr lang="fr-FR" dirty="0">
                <a:latin typeface="Arial" panose="020B0604020202020204" pitchFamily="34" charset="0"/>
                <a:cs typeface="Arial" panose="020B0604020202020204" pitchFamily="34" charset="0"/>
              </a:rPr>
              <a:t>Autres signes </a:t>
            </a:r>
          </a:p>
        </p:txBody>
      </p:sp>
      <p:sp>
        <p:nvSpPr>
          <p:cNvPr id="3" name="Espace réservé du contenu 2">
            <a:extLst>
              <a:ext uri="{FF2B5EF4-FFF2-40B4-BE49-F238E27FC236}">
                <a16:creationId xmlns:a16="http://schemas.microsoft.com/office/drawing/2014/main" id="{B62326FC-5075-4B1F-8B03-B8954393B1B5}"/>
              </a:ext>
            </a:extLst>
          </p:cNvPr>
          <p:cNvSpPr>
            <a:spLocks noGrp="1"/>
          </p:cNvSpPr>
          <p:nvPr>
            <p:ph idx="1"/>
          </p:nvPr>
        </p:nvSpPr>
        <p:spPr/>
        <p:txBody>
          <a:bodyPr/>
          <a:lstStyle/>
          <a:p>
            <a:pPr algn="just">
              <a:buFont typeface="Wingdings" panose="05000000000000000000" pitchFamily="2" charset="2"/>
              <a:buChar char="§"/>
            </a:pPr>
            <a:r>
              <a:rPr lang="fr-FR" dirty="0">
                <a:solidFill>
                  <a:srgbClr val="FF0000"/>
                </a:solidFill>
                <a:latin typeface="Arial" panose="020B0604020202020204" pitchFamily="34" charset="0"/>
                <a:cs typeface="Arial" panose="020B0604020202020204" pitchFamily="34" charset="0"/>
              </a:rPr>
              <a:t>Complications</a:t>
            </a:r>
          </a:p>
          <a:p>
            <a:pPr algn="just"/>
            <a:r>
              <a:rPr lang="fr-FR" dirty="0">
                <a:latin typeface="Arial" panose="020B0604020202020204" pitchFamily="34" charset="0"/>
                <a:cs typeface="Arial" panose="020B0604020202020204" pitchFamily="34" charset="0"/>
              </a:rPr>
              <a:t>État choc cardiovasculaire: dyspnée marbrure (tamponnade , IA, décès)</a:t>
            </a:r>
          </a:p>
          <a:p>
            <a:pPr algn="just"/>
            <a:r>
              <a:rPr lang="fr-FR" dirty="0">
                <a:latin typeface="Arial" panose="020B0604020202020204" pitchFamily="34" charset="0"/>
                <a:cs typeface="Arial" panose="020B0604020202020204" pitchFamily="34" charset="0"/>
              </a:rPr>
              <a:t>Signes ischémie myocardique (IDM)</a:t>
            </a:r>
          </a:p>
          <a:p>
            <a:pPr algn="just"/>
            <a:r>
              <a:rPr lang="fr-FR" dirty="0">
                <a:latin typeface="Arial" panose="020B0604020202020204" pitchFamily="34" charset="0"/>
                <a:cs typeface="Arial" panose="020B0604020202020204" pitchFamily="34" charset="0"/>
              </a:rPr>
              <a:t>Déficit neurologique: monoplégie, hémiplégie, paraplégie, aphasie,  AIT, AVC  </a:t>
            </a:r>
          </a:p>
          <a:p>
            <a:pPr algn="just"/>
            <a:r>
              <a:rPr lang="fr-FR" dirty="0">
                <a:latin typeface="Arial" panose="020B0604020202020204" pitchFamily="34" charset="0"/>
                <a:cs typeface="Arial" panose="020B0604020202020204" pitchFamily="34" charset="0"/>
              </a:rPr>
              <a:t>Signes atteinte rénale: Oligo-anurie, colique néphrétique</a:t>
            </a:r>
          </a:p>
          <a:p>
            <a:pPr algn="just"/>
            <a:r>
              <a:rPr lang="fr-FR" dirty="0">
                <a:latin typeface="Arial" panose="020B0604020202020204" pitchFamily="34" charset="0"/>
                <a:cs typeface="Arial" panose="020B0604020202020204" pitchFamily="34" charset="0"/>
              </a:rPr>
              <a:t>Signes ischémie digestive avec douleur abdominale secondaire</a:t>
            </a:r>
          </a:p>
          <a:p>
            <a:pPr algn="just"/>
            <a:r>
              <a:rPr lang="fr-FR" dirty="0">
                <a:latin typeface="Arial" panose="020B0604020202020204" pitchFamily="34" charset="0"/>
                <a:cs typeface="Arial" panose="020B0604020202020204" pitchFamily="34" charset="0"/>
              </a:rPr>
              <a:t>Signes d’ischémie aigue membre inferieur</a:t>
            </a:r>
          </a:p>
        </p:txBody>
      </p:sp>
    </p:spTree>
    <p:extLst>
      <p:ext uri="{BB962C8B-B14F-4D97-AF65-F5344CB8AC3E}">
        <p14:creationId xmlns:p14="http://schemas.microsoft.com/office/powerpoint/2010/main" val="4313017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0638A27-BB41-465A-975B-F4116F13F4DE}"/>
              </a:ext>
            </a:extLst>
          </p:cNvPr>
          <p:cNvSpPr>
            <a:spLocks noGrp="1"/>
          </p:cNvSpPr>
          <p:nvPr>
            <p:ph type="title"/>
          </p:nvPr>
        </p:nvSpPr>
        <p:spPr/>
        <p:txBody>
          <a:bodyPr/>
          <a:lstStyle/>
          <a:p>
            <a:r>
              <a:rPr lang="fr-FR" dirty="0">
                <a:latin typeface="Arial" panose="020B0604020202020204" pitchFamily="34" charset="0"/>
                <a:cs typeface="Arial" panose="020B0604020202020204" pitchFamily="34" charset="0"/>
              </a:rPr>
              <a:t>Signes examen physique </a:t>
            </a:r>
          </a:p>
        </p:txBody>
      </p:sp>
      <p:sp>
        <p:nvSpPr>
          <p:cNvPr id="3" name="Espace réservé du contenu 2">
            <a:extLst>
              <a:ext uri="{FF2B5EF4-FFF2-40B4-BE49-F238E27FC236}">
                <a16:creationId xmlns:a16="http://schemas.microsoft.com/office/drawing/2014/main" id="{6CC8AB53-E93E-4C8C-A5DF-0D4FAA1E0898}"/>
              </a:ext>
            </a:extLst>
          </p:cNvPr>
          <p:cNvSpPr>
            <a:spLocks noGrp="1"/>
          </p:cNvSpPr>
          <p:nvPr>
            <p:ph idx="1"/>
          </p:nvPr>
        </p:nvSpPr>
        <p:spPr/>
        <p:txBody>
          <a:bodyPr>
            <a:normAutofit fontScale="85000" lnSpcReduction="10000"/>
          </a:bodyPr>
          <a:lstStyle/>
          <a:p>
            <a:pPr algn="just">
              <a:buFont typeface="Wingdings" panose="05000000000000000000" pitchFamily="2" charset="2"/>
              <a:buChar char="§"/>
            </a:pPr>
            <a:r>
              <a:rPr lang="fr-FR" dirty="0">
                <a:solidFill>
                  <a:srgbClr val="FF0000"/>
                </a:solidFill>
                <a:latin typeface="Arial" panose="020B0604020202020204" pitchFamily="34" charset="0"/>
                <a:cs typeface="Arial" panose="020B0604020202020204" pitchFamily="34" charset="0"/>
              </a:rPr>
              <a:t>Signes généraux</a:t>
            </a:r>
            <a:r>
              <a:rPr lang="fr-FR" dirty="0">
                <a:latin typeface="Arial" panose="020B0604020202020204" pitchFamily="34" charset="0"/>
                <a:cs typeface="Arial" panose="020B0604020202020204" pitchFamily="34" charset="0"/>
              </a:rPr>
              <a:t>: variables  </a:t>
            </a:r>
          </a:p>
          <a:p>
            <a:pPr algn="just"/>
            <a:r>
              <a:rPr lang="fr-FR" dirty="0">
                <a:latin typeface="Arial" panose="020B0604020202020204" pitchFamily="34" charset="0"/>
                <a:cs typeface="Arial" panose="020B0604020202020204" pitchFamily="34" charset="0"/>
              </a:rPr>
              <a:t>Signes mauvais pronostic  1/3 cas: choc (TA effondrée, tachycardie),fausse HTA,  conjonctives pales, fièvre </a:t>
            </a:r>
            <a:r>
              <a:rPr lang="fr-FR" sz="2800" b="0" i="0" u="none" strike="noStrike" baseline="0" dirty="0">
                <a:latin typeface="Arial" panose="020B0604020202020204" pitchFamily="34" charset="0"/>
                <a:cs typeface="Arial" panose="020B0604020202020204" pitchFamily="34" charset="0"/>
              </a:rPr>
              <a:t>38 °C, oligurie ou anurie</a:t>
            </a:r>
          </a:p>
          <a:p>
            <a:pPr algn="just">
              <a:buFont typeface="Wingdings" panose="05000000000000000000" pitchFamily="2" charset="2"/>
              <a:buChar char="§"/>
            </a:pPr>
            <a:r>
              <a:rPr lang="fr-FR" dirty="0">
                <a:solidFill>
                  <a:srgbClr val="FF0000"/>
                </a:solidFill>
                <a:latin typeface="Arial" panose="020B0604020202020204" pitchFamily="34" charset="0"/>
                <a:cs typeface="Arial" panose="020B0604020202020204" pitchFamily="34" charset="0"/>
              </a:rPr>
              <a:t>Signes physiques</a:t>
            </a:r>
          </a:p>
          <a:p>
            <a:pPr algn="just"/>
            <a:r>
              <a:rPr lang="fr-FR" dirty="0">
                <a:latin typeface="Arial" panose="020B0604020202020204" pitchFamily="34" charset="0"/>
                <a:cs typeface="Arial" panose="020B0604020202020204" pitchFamily="34" charset="0"/>
              </a:rPr>
              <a:t>Anisotension &gt; 20mmHg (différence de TA aux bras)</a:t>
            </a:r>
          </a:p>
          <a:p>
            <a:pPr algn="just"/>
            <a:r>
              <a:rPr lang="fr-FR" dirty="0">
                <a:latin typeface="Arial" panose="020B0604020202020204" pitchFamily="34" charset="0"/>
                <a:cs typeface="Arial" panose="020B0604020202020204" pitchFamily="34" charset="0"/>
              </a:rPr>
              <a:t>Anisophygmie ( asymétrie pouls) ou abolition pouls</a:t>
            </a:r>
          </a:p>
          <a:p>
            <a:pPr algn="just"/>
            <a:r>
              <a:rPr lang="fr-FR" dirty="0">
                <a:latin typeface="Arial" panose="020B0604020202020204" pitchFamily="34" charset="0"/>
                <a:cs typeface="Arial" panose="020B0604020202020204" pitchFamily="34" charset="0"/>
              </a:rPr>
              <a:t>Souffle diastolique insuf aortique</a:t>
            </a:r>
          </a:p>
          <a:p>
            <a:pPr algn="just"/>
            <a:r>
              <a:rPr lang="fr-FR" dirty="0">
                <a:latin typeface="Arial" panose="020B0604020202020204" pitchFamily="34" charset="0"/>
                <a:cs typeface="Arial" panose="020B0604020202020204" pitchFamily="34" charset="0"/>
              </a:rPr>
              <a:t>Frottement péricardique</a:t>
            </a:r>
          </a:p>
          <a:p>
            <a:pPr algn="just"/>
            <a:r>
              <a:rPr lang="fr-FR" dirty="0">
                <a:latin typeface="Arial" panose="020B0604020202020204" pitchFamily="34" charset="0"/>
                <a:cs typeface="Arial" panose="020B0604020202020204" pitchFamily="34" charset="0"/>
              </a:rPr>
              <a:t>Foie douloureux avec turgescence jugulaire ( IC droite ou tamponnade)</a:t>
            </a:r>
          </a:p>
          <a:p>
            <a:pPr algn="just"/>
            <a:r>
              <a:rPr lang="fr-FR" dirty="0">
                <a:latin typeface="Arial" panose="020B0604020202020204" pitchFamily="34" charset="0"/>
                <a:cs typeface="Arial" panose="020B0604020202020204" pitchFamily="34" charset="0"/>
              </a:rPr>
              <a:t>Déficit neurologique </a:t>
            </a:r>
          </a:p>
          <a:p>
            <a:endParaRPr lang="fr-FR" dirty="0"/>
          </a:p>
        </p:txBody>
      </p:sp>
    </p:spTree>
    <p:extLst>
      <p:ext uri="{BB962C8B-B14F-4D97-AF65-F5344CB8AC3E}">
        <p14:creationId xmlns:p14="http://schemas.microsoft.com/office/powerpoint/2010/main" val="11884421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E1C36FB-1CB9-43F4-BD36-58E842F506BF}"/>
              </a:ext>
            </a:extLst>
          </p:cNvPr>
          <p:cNvSpPr>
            <a:spLocks noGrp="1"/>
          </p:cNvSpPr>
          <p:nvPr>
            <p:ph type="title"/>
          </p:nvPr>
        </p:nvSpPr>
        <p:spPr>
          <a:xfrm>
            <a:off x="838200" y="317500"/>
            <a:ext cx="10515600" cy="1325563"/>
          </a:xfrm>
        </p:spPr>
        <p:txBody>
          <a:bodyPr/>
          <a:lstStyle/>
          <a:p>
            <a:r>
              <a:rPr lang="fr-FR" dirty="0">
                <a:latin typeface="Arial" panose="020B0604020202020204" pitchFamily="34" charset="0"/>
                <a:cs typeface="Arial" panose="020B0604020202020204" pitchFamily="34" charset="0"/>
              </a:rPr>
              <a:t>Examens complémentaires</a:t>
            </a:r>
          </a:p>
        </p:txBody>
      </p:sp>
      <p:sp>
        <p:nvSpPr>
          <p:cNvPr id="3" name="Espace réservé du contenu 2">
            <a:extLst>
              <a:ext uri="{FF2B5EF4-FFF2-40B4-BE49-F238E27FC236}">
                <a16:creationId xmlns:a16="http://schemas.microsoft.com/office/drawing/2014/main" id="{891199BD-5997-4E7E-8EEE-CF1A9EBB3E76}"/>
              </a:ext>
            </a:extLst>
          </p:cNvPr>
          <p:cNvSpPr>
            <a:spLocks noGrp="1"/>
          </p:cNvSpPr>
          <p:nvPr>
            <p:ph idx="1"/>
          </p:nvPr>
        </p:nvSpPr>
        <p:spPr>
          <a:xfrm>
            <a:off x="838200" y="1825625"/>
            <a:ext cx="10515600" cy="4908550"/>
          </a:xfrm>
        </p:spPr>
        <p:txBody>
          <a:bodyPr>
            <a:normAutofit fontScale="77500" lnSpcReduction="20000"/>
          </a:bodyPr>
          <a:lstStyle/>
          <a:p>
            <a:pPr marL="0" indent="0" algn="just">
              <a:buNone/>
            </a:pPr>
            <a:r>
              <a:rPr lang="fr-FR" dirty="0">
                <a:latin typeface="Arial" panose="020B0604020202020204" pitchFamily="34" charset="0"/>
                <a:cs typeface="Arial" panose="020B0604020202020204" pitchFamily="34" charset="0"/>
              </a:rPr>
              <a:t>            Confirment diagnostic </a:t>
            </a:r>
          </a:p>
          <a:p>
            <a:pPr algn="just">
              <a:buFont typeface="Wingdings" panose="05000000000000000000" pitchFamily="2" charset="2"/>
              <a:buChar char="§"/>
            </a:pPr>
            <a:r>
              <a:rPr lang="fr-FR" dirty="0">
                <a:solidFill>
                  <a:srgbClr val="FF0000"/>
                </a:solidFill>
                <a:latin typeface="Arial" panose="020B0604020202020204" pitchFamily="34" charset="0"/>
                <a:cs typeface="Arial" panose="020B0604020202020204" pitchFamily="34" charset="0"/>
              </a:rPr>
              <a:t>ECG</a:t>
            </a:r>
            <a:r>
              <a:rPr lang="fr-FR" dirty="0">
                <a:latin typeface="Arial" panose="020B0604020202020204" pitchFamily="34" charset="0"/>
                <a:cs typeface="Arial" panose="020B0604020202020204" pitchFamily="34" charset="0"/>
              </a:rPr>
              <a:t>:  incontournable douleur thoracique, élimine IDM, ischémie territoire  coronaire droite, HVG, troubles repolarisation mais normal</a:t>
            </a:r>
          </a:p>
          <a:p>
            <a:pPr algn="just">
              <a:buFont typeface="Wingdings" panose="05000000000000000000" pitchFamily="2" charset="2"/>
              <a:buChar char="§"/>
            </a:pPr>
            <a:r>
              <a:rPr lang="fr-FR" dirty="0">
                <a:solidFill>
                  <a:srgbClr val="FF0000"/>
                </a:solidFill>
                <a:latin typeface="Arial" panose="020B0604020202020204" pitchFamily="34" charset="0"/>
                <a:cs typeface="Arial" panose="020B0604020202020204" pitchFamily="34" charset="0"/>
              </a:rPr>
              <a:t>Rx Thorax </a:t>
            </a:r>
            <a:r>
              <a:rPr lang="fr-FR" dirty="0">
                <a:latin typeface="Arial" panose="020B0604020202020204" pitchFamily="34" charset="0"/>
                <a:cs typeface="Arial" panose="020B0604020202020204" pitchFamily="34" charset="0"/>
              </a:rPr>
              <a:t>face – profil debout normale ou  anomalies évocatrices (élargissement médiastin supérieur, aspect double contour bouton aortique, déviation trachéale droite, cardiomégalie, epanch pleural ou péricardique, aorte desc. dilatée)</a:t>
            </a:r>
          </a:p>
          <a:p>
            <a:pPr marL="0" indent="0" algn="just">
              <a:buNone/>
            </a:pPr>
            <a:endParaRPr lang="fr-FR" dirty="0">
              <a:latin typeface="Arial" panose="020B0604020202020204" pitchFamily="34" charset="0"/>
              <a:cs typeface="Arial" panose="020B0604020202020204" pitchFamily="34" charset="0"/>
            </a:endParaRPr>
          </a:p>
          <a:p>
            <a:pPr algn="just">
              <a:buFont typeface="Wingdings" panose="05000000000000000000" pitchFamily="2" charset="2"/>
              <a:buChar char="§"/>
            </a:pPr>
            <a:r>
              <a:rPr lang="fr-FR" dirty="0">
                <a:solidFill>
                  <a:srgbClr val="FF0000"/>
                </a:solidFill>
                <a:latin typeface="Arial" panose="020B0604020202020204" pitchFamily="34" charset="0"/>
                <a:cs typeface="Arial" panose="020B0604020202020204" pitchFamily="34" charset="0"/>
              </a:rPr>
              <a:t>Echographie transthoracique (ETT):  </a:t>
            </a:r>
            <a:r>
              <a:rPr lang="fr-FR" dirty="0">
                <a:latin typeface="Arial" panose="020B0604020202020204" pitchFamily="34" charset="0"/>
                <a:cs typeface="Arial" panose="020B0604020202020204" pitchFamily="34" charset="0"/>
              </a:rPr>
              <a:t>dépistage, facile, disponible, explore valve aortique, epanch péricardique, flap racine aorte asc</a:t>
            </a:r>
          </a:p>
          <a:p>
            <a:pPr marL="0" indent="0" algn="just">
              <a:buNone/>
            </a:pPr>
            <a:endParaRPr lang="fr-FR" dirty="0">
              <a:latin typeface="Arial" panose="020B0604020202020204" pitchFamily="34" charset="0"/>
              <a:cs typeface="Arial" panose="020B0604020202020204" pitchFamily="34" charset="0"/>
            </a:endParaRPr>
          </a:p>
          <a:p>
            <a:pPr algn="just">
              <a:buFont typeface="Wingdings" panose="05000000000000000000" pitchFamily="2" charset="2"/>
              <a:buChar char="§"/>
            </a:pPr>
            <a:r>
              <a:rPr lang="fr-FR" dirty="0">
                <a:solidFill>
                  <a:srgbClr val="FF0000"/>
                </a:solidFill>
                <a:latin typeface="Arial" panose="020B0604020202020204" pitchFamily="34" charset="0"/>
                <a:cs typeface="Arial" panose="020B0604020202020204" pitchFamily="34" charset="0"/>
              </a:rPr>
              <a:t>Echographie trans œsophagienne (ETO)</a:t>
            </a:r>
            <a:r>
              <a:rPr lang="fr-FR" dirty="0">
                <a:latin typeface="Arial" panose="020B0604020202020204" pitchFamily="34" charset="0"/>
                <a:cs typeface="Arial" panose="020B0604020202020204" pitchFamily="34" charset="0"/>
              </a:rPr>
              <a:t>: maitre examen , excellente exploration aorte asc, valve aortique et autres valves cardiaques, cavités cardiaques, epanch péricardique, flux chenal, flap, brèche intimale……) mais non perfusion cérébrale ni crosse aorte ou aorte desc, sous sédation ou anesthésie générale</a:t>
            </a:r>
          </a:p>
        </p:txBody>
      </p:sp>
      <p:sp>
        <p:nvSpPr>
          <p:cNvPr id="4" name="Rectangle 3">
            <a:extLst>
              <a:ext uri="{FF2B5EF4-FFF2-40B4-BE49-F238E27FC236}">
                <a16:creationId xmlns:a16="http://schemas.microsoft.com/office/drawing/2014/main" id="{F5361C6D-2CE0-46B0-89E7-84D2F7E317AE}"/>
              </a:ext>
            </a:extLst>
          </p:cNvPr>
          <p:cNvSpPr/>
          <p:nvPr/>
        </p:nvSpPr>
        <p:spPr>
          <a:xfrm>
            <a:off x="5238750" y="6088857"/>
            <a:ext cx="3552825" cy="4000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fr-FR" dirty="0">
                <a:latin typeface="Arial" panose="020B0604020202020204" pitchFamily="34" charset="0"/>
                <a:cs typeface="Arial" panose="020B0604020202020204" pitchFamily="34" charset="0"/>
              </a:rPr>
              <a:t>Examens operateur dépendants</a:t>
            </a:r>
          </a:p>
        </p:txBody>
      </p:sp>
    </p:spTree>
    <p:extLst>
      <p:ext uri="{BB962C8B-B14F-4D97-AF65-F5344CB8AC3E}">
        <p14:creationId xmlns:p14="http://schemas.microsoft.com/office/powerpoint/2010/main" val="8553200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A2496AF-DAA0-451B-A62C-28ADFC11267E}"/>
              </a:ext>
            </a:extLst>
          </p:cNvPr>
          <p:cNvSpPr>
            <a:spLocks noGrp="1"/>
          </p:cNvSpPr>
          <p:nvPr>
            <p:ph type="title"/>
          </p:nvPr>
        </p:nvSpPr>
        <p:spPr/>
        <p:txBody>
          <a:bodyPr/>
          <a:lstStyle/>
          <a:p>
            <a:r>
              <a:rPr lang="fr-FR" dirty="0">
                <a:latin typeface="Arial" panose="020B0604020202020204" pitchFamily="34" charset="0"/>
                <a:cs typeface="Arial" panose="020B0604020202020204" pitchFamily="34" charset="0"/>
              </a:rPr>
              <a:t>Examens complémentaires (2)</a:t>
            </a:r>
            <a:endParaRPr lang="fr-FR" dirty="0"/>
          </a:p>
        </p:txBody>
      </p:sp>
      <p:sp>
        <p:nvSpPr>
          <p:cNvPr id="3" name="Espace réservé du contenu 2">
            <a:extLst>
              <a:ext uri="{FF2B5EF4-FFF2-40B4-BE49-F238E27FC236}">
                <a16:creationId xmlns:a16="http://schemas.microsoft.com/office/drawing/2014/main" id="{5E317F7D-0826-467D-AD7B-3B6075740CCA}"/>
              </a:ext>
            </a:extLst>
          </p:cNvPr>
          <p:cNvSpPr>
            <a:spLocks noGrp="1"/>
          </p:cNvSpPr>
          <p:nvPr>
            <p:ph idx="1"/>
          </p:nvPr>
        </p:nvSpPr>
        <p:spPr/>
        <p:txBody>
          <a:bodyPr/>
          <a:lstStyle/>
          <a:p>
            <a:pPr algn="just">
              <a:buFont typeface="Wingdings" panose="05000000000000000000" pitchFamily="2" charset="2"/>
              <a:buChar char="§"/>
            </a:pPr>
            <a:r>
              <a:rPr lang="fr-FR" dirty="0">
                <a:solidFill>
                  <a:srgbClr val="FF0000"/>
                </a:solidFill>
                <a:latin typeface="Arial" panose="020B0604020202020204" pitchFamily="34" charset="0"/>
                <a:cs typeface="Arial" panose="020B0604020202020204" pitchFamily="34" charset="0"/>
              </a:rPr>
              <a:t>Angioscanner Thoracique </a:t>
            </a:r>
            <a:r>
              <a:rPr lang="fr-FR" dirty="0">
                <a:latin typeface="Arial" panose="020B0604020202020204" pitchFamily="34" charset="0"/>
                <a:cs typeface="Arial" panose="020B0604020202020204" pitchFamily="34" charset="0"/>
              </a:rPr>
              <a:t>(CT- Scan): examen de </a:t>
            </a:r>
            <a:r>
              <a:rPr lang="fr-FR" dirty="0">
                <a:solidFill>
                  <a:srgbClr val="FF0000"/>
                </a:solidFill>
                <a:latin typeface="Arial" panose="020B0604020202020204" pitchFamily="34" charset="0"/>
                <a:cs typeface="Arial" panose="020B0604020202020204" pitchFamily="34" charset="0"/>
              </a:rPr>
              <a:t>1</a:t>
            </a:r>
            <a:r>
              <a:rPr lang="fr-FR" baseline="30000" dirty="0">
                <a:solidFill>
                  <a:srgbClr val="FF0000"/>
                </a:solidFill>
                <a:latin typeface="Arial" panose="020B0604020202020204" pitchFamily="34" charset="0"/>
                <a:cs typeface="Arial" panose="020B0604020202020204" pitchFamily="34" charset="0"/>
              </a:rPr>
              <a:t>ère</a:t>
            </a:r>
            <a:r>
              <a:rPr lang="fr-FR" dirty="0">
                <a:solidFill>
                  <a:srgbClr val="FF0000"/>
                </a:solidFill>
                <a:latin typeface="Arial" panose="020B0604020202020204" pitchFamily="34" charset="0"/>
                <a:cs typeface="Arial" panose="020B0604020202020204" pitchFamily="34" charset="0"/>
              </a:rPr>
              <a:t> intention</a:t>
            </a:r>
          </a:p>
          <a:p>
            <a:pPr algn="just"/>
            <a:r>
              <a:rPr lang="fr-FR" dirty="0">
                <a:latin typeface="Arial" panose="020B0604020202020204" pitchFamily="34" charset="0"/>
                <a:cs typeface="Arial" panose="020B0604020202020204" pitchFamily="34" charset="0"/>
              </a:rPr>
              <a:t>Primordial, indispensable diagnostic</a:t>
            </a:r>
          </a:p>
          <a:p>
            <a:pPr algn="just"/>
            <a:r>
              <a:rPr lang="fr-FR" dirty="0">
                <a:latin typeface="Arial" panose="020B0604020202020204" pitchFamily="34" charset="0"/>
                <a:cs typeface="Arial" panose="020B0604020202020204" pitchFamily="34" charset="0"/>
              </a:rPr>
              <a:t>  flap, chenaux,</a:t>
            </a:r>
          </a:p>
          <a:p>
            <a:pPr algn="just"/>
            <a:r>
              <a:rPr lang="fr-FR" dirty="0">
                <a:latin typeface="Arial" panose="020B0604020202020204" pitchFamily="34" charset="0"/>
                <a:cs typeface="Arial" panose="020B0604020202020204" pitchFamily="34" charset="0"/>
              </a:rPr>
              <a:t> bilan exact  lésions et complications,</a:t>
            </a:r>
          </a:p>
          <a:p>
            <a:pPr algn="just"/>
            <a:r>
              <a:rPr lang="fr-FR" dirty="0">
                <a:latin typeface="Arial" panose="020B0604020202020204" pitchFamily="34" charset="0"/>
                <a:cs typeface="Arial" panose="020B0604020202020204" pitchFamily="34" charset="0"/>
              </a:rPr>
              <a:t> extension collatérales,  malperfusion,</a:t>
            </a:r>
          </a:p>
          <a:p>
            <a:pPr algn="just"/>
            <a:r>
              <a:rPr lang="fr-FR" dirty="0">
                <a:latin typeface="Arial" panose="020B0604020202020204" pitchFamily="34" charset="0"/>
                <a:cs typeface="Arial" panose="020B0604020202020204" pitchFamily="34" charset="0"/>
              </a:rPr>
              <a:t> mensuration segments aorte</a:t>
            </a:r>
          </a:p>
          <a:p>
            <a:pPr algn="just"/>
            <a:r>
              <a:rPr lang="fr-FR" dirty="0">
                <a:solidFill>
                  <a:srgbClr val="FF0000"/>
                </a:solidFill>
                <a:latin typeface="Arial" panose="020B0604020202020204" pitchFamily="34" charset="0"/>
                <a:cs typeface="Arial" panose="020B0604020202020204" pitchFamily="34" charset="0"/>
              </a:rPr>
              <a:t>Attention artefacts </a:t>
            </a:r>
            <a:r>
              <a:rPr lang="fr-FR" dirty="0">
                <a:latin typeface="Arial" panose="020B0604020202020204" pitchFamily="34" charset="0"/>
                <a:cs typeface="Arial" panose="020B0604020202020204" pitchFamily="34" charset="0"/>
              </a:rPr>
              <a:t>,  Insuf aortique, porte d’entrée</a:t>
            </a:r>
          </a:p>
          <a:p>
            <a:pPr algn="just"/>
            <a:r>
              <a:rPr lang="fr-FR" dirty="0">
                <a:latin typeface="Arial" panose="020B0604020202020204" pitchFamily="34" charset="0"/>
                <a:cs typeface="Arial" panose="020B0604020202020204" pitchFamily="34" charset="0"/>
              </a:rPr>
              <a:t>Qualité machines </a:t>
            </a:r>
          </a:p>
        </p:txBody>
      </p:sp>
    </p:spTree>
    <p:extLst>
      <p:ext uri="{BB962C8B-B14F-4D97-AF65-F5344CB8AC3E}">
        <p14:creationId xmlns:p14="http://schemas.microsoft.com/office/powerpoint/2010/main" val="19210348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7C680F5-7484-41F2-A7DC-7A73C1D23DD4}"/>
              </a:ext>
            </a:extLst>
          </p:cNvPr>
          <p:cNvSpPr>
            <a:spLocks noGrp="1"/>
          </p:cNvSpPr>
          <p:nvPr>
            <p:ph type="title"/>
          </p:nvPr>
        </p:nvSpPr>
        <p:spPr/>
        <p:txBody>
          <a:bodyPr/>
          <a:lstStyle/>
          <a:p>
            <a:r>
              <a:rPr lang="fr-FR" dirty="0">
                <a:latin typeface="Arial" panose="020B0604020202020204" pitchFamily="34" charset="0"/>
                <a:cs typeface="Arial" panose="020B0604020202020204" pitchFamily="34" charset="0"/>
              </a:rPr>
              <a:t>Examens complémentaires (3)</a:t>
            </a:r>
            <a:endParaRPr lang="fr-FR" dirty="0"/>
          </a:p>
        </p:txBody>
      </p:sp>
      <p:sp>
        <p:nvSpPr>
          <p:cNvPr id="3" name="Espace réservé du contenu 2">
            <a:extLst>
              <a:ext uri="{FF2B5EF4-FFF2-40B4-BE49-F238E27FC236}">
                <a16:creationId xmlns:a16="http://schemas.microsoft.com/office/drawing/2014/main" id="{F821EEE2-53AC-48C7-9C09-6CAE26A8DF6E}"/>
              </a:ext>
            </a:extLst>
          </p:cNvPr>
          <p:cNvSpPr>
            <a:spLocks noGrp="1"/>
          </p:cNvSpPr>
          <p:nvPr>
            <p:ph idx="1"/>
          </p:nvPr>
        </p:nvSpPr>
        <p:spPr/>
        <p:txBody>
          <a:bodyPr>
            <a:normAutofit fontScale="92500" lnSpcReduction="10000"/>
          </a:bodyPr>
          <a:lstStyle/>
          <a:p>
            <a:pPr algn="just">
              <a:buFont typeface="Wingdings" panose="05000000000000000000" pitchFamily="2" charset="2"/>
              <a:buChar char="§"/>
            </a:pPr>
            <a:r>
              <a:rPr lang="fr-FR" dirty="0">
                <a:solidFill>
                  <a:srgbClr val="FF0000"/>
                </a:solidFill>
                <a:latin typeface="Arial" panose="020B0604020202020204" pitchFamily="34" charset="0"/>
                <a:cs typeface="Arial" panose="020B0604020202020204" pitchFamily="34" charset="0"/>
              </a:rPr>
              <a:t>Imagerie par Résonnance Magnétique (IRM ou Angio-IRM)</a:t>
            </a:r>
          </a:p>
          <a:p>
            <a:pPr algn="just"/>
            <a:r>
              <a:rPr lang="fr-FR" dirty="0">
                <a:latin typeface="Arial" panose="020B0604020202020204" pitchFamily="34" charset="0"/>
                <a:cs typeface="Arial" panose="020B0604020202020204" pitchFamily="34" charset="0"/>
              </a:rPr>
              <a:t>Visualise membrane intimale et chenaux circulants</a:t>
            </a:r>
          </a:p>
          <a:p>
            <a:pPr algn="just"/>
            <a:r>
              <a:rPr lang="fr-FR" dirty="0">
                <a:latin typeface="Arial" panose="020B0604020202020204" pitchFamily="34" charset="0"/>
                <a:cs typeface="Arial" panose="020B0604020202020204" pitchFamily="34" charset="0"/>
              </a:rPr>
              <a:t>Branches aorte et organes en aval</a:t>
            </a:r>
          </a:p>
          <a:p>
            <a:pPr algn="just"/>
            <a:r>
              <a:rPr lang="fr-FR" dirty="0">
                <a:latin typeface="Arial" panose="020B0604020202020204" pitchFamily="34" charset="0"/>
                <a:cs typeface="Arial" panose="020B0604020202020204" pitchFamily="34" charset="0"/>
              </a:rPr>
              <a:t>Déchirures intimales, extension et stratégie thérapeutique</a:t>
            </a:r>
          </a:p>
          <a:p>
            <a:pPr algn="just"/>
            <a:r>
              <a:rPr lang="fr-FR" dirty="0">
                <a:latin typeface="Arial" panose="020B0604020202020204" pitchFamily="34" charset="0"/>
                <a:cs typeface="Arial" panose="020B0604020202020204" pitchFamily="34" charset="0"/>
              </a:rPr>
              <a:t>Précision epanch péricardique, fuite valve aortique</a:t>
            </a:r>
          </a:p>
          <a:p>
            <a:pPr algn="just"/>
            <a:r>
              <a:rPr lang="fr-FR" dirty="0">
                <a:latin typeface="Arial" panose="020B0604020202020204" pitchFamily="34" charset="0"/>
                <a:cs typeface="Arial" panose="020B0604020202020204" pitchFamily="34" charset="0"/>
              </a:rPr>
              <a:t>Perfusion artères coronaires</a:t>
            </a:r>
          </a:p>
          <a:p>
            <a:pPr algn="just"/>
            <a:r>
              <a:rPr lang="fr-FR" dirty="0">
                <a:solidFill>
                  <a:srgbClr val="FF0000"/>
                </a:solidFill>
                <a:latin typeface="Arial" panose="020B0604020202020204" pitchFamily="34" charset="0"/>
                <a:cs typeface="Arial" panose="020B0604020202020204" pitchFamily="34" charset="0"/>
              </a:rPr>
              <a:t>Non invasif</a:t>
            </a:r>
            <a:r>
              <a:rPr lang="fr-FR" dirty="0">
                <a:latin typeface="Arial" panose="020B0604020202020204" pitchFamily="34" charset="0"/>
                <a:cs typeface="Arial" panose="020B0604020202020204" pitchFamily="34" charset="0"/>
              </a:rPr>
              <a:t>, Performante diagnostic et suivi</a:t>
            </a:r>
          </a:p>
          <a:p>
            <a:pPr algn="just"/>
            <a:r>
              <a:rPr lang="fr-FR" dirty="0">
                <a:latin typeface="Arial" panose="020B0604020202020204" pitchFamily="34" charset="0"/>
                <a:cs typeface="Arial" panose="020B0604020202020204" pitchFamily="34" charset="0"/>
              </a:rPr>
              <a:t>Attention pacemaker trouble rythme cardiaque , instabilité hémodynamique, coût , surveillance patients</a:t>
            </a:r>
          </a:p>
          <a:p>
            <a:pPr algn="just"/>
            <a:r>
              <a:rPr lang="fr-FR" dirty="0">
                <a:latin typeface="Arial" panose="020B0604020202020204" pitchFamily="34" charset="0"/>
                <a:cs typeface="Arial" panose="020B0604020202020204" pitchFamily="34" charset="0"/>
              </a:rPr>
              <a:t>Pratique peu réalisée en urgence</a:t>
            </a:r>
          </a:p>
        </p:txBody>
      </p:sp>
    </p:spTree>
    <p:extLst>
      <p:ext uri="{BB962C8B-B14F-4D97-AF65-F5344CB8AC3E}">
        <p14:creationId xmlns:p14="http://schemas.microsoft.com/office/powerpoint/2010/main" val="10071186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439AE57-C95F-4404-B7C3-D6F76F271653}"/>
              </a:ext>
            </a:extLst>
          </p:cNvPr>
          <p:cNvSpPr>
            <a:spLocks noGrp="1"/>
          </p:cNvSpPr>
          <p:nvPr>
            <p:ph type="title"/>
          </p:nvPr>
        </p:nvSpPr>
        <p:spPr/>
        <p:txBody>
          <a:bodyPr/>
          <a:lstStyle/>
          <a:p>
            <a:r>
              <a:rPr lang="fr-FR" b="1" dirty="0">
                <a:latin typeface="Arial" panose="020B0604020202020204" pitchFamily="34" charset="0"/>
                <a:cs typeface="Arial" panose="020B0604020202020204" pitchFamily="34" charset="0"/>
              </a:rPr>
              <a:t>Examens complémentaires (4)</a:t>
            </a:r>
            <a:endParaRPr lang="fr-FR" dirty="0"/>
          </a:p>
        </p:txBody>
      </p:sp>
      <p:sp>
        <p:nvSpPr>
          <p:cNvPr id="3" name="Espace réservé du contenu 2">
            <a:extLst>
              <a:ext uri="{FF2B5EF4-FFF2-40B4-BE49-F238E27FC236}">
                <a16:creationId xmlns:a16="http://schemas.microsoft.com/office/drawing/2014/main" id="{7714C795-20F8-4B5D-B263-91448AC296E1}"/>
              </a:ext>
            </a:extLst>
          </p:cNvPr>
          <p:cNvSpPr>
            <a:spLocks noGrp="1"/>
          </p:cNvSpPr>
          <p:nvPr>
            <p:ph idx="1"/>
          </p:nvPr>
        </p:nvSpPr>
        <p:spPr/>
        <p:txBody>
          <a:bodyPr>
            <a:normAutofit fontScale="85000" lnSpcReduction="10000"/>
          </a:bodyPr>
          <a:lstStyle/>
          <a:p>
            <a:pPr>
              <a:buFont typeface="Wingdings" panose="05000000000000000000" pitchFamily="2" charset="2"/>
              <a:buChar char="§"/>
            </a:pPr>
            <a:r>
              <a:rPr lang="fr-FR" dirty="0">
                <a:solidFill>
                  <a:srgbClr val="FF0000"/>
                </a:solidFill>
                <a:latin typeface="Arial" panose="020B0604020202020204" pitchFamily="34" charset="0"/>
                <a:cs typeface="Arial" panose="020B0604020202020204" pitchFamily="34" charset="0"/>
              </a:rPr>
              <a:t>Aortographie ou artériographie numérisée</a:t>
            </a:r>
          </a:p>
          <a:p>
            <a:r>
              <a:rPr lang="fr-FR" dirty="0">
                <a:latin typeface="Arial" panose="020B0604020202020204" pitchFamily="34" charset="0"/>
                <a:cs typeface="Arial" panose="020B0604020202020204" pitchFamily="34" charset="0"/>
              </a:rPr>
              <a:t>Restée longtemps maitre examen</a:t>
            </a:r>
          </a:p>
          <a:p>
            <a:r>
              <a:rPr lang="fr-FR" dirty="0">
                <a:latin typeface="Arial" panose="020B0604020202020204" pitchFamily="34" charset="0"/>
                <a:cs typeface="Arial" panose="020B0604020202020204" pitchFamily="34" charset="0"/>
              </a:rPr>
              <a:t>Valve aortique, vaisseaux cou, rénales , viscérales, iliaques, dépister malperfusion asymptomatique</a:t>
            </a:r>
          </a:p>
          <a:p>
            <a:r>
              <a:rPr lang="fr-FR" dirty="0">
                <a:latin typeface="Arial" panose="020B0604020202020204" pitchFamily="34" charset="0"/>
                <a:cs typeface="Arial" panose="020B0604020202020204" pitchFamily="34" charset="0"/>
              </a:rPr>
              <a:t>Déchirure  intimale et stratégie thérapeutique</a:t>
            </a:r>
          </a:p>
          <a:p>
            <a:r>
              <a:rPr lang="fr-FR" dirty="0">
                <a:latin typeface="Arial" panose="020B0604020202020204" pitchFamily="34" charset="0"/>
                <a:cs typeface="Arial" panose="020B0604020202020204" pitchFamily="34" charset="0"/>
              </a:rPr>
              <a:t>Mais </a:t>
            </a:r>
            <a:r>
              <a:rPr lang="fr-FR" dirty="0">
                <a:solidFill>
                  <a:srgbClr val="FF0000"/>
                </a:solidFill>
                <a:latin typeface="Arial" panose="020B0604020202020204" pitchFamily="34" charset="0"/>
                <a:cs typeface="Arial" panose="020B0604020202020204" pitchFamily="34" charset="0"/>
              </a:rPr>
              <a:t>invasif </a:t>
            </a:r>
            <a:r>
              <a:rPr lang="fr-FR" dirty="0">
                <a:latin typeface="Arial" panose="020B0604020202020204" pitchFamily="34" charset="0"/>
                <a:cs typeface="Arial" panose="020B0604020202020204" pitchFamily="34" charset="0"/>
              </a:rPr>
              <a:t>avec</a:t>
            </a:r>
            <a:r>
              <a:rPr lang="fr-FR" dirty="0">
                <a:solidFill>
                  <a:srgbClr val="FF0000"/>
                </a:solidFill>
                <a:latin typeface="Arial" panose="020B0604020202020204" pitchFamily="34" charset="0"/>
                <a:cs typeface="Arial" panose="020B0604020202020204" pitchFamily="34" charset="0"/>
              </a:rPr>
              <a:t> abord vasculaire</a:t>
            </a:r>
          </a:p>
          <a:p>
            <a:r>
              <a:rPr lang="fr-FR" dirty="0">
                <a:latin typeface="Arial" panose="020B0604020202020204" pitchFamily="34" charset="0"/>
                <a:cs typeface="Arial" panose="020B0604020202020204" pitchFamily="34" charset="0"/>
              </a:rPr>
              <a:t>Radiologue spécialisé, poussée HTA, rupture aorte</a:t>
            </a:r>
          </a:p>
          <a:p>
            <a:r>
              <a:rPr lang="fr-FR" dirty="0">
                <a:latin typeface="Arial" panose="020B0604020202020204" pitchFamily="34" charset="0"/>
                <a:cs typeface="Arial" panose="020B0604020202020204" pitchFamily="34" charset="0"/>
              </a:rPr>
              <a:t>Perdu sa valeur remplacée par scanner et ETO ou ETT</a:t>
            </a:r>
          </a:p>
          <a:p>
            <a:pPr marL="0" indent="0">
              <a:buNone/>
            </a:pPr>
            <a:endParaRPr lang="fr-FR" dirty="0">
              <a:latin typeface="Arial" panose="020B0604020202020204" pitchFamily="34" charset="0"/>
              <a:cs typeface="Arial" panose="020B0604020202020204" pitchFamily="34" charset="0"/>
            </a:endParaRPr>
          </a:p>
          <a:p>
            <a:pPr>
              <a:buFont typeface="Wingdings" panose="05000000000000000000" pitchFamily="2" charset="2"/>
              <a:buChar char="§"/>
            </a:pPr>
            <a:r>
              <a:rPr lang="fr-FR" dirty="0">
                <a:solidFill>
                  <a:srgbClr val="FF0000"/>
                </a:solidFill>
                <a:latin typeface="Arial" panose="020B0604020202020204" pitchFamily="34" charset="0"/>
                <a:cs typeface="Arial" panose="020B0604020202020204" pitchFamily="34" charset="0"/>
              </a:rPr>
              <a:t>Biomarqueurs</a:t>
            </a:r>
            <a:r>
              <a:rPr lang="fr-FR" dirty="0">
                <a:latin typeface="Arial" panose="020B0604020202020204" pitchFamily="34" charset="0"/>
                <a:cs typeface="Arial" panose="020B0604020202020204" pitchFamily="34" charset="0"/>
              </a:rPr>
              <a:t> diagnostiques (calponine, chaine lourde myosine, métalloprotéase MMP9, fragment soluble élastine, D dimères et PDF</a:t>
            </a:r>
            <a:r>
              <a:rPr lang="fr-FR" dirty="0"/>
              <a:t>) </a:t>
            </a:r>
          </a:p>
        </p:txBody>
      </p:sp>
    </p:spTree>
    <p:extLst>
      <p:ext uri="{BB962C8B-B14F-4D97-AF65-F5344CB8AC3E}">
        <p14:creationId xmlns:p14="http://schemas.microsoft.com/office/powerpoint/2010/main" val="5220558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211DFE5-1FF3-4C82-8067-69C57C33922E}"/>
              </a:ext>
            </a:extLst>
          </p:cNvPr>
          <p:cNvSpPr>
            <a:spLocks noGrp="1"/>
          </p:cNvSpPr>
          <p:nvPr>
            <p:ph type="title"/>
          </p:nvPr>
        </p:nvSpPr>
        <p:spPr/>
        <p:txBody>
          <a:bodyPr/>
          <a:lstStyle/>
          <a:p>
            <a:r>
              <a:rPr lang="fr-FR" dirty="0"/>
              <a:t>Images </a:t>
            </a:r>
          </a:p>
        </p:txBody>
      </p:sp>
      <p:pic>
        <p:nvPicPr>
          <p:cNvPr id="5" name="Espace réservé du contenu 4">
            <a:extLst>
              <a:ext uri="{FF2B5EF4-FFF2-40B4-BE49-F238E27FC236}">
                <a16:creationId xmlns:a16="http://schemas.microsoft.com/office/drawing/2014/main" id="{8D627527-9E2F-4155-8622-EDE296D8B4C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68161" y="80063"/>
            <a:ext cx="6388428" cy="4127712"/>
          </a:xfrm>
        </p:spPr>
      </p:pic>
      <p:pic>
        <p:nvPicPr>
          <p:cNvPr id="7" name="Image 6">
            <a:extLst>
              <a:ext uri="{FF2B5EF4-FFF2-40B4-BE49-F238E27FC236}">
                <a16:creationId xmlns:a16="http://schemas.microsoft.com/office/drawing/2014/main" id="{888262E3-5822-4823-82E1-ED4DBD1C293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38975" y="80063"/>
            <a:ext cx="5276850" cy="3800475"/>
          </a:xfrm>
          <a:prstGeom prst="rect">
            <a:avLst/>
          </a:prstGeom>
        </p:spPr>
      </p:pic>
      <p:pic>
        <p:nvPicPr>
          <p:cNvPr id="9" name="Image 8">
            <a:extLst>
              <a:ext uri="{FF2B5EF4-FFF2-40B4-BE49-F238E27FC236}">
                <a16:creationId xmlns:a16="http://schemas.microsoft.com/office/drawing/2014/main" id="{58E14C5F-5B62-4829-ABC0-1045283C227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8187" y="4245875"/>
            <a:ext cx="2386013" cy="2393049"/>
          </a:xfrm>
          <a:prstGeom prst="rect">
            <a:avLst/>
          </a:prstGeom>
        </p:spPr>
      </p:pic>
      <p:pic>
        <p:nvPicPr>
          <p:cNvPr id="10" name="Image 9">
            <a:extLst>
              <a:ext uri="{FF2B5EF4-FFF2-40B4-BE49-F238E27FC236}">
                <a16:creationId xmlns:a16="http://schemas.microsoft.com/office/drawing/2014/main" id="{9E137A9C-F084-4F2C-BA21-540DEF2AB92A}"/>
              </a:ext>
            </a:extLst>
          </p:cNvPr>
          <p:cNvPicPr>
            <a:picLocks noChangeAspect="1"/>
          </p:cNvPicPr>
          <p:nvPr/>
        </p:nvPicPr>
        <p:blipFill>
          <a:blip r:embed="rId5"/>
          <a:stretch>
            <a:fillRect/>
          </a:stretch>
        </p:blipFill>
        <p:spPr>
          <a:xfrm>
            <a:off x="4145785" y="4207775"/>
            <a:ext cx="3481330" cy="2809301"/>
          </a:xfrm>
          <a:prstGeom prst="rect">
            <a:avLst/>
          </a:prstGeom>
        </p:spPr>
      </p:pic>
      <p:pic>
        <p:nvPicPr>
          <p:cNvPr id="11" name="Image 10">
            <a:extLst>
              <a:ext uri="{FF2B5EF4-FFF2-40B4-BE49-F238E27FC236}">
                <a16:creationId xmlns:a16="http://schemas.microsoft.com/office/drawing/2014/main" id="{7A0BE163-8120-4CA9-B27B-6E1A096AAED1}"/>
              </a:ext>
            </a:extLst>
          </p:cNvPr>
          <p:cNvPicPr>
            <a:picLocks noChangeAspect="1"/>
          </p:cNvPicPr>
          <p:nvPr/>
        </p:nvPicPr>
        <p:blipFill>
          <a:blip r:embed="rId6"/>
          <a:stretch>
            <a:fillRect/>
          </a:stretch>
        </p:blipFill>
        <p:spPr>
          <a:xfrm>
            <a:off x="8472556" y="3055918"/>
            <a:ext cx="2732183" cy="4384713"/>
          </a:xfrm>
          <a:prstGeom prst="rect">
            <a:avLst/>
          </a:prstGeom>
        </p:spPr>
      </p:pic>
    </p:spTree>
    <p:extLst>
      <p:ext uri="{BB962C8B-B14F-4D97-AF65-F5344CB8AC3E}">
        <p14:creationId xmlns:p14="http://schemas.microsoft.com/office/powerpoint/2010/main" val="24927056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A5AC4AB-3271-4F27-9C0A-36C99419BBF6}"/>
              </a:ext>
            </a:extLst>
          </p:cNvPr>
          <p:cNvSpPr>
            <a:spLocks noGrp="1"/>
          </p:cNvSpPr>
          <p:nvPr>
            <p:ph type="title"/>
          </p:nvPr>
        </p:nvSpPr>
        <p:spPr/>
        <p:txBody>
          <a:bodyPr/>
          <a:lstStyle/>
          <a:p>
            <a:r>
              <a:rPr lang="fr-FR" dirty="0">
                <a:latin typeface="Arial" panose="020B0604020202020204" pitchFamily="34" charset="0"/>
                <a:cs typeface="Arial" panose="020B0604020202020204" pitchFamily="34" charset="0"/>
              </a:rPr>
              <a:t>Evolution </a:t>
            </a:r>
          </a:p>
        </p:txBody>
      </p:sp>
      <p:sp>
        <p:nvSpPr>
          <p:cNvPr id="3" name="Espace réservé du contenu 2">
            <a:extLst>
              <a:ext uri="{FF2B5EF4-FFF2-40B4-BE49-F238E27FC236}">
                <a16:creationId xmlns:a16="http://schemas.microsoft.com/office/drawing/2014/main" id="{C794DD02-4F5A-4C2F-A5B0-BF0DA8510205}"/>
              </a:ext>
            </a:extLst>
          </p:cNvPr>
          <p:cNvSpPr>
            <a:spLocks noGrp="1"/>
          </p:cNvSpPr>
          <p:nvPr>
            <p:ph idx="1"/>
          </p:nvPr>
        </p:nvSpPr>
        <p:spPr/>
        <p:txBody>
          <a:bodyPr/>
          <a:lstStyle/>
          <a:p>
            <a:pPr algn="just">
              <a:buFont typeface="Wingdings" panose="05000000000000000000" pitchFamily="2" charset="2"/>
              <a:buChar char="§"/>
            </a:pPr>
            <a:r>
              <a:rPr lang="fr-FR" dirty="0">
                <a:latin typeface="Arial" panose="020B0604020202020204" pitchFamily="34" charset="0"/>
                <a:cs typeface="Arial" panose="020B0604020202020204" pitchFamily="34" charset="0"/>
              </a:rPr>
              <a:t>Spontanée : </a:t>
            </a:r>
          </a:p>
          <a:p>
            <a:pPr algn="just">
              <a:buFont typeface="Wingdings" panose="05000000000000000000" pitchFamily="2" charset="2"/>
              <a:buChar char="Ø"/>
            </a:pPr>
            <a:r>
              <a:rPr lang="fr-FR" dirty="0">
                <a:solidFill>
                  <a:srgbClr val="FF0000"/>
                </a:solidFill>
                <a:latin typeface="Arial" panose="020B0604020202020204" pitchFamily="34" charset="0"/>
                <a:cs typeface="Arial" panose="020B0604020202020204" pitchFamily="34" charset="0"/>
              </a:rPr>
              <a:t>Dissection  Aorte ascendante </a:t>
            </a:r>
            <a:r>
              <a:rPr lang="fr-FR" dirty="0">
                <a:latin typeface="Arial" panose="020B0604020202020204" pitchFamily="34" charset="0"/>
                <a:cs typeface="Arial" panose="020B0604020202020204" pitchFamily="34" charset="0"/>
              </a:rPr>
              <a:t>mortelle 80%</a:t>
            </a:r>
          </a:p>
          <a:p>
            <a:pPr algn="just"/>
            <a:r>
              <a:rPr lang="fr-FR" dirty="0">
                <a:solidFill>
                  <a:srgbClr val="FF0000"/>
                </a:solidFill>
                <a:latin typeface="Arial" panose="020B0604020202020204" pitchFamily="34" charset="0"/>
                <a:cs typeface="Arial" panose="020B0604020202020204" pitchFamily="34" charset="0"/>
              </a:rPr>
              <a:t>Complications</a:t>
            </a:r>
            <a:r>
              <a:rPr lang="fr-FR" dirty="0">
                <a:latin typeface="Arial" panose="020B0604020202020204" pitchFamily="34" charset="0"/>
                <a:cs typeface="Arial" panose="020B0604020202020204" pitchFamily="34" charset="0"/>
              </a:rPr>
              <a:t>: Rupture dans péricarde, plèvre, médiastin</a:t>
            </a:r>
          </a:p>
          <a:p>
            <a:pPr algn="just"/>
            <a:r>
              <a:rPr lang="fr-FR" dirty="0">
                <a:latin typeface="Arial" panose="020B0604020202020204" pitchFamily="34" charset="0"/>
                <a:cs typeface="Arial" panose="020B0604020202020204" pitchFamily="34" charset="0"/>
              </a:rPr>
              <a:t>Parfois passage </a:t>
            </a:r>
            <a:r>
              <a:rPr lang="fr-FR" dirty="0">
                <a:solidFill>
                  <a:srgbClr val="FF0000"/>
                </a:solidFill>
                <a:latin typeface="Arial" panose="020B0604020202020204" pitchFamily="34" charset="0"/>
                <a:cs typeface="Arial" panose="020B0604020202020204" pitchFamily="34" charset="0"/>
              </a:rPr>
              <a:t>chronicité</a:t>
            </a:r>
            <a:r>
              <a:rPr lang="fr-FR" dirty="0">
                <a:latin typeface="Arial" panose="020B0604020202020204" pitchFamily="34" charset="0"/>
                <a:cs typeface="Arial" panose="020B0604020202020204" pitchFamily="34" charset="0"/>
              </a:rPr>
              <a:t> si orifice de réentrée</a:t>
            </a:r>
          </a:p>
          <a:p>
            <a:pPr algn="just">
              <a:buFont typeface="Wingdings" panose="05000000000000000000" pitchFamily="2" charset="2"/>
              <a:buChar char="Ø"/>
            </a:pPr>
            <a:r>
              <a:rPr lang="fr-FR" dirty="0">
                <a:solidFill>
                  <a:srgbClr val="FF0000"/>
                </a:solidFill>
                <a:latin typeface="Arial" panose="020B0604020202020204" pitchFamily="34" charset="0"/>
                <a:cs typeface="Arial" panose="020B0604020202020204" pitchFamily="34" charset="0"/>
              </a:rPr>
              <a:t>Dissection hors  aorte ascendante </a:t>
            </a:r>
            <a:r>
              <a:rPr lang="fr-FR" dirty="0">
                <a:latin typeface="Arial" panose="020B0604020202020204" pitchFamily="34" charset="0"/>
                <a:cs typeface="Arial" panose="020B0604020202020204" pitchFamily="34" charset="0"/>
              </a:rPr>
              <a:t>favorable avec chronicité </a:t>
            </a:r>
          </a:p>
          <a:p>
            <a:pPr algn="just"/>
            <a:r>
              <a:rPr lang="fr-FR" dirty="0">
                <a:latin typeface="Arial" panose="020B0604020202020204" pitchFamily="34" charset="0"/>
                <a:cs typeface="Arial" panose="020B0604020202020204" pitchFamily="34" charset="0"/>
              </a:rPr>
              <a:t>court terme vers complications ischémiques (rénale, digestive, membres inférieurs)</a:t>
            </a:r>
          </a:p>
          <a:p>
            <a:pPr algn="just"/>
            <a:r>
              <a:rPr lang="fr-FR" dirty="0">
                <a:latin typeface="Arial" panose="020B0604020202020204" pitchFamily="34" charset="0"/>
                <a:cs typeface="Arial" panose="020B0604020202020204" pitchFamily="34" charset="0"/>
              </a:rPr>
              <a:t>Long terme vers anévrisme nécessitant contrôles scanner ou IRM  annuels et prise en charge chirurgicale au besoin</a:t>
            </a:r>
          </a:p>
        </p:txBody>
      </p:sp>
    </p:spTree>
    <p:extLst>
      <p:ext uri="{BB962C8B-B14F-4D97-AF65-F5344CB8AC3E}">
        <p14:creationId xmlns:p14="http://schemas.microsoft.com/office/powerpoint/2010/main" val="40109354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latin typeface="Arial" panose="020B0604020202020204" pitchFamily="34" charset="0"/>
                <a:cs typeface="Arial" panose="020B0604020202020204" pitchFamily="34" charset="0"/>
              </a:rPr>
              <a:t>Objectifs </a:t>
            </a:r>
          </a:p>
        </p:txBody>
      </p:sp>
      <p:sp>
        <p:nvSpPr>
          <p:cNvPr id="3" name="Espace réservé du contenu 2"/>
          <p:cNvSpPr>
            <a:spLocks noGrp="1"/>
          </p:cNvSpPr>
          <p:nvPr>
            <p:ph idx="1"/>
          </p:nvPr>
        </p:nvSpPr>
        <p:spPr/>
        <p:txBody>
          <a:bodyPr/>
          <a:lstStyle/>
          <a:p>
            <a:r>
              <a:rPr lang="fr-FR" dirty="0">
                <a:latin typeface="Arial" panose="020B0604020202020204" pitchFamily="34" charset="0"/>
                <a:cs typeface="Arial" panose="020B0604020202020204" pitchFamily="34" charset="0"/>
              </a:rPr>
              <a:t>Définir une dissection aortique</a:t>
            </a:r>
          </a:p>
          <a:p>
            <a:r>
              <a:rPr lang="fr-FR" dirty="0">
                <a:latin typeface="Arial" panose="020B0604020202020204" pitchFamily="34" charset="0"/>
                <a:cs typeface="Arial" panose="020B0604020202020204" pitchFamily="34" charset="0"/>
              </a:rPr>
              <a:t>Identifier les étiologies ou facteurs de risque </a:t>
            </a:r>
          </a:p>
          <a:p>
            <a:r>
              <a:rPr lang="fr-FR" dirty="0">
                <a:latin typeface="Arial" panose="020B0604020202020204" pitchFamily="34" charset="0"/>
                <a:cs typeface="Arial" panose="020B0604020202020204" pitchFamily="34" charset="0"/>
              </a:rPr>
              <a:t> Reconnaitre une dissection aortique </a:t>
            </a:r>
          </a:p>
          <a:p>
            <a:r>
              <a:rPr lang="fr-FR" dirty="0">
                <a:latin typeface="Arial" panose="020B0604020202020204" pitchFamily="34" charset="0"/>
                <a:cs typeface="Arial" panose="020B0604020202020204" pitchFamily="34" charset="0"/>
              </a:rPr>
              <a:t>Enoncer les principes thérapeutiques </a:t>
            </a:r>
          </a:p>
          <a:p>
            <a:r>
              <a:rPr lang="fr-FR" dirty="0">
                <a:latin typeface="Arial" panose="020B0604020202020204" pitchFamily="34" charset="0"/>
                <a:cs typeface="Arial" panose="020B0604020202020204" pitchFamily="34" charset="0"/>
              </a:rPr>
              <a:t>Planifier le suivi du patient </a:t>
            </a:r>
          </a:p>
          <a:p>
            <a:pPr marL="0" indent="0">
              <a:buNone/>
            </a:pPr>
            <a:endParaRPr lang="fr-FR" dirty="0"/>
          </a:p>
        </p:txBody>
      </p:sp>
    </p:spTree>
    <p:extLst>
      <p:ext uri="{BB962C8B-B14F-4D97-AF65-F5344CB8AC3E}">
        <p14:creationId xmlns:p14="http://schemas.microsoft.com/office/powerpoint/2010/main" val="248172851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E5173BB-ED02-4D3D-AEAC-C215EBF57BD8}"/>
              </a:ext>
            </a:extLst>
          </p:cNvPr>
          <p:cNvSpPr>
            <a:spLocks noGrp="1"/>
          </p:cNvSpPr>
          <p:nvPr>
            <p:ph type="title"/>
          </p:nvPr>
        </p:nvSpPr>
        <p:spPr/>
        <p:txBody>
          <a:bodyPr/>
          <a:lstStyle/>
          <a:p>
            <a:r>
              <a:rPr lang="fr-FR" dirty="0">
                <a:latin typeface="Arial" panose="020B0604020202020204" pitchFamily="34" charset="0"/>
                <a:cs typeface="Arial" panose="020B0604020202020204" pitchFamily="34" charset="0"/>
              </a:rPr>
              <a:t>Formes cliniques</a:t>
            </a:r>
          </a:p>
        </p:txBody>
      </p:sp>
      <p:sp>
        <p:nvSpPr>
          <p:cNvPr id="3" name="Espace réservé du contenu 2">
            <a:extLst>
              <a:ext uri="{FF2B5EF4-FFF2-40B4-BE49-F238E27FC236}">
                <a16:creationId xmlns:a16="http://schemas.microsoft.com/office/drawing/2014/main" id="{4A730E50-FDFA-4B3C-8872-EB0AEBE6F1A6}"/>
              </a:ext>
            </a:extLst>
          </p:cNvPr>
          <p:cNvSpPr>
            <a:spLocks noGrp="1"/>
          </p:cNvSpPr>
          <p:nvPr>
            <p:ph idx="1"/>
          </p:nvPr>
        </p:nvSpPr>
        <p:spPr/>
        <p:txBody>
          <a:bodyPr>
            <a:normAutofit/>
          </a:bodyPr>
          <a:lstStyle/>
          <a:p>
            <a:pPr algn="just">
              <a:buFont typeface="Wingdings" panose="05000000000000000000" pitchFamily="2" charset="2"/>
              <a:buChar char="§"/>
            </a:pPr>
            <a:r>
              <a:rPr lang="fr-FR" dirty="0">
                <a:solidFill>
                  <a:srgbClr val="FF0000"/>
                </a:solidFill>
                <a:latin typeface="Arial" panose="020B0604020202020204" pitchFamily="34" charset="0"/>
                <a:cs typeface="Arial" panose="020B0604020202020204" pitchFamily="34" charset="0"/>
              </a:rPr>
              <a:t>Formes trompeuses</a:t>
            </a:r>
            <a:r>
              <a:rPr lang="fr-FR" dirty="0">
                <a:latin typeface="Arial" panose="020B0604020202020204" pitchFamily="34" charset="0"/>
                <a:cs typeface="Arial" panose="020B0604020202020204" pitchFamily="34" charset="0"/>
              </a:rPr>
              <a:t>: symptômes non spécifiques, vigilance, interrogatoire facteurs de risque et examens complémentaires toujours nécessaire pour  diagnostic</a:t>
            </a:r>
          </a:p>
          <a:p>
            <a:pPr algn="just">
              <a:buFont typeface="Wingdings" panose="05000000000000000000" pitchFamily="2" charset="2"/>
              <a:buChar char="§"/>
            </a:pPr>
            <a:r>
              <a:rPr lang="fr-FR" dirty="0">
                <a:solidFill>
                  <a:srgbClr val="FF0000"/>
                </a:solidFill>
                <a:latin typeface="Arial" panose="020B0604020202020204" pitchFamily="34" charset="0"/>
                <a:cs typeface="Arial" panose="020B0604020202020204" pitchFamily="34" charset="0"/>
              </a:rPr>
              <a:t>Formes topographiques</a:t>
            </a:r>
            <a:r>
              <a:rPr lang="fr-FR" dirty="0">
                <a:latin typeface="Arial" panose="020B0604020202020204" pitchFamily="34" charset="0"/>
                <a:cs typeface="Arial" panose="020B0604020202020204" pitchFamily="34" charset="0"/>
              </a:rPr>
              <a:t>: siège initiale douleur, migratrice, ETT, ETO, Scanner précisent lésions , diagnostic et classification</a:t>
            </a:r>
          </a:p>
          <a:p>
            <a:pPr algn="just">
              <a:buFont typeface="Wingdings" panose="05000000000000000000" pitchFamily="2" charset="2"/>
              <a:buChar char="§"/>
            </a:pPr>
            <a:r>
              <a:rPr lang="fr-FR" dirty="0">
                <a:solidFill>
                  <a:srgbClr val="FF0000"/>
                </a:solidFill>
                <a:latin typeface="Arial" panose="020B0604020202020204" pitchFamily="34" charset="0"/>
                <a:cs typeface="Arial" panose="020B0604020202020204" pitchFamily="34" charset="0"/>
              </a:rPr>
              <a:t>Formes compliquées</a:t>
            </a:r>
            <a:r>
              <a:rPr lang="fr-FR" dirty="0">
                <a:latin typeface="Arial" panose="020B0604020202020204" pitchFamily="34" charset="0"/>
                <a:cs typeface="Arial" panose="020B0604020202020204" pitchFamily="34" charset="0"/>
              </a:rPr>
              <a:t>: surtout ischémie myocardique, viscérale, rénale, membres inférieurs, tamponnade, neurologique</a:t>
            </a:r>
          </a:p>
          <a:p>
            <a:pPr algn="just">
              <a:buFont typeface="Wingdings" panose="05000000000000000000" pitchFamily="2" charset="2"/>
              <a:buChar char="§"/>
            </a:pPr>
            <a:r>
              <a:rPr lang="fr-FR" dirty="0">
                <a:solidFill>
                  <a:srgbClr val="FF0000"/>
                </a:solidFill>
                <a:latin typeface="Arial" panose="020B0604020202020204" pitchFamily="34" charset="0"/>
                <a:cs typeface="Arial" panose="020B0604020202020204" pitchFamily="34" charset="0"/>
              </a:rPr>
              <a:t>Dissection chronique</a:t>
            </a:r>
            <a:r>
              <a:rPr lang="fr-FR" dirty="0">
                <a:latin typeface="Arial" panose="020B0604020202020204" pitchFamily="34" charset="0"/>
                <a:cs typeface="Arial" panose="020B0604020202020204" pitchFamily="34" charset="0"/>
              </a:rPr>
              <a:t>: suite forme atypique (dx thoracique, fièvre prolongée, élargissement médiastin ) diagnostic tardif</a:t>
            </a:r>
          </a:p>
        </p:txBody>
      </p:sp>
    </p:spTree>
    <p:extLst>
      <p:ext uri="{BB962C8B-B14F-4D97-AF65-F5344CB8AC3E}">
        <p14:creationId xmlns:p14="http://schemas.microsoft.com/office/powerpoint/2010/main" val="211137761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D17647B-298C-4EBB-B251-F19C6A8414C2}"/>
              </a:ext>
            </a:extLst>
          </p:cNvPr>
          <p:cNvSpPr>
            <a:spLocks noGrp="1"/>
          </p:cNvSpPr>
          <p:nvPr>
            <p:ph type="title"/>
          </p:nvPr>
        </p:nvSpPr>
        <p:spPr/>
        <p:txBody>
          <a:bodyPr/>
          <a:lstStyle/>
          <a:p>
            <a:r>
              <a:rPr lang="fr-FR" dirty="0">
                <a:latin typeface="Arial" panose="020B0604020202020204" pitchFamily="34" charset="0"/>
                <a:cs typeface="Arial" panose="020B0604020202020204" pitchFamily="34" charset="0"/>
              </a:rPr>
              <a:t>Diagnostic</a:t>
            </a:r>
          </a:p>
        </p:txBody>
      </p:sp>
      <p:sp>
        <p:nvSpPr>
          <p:cNvPr id="3" name="Espace réservé du contenu 2">
            <a:extLst>
              <a:ext uri="{FF2B5EF4-FFF2-40B4-BE49-F238E27FC236}">
                <a16:creationId xmlns:a16="http://schemas.microsoft.com/office/drawing/2014/main" id="{D485A550-5C3F-40B9-974E-E794F3B50134}"/>
              </a:ext>
            </a:extLst>
          </p:cNvPr>
          <p:cNvSpPr>
            <a:spLocks noGrp="1"/>
          </p:cNvSpPr>
          <p:nvPr>
            <p:ph idx="1"/>
          </p:nvPr>
        </p:nvSpPr>
        <p:spPr/>
        <p:txBody>
          <a:bodyPr>
            <a:normAutofit fontScale="92500" lnSpcReduction="20000"/>
          </a:bodyPr>
          <a:lstStyle/>
          <a:p>
            <a:pPr algn="just">
              <a:buFont typeface="Wingdings" panose="05000000000000000000" pitchFamily="2" charset="2"/>
              <a:buChar char="§"/>
            </a:pPr>
            <a:r>
              <a:rPr lang="fr-FR" b="1" dirty="0">
                <a:solidFill>
                  <a:srgbClr val="FF0000"/>
                </a:solidFill>
                <a:latin typeface="Arial" panose="020B0604020202020204" pitchFamily="34" charset="0"/>
                <a:cs typeface="Arial" panose="020B0604020202020204" pitchFamily="34" charset="0"/>
              </a:rPr>
              <a:t>Positif</a:t>
            </a:r>
            <a:r>
              <a:rPr lang="fr-FR" dirty="0">
                <a:solidFill>
                  <a:srgbClr val="FF0000"/>
                </a:solidFill>
                <a:latin typeface="Arial" panose="020B0604020202020204" pitchFamily="34" charset="0"/>
                <a:cs typeface="Arial" panose="020B0604020202020204" pitchFamily="34" charset="0"/>
              </a:rPr>
              <a:t> </a:t>
            </a:r>
          </a:p>
          <a:p>
            <a:pPr algn="just">
              <a:buFont typeface="Wingdings" panose="05000000000000000000" pitchFamily="2" charset="2"/>
              <a:buChar char="Ø"/>
            </a:pPr>
            <a:r>
              <a:rPr lang="fr-FR" dirty="0">
                <a:solidFill>
                  <a:srgbClr val="FF0000"/>
                </a:solidFill>
                <a:latin typeface="Arial" panose="020B0604020202020204" pitchFamily="34" charset="0"/>
                <a:cs typeface="Arial" panose="020B0604020202020204" pitchFamily="34" charset="0"/>
              </a:rPr>
              <a:t>Clinique </a:t>
            </a:r>
            <a:r>
              <a:rPr lang="fr-FR" dirty="0">
                <a:latin typeface="Arial" panose="020B0604020202020204" pitchFamily="34" charset="0"/>
                <a:cs typeface="Arial" panose="020B0604020202020204" pitchFamily="34" charset="0"/>
              </a:rPr>
              <a:t>essentiellement </a:t>
            </a:r>
          </a:p>
          <a:p>
            <a:pPr algn="just"/>
            <a:r>
              <a:rPr lang="fr-FR" dirty="0">
                <a:latin typeface="Arial" panose="020B0604020202020204" pitchFamily="34" charset="0"/>
                <a:cs typeface="Arial" panose="020B0604020202020204" pitchFamily="34" charset="0"/>
              </a:rPr>
              <a:t>  la douleur thoracique brutale insoutenable coup de poignard sévère syncopale rétrosternale interscapulaire cervicale dorsale migratrice abdomen et lombaire</a:t>
            </a:r>
          </a:p>
          <a:p>
            <a:pPr algn="just"/>
            <a:r>
              <a:rPr lang="fr-FR" dirty="0">
                <a:latin typeface="Arial" panose="020B0604020202020204" pitchFamily="34" charset="0"/>
                <a:cs typeface="Arial" panose="020B0604020202020204" pitchFamily="34" charset="0"/>
              </a:rPr>
              <a:t>Anisotension, anisophygmie, souffle diastolique IA, frottement péricardique, abolition pouls périphériques</a:t>
            </a:r>
          </a:p>
          <a:p>
            <a:pPr algn="just">
              <a:buFont typeface="Wingdings" panose="05000000000000000000" pitchFamily="2" charset="2"/>
              <a:buChar char="Ø"/>
            </a:pPr>
            <a:r>
              <a:rPr lang="fr-FR" dirty="0">
                <a:solidFill>
                  <a:srgbClr val="FF0000"/>
                </a:solidFill>
                <a:latin typeface="Arial" panose="020B0604020202020204" pitchFamily="34" charset="0"/>
                <a:cs typeface="Arial" panose="020B0604020202020204" pitchFamily="34" charset="0"/>
              </a:rPr>
              <a:t>Paraclinique</a:t>
            </a:r>
            <a:r>
              <a:rPr lang="fr-FR" dirty="0">
                <a:latin typeface="Arial" panose="020B0604020202020204" pitchFamily="34" charset="0"/>
                <a:cs typeface="Arial" panose="020B0604020202020204" pitchFamily="34" charset="0"/>
              </a:rPr>
              <a:t>: ETT, ETO, Scanner </a:t>
            </a:r>
          </a:p>
          <a:p>
            <a:pPr algn="just">
              <a:buFont typeface="Wingdings" panose="05000000000000000000" pitchFamily="2" charset="2"/>
              <a:buChar char="§"/>
            </a:pPr>
            <a:r>
              <a:rPr lang="fr-FR" dirty="0">
                <a:solidFill>
                  <a:srgbClr val="FF0000"/>
                </a:solidFill>
                <a:latin typeface="Arial" panose="020B0604020202020204" pitchFamily="34" charset="0"/>
                <a:cs typeface="Arial" panose="020B0604020202020204" pitchFamily="34" charset="0"/>
              </a:rPr>
              <a:t>Diagnostic étiologique</a:t>
            </a:r>
            <a:r>
              <a:rPr lang="fr-FR" dirty="0">
                <a:latin typeface="Arial" panose="020B0604020202020204" pitchFamily="34" charset="0"/>
                <a:cs typeface="Arial" panose="020B0604020202020204" pitchFamily="34" charset="0"/>
              </a:rPr>
              <a:t>: </a:t>
            </a:r>
          </a:p>
          <a:p>
            <a:pPr algn="just"/>
            <a:r>
              <a:rPr lang="fr-FR" dirty="0">
                <a:latin typeface="Arial" panose="020B0604020202020204" pitchFamily="34" charset="0"/>
                <a:cs typeface="Arial" panose="020B0604020202020204" pitchFamily="34" charset="0"/>
              </a:rPr>
              <a:t>sujet âgé : HTA, athérosclérose, anévrisme ATCD chirurgie cardiovasculaire</a:t>
            </a:r>
          </a:p>
          <a:p>
            <a:pPr algn="just"/>
            <a:r>
              <a:rPr lang="fr-FR" dirty="0">
                <a:latin typeface="Arial" panose="020B0604020202020204" pitchFamily="34" charset="0"/>
                <a:cs typeface="Arial" panose="020B0604020202020204" pitchFamily="34" charset="0"/>
              </a:rPr>
              <a:t>Sujet jeune: pathologie congénitale ou héréditaire génétique</a:t>
            </a:r>
          </a:p>
          <a:p>
            <a:pPr algn="just">
              <a:buFont typeface="Wingdings" panose="05000000000000000000" pitchFamily="2" charset="2"/>
              <a:buChar char="Ø"/>
            </a:pPr>
            <a:endParaRPr lang="fr-F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882490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3686BF7-3653-4AD0-A111-FB9F01C99A46}"/>
              </a:ext>
            </a:extLst>
          </p:cNvPr>
          <p:cNvSpPr>
            <a:spLocks noGrp="1"/>
          </p:cNvSpPr>
          <p:nvPr>
            <p:ph type="title"/>
          </p:nvPr>
        </p:nvSpPr>
        <p:spPr/>
        <p:txBody>
          <a:bodyPr/>
          <a:lstStyle/>
          <a:p>
            <a:r>
              <a:rPr lang="fr-FR" b="1" dirty="0">
                <a:latin typeface="Arial" panose="020B0604020202020204" pitchFamily="34" charset="0"/>
                <a:cs typeface="Arial" panose="020B0604020202020204" pitchFamily="34" charset="0"/>
              </a:rPr>
              <a:t>Diagnostic</a:t>
            </a:r>
            <a:r>
              <a:rPr lang="fr-FR" dirty="0"/>
              <a:t> </a:t>
            </a:r>
          </a:p>
        </p:txBody>
      </p:sp>
      <p:sp>
        <p:nvSpPr>
          <p:cNvPr id="3" name="Espace réservé du contenu 2">
            <a:extLst>
              <a:ext uri="{FF2B5EF4-FFF2-40B4-BE49-F238E27FC236}">
                <a16:creationId xmlns:a16="http://schemas.microsoft.com/office/drawing/2014/main" id="{ED004CB9-41AC-41A1-8F12-3BEF873B34DA}"/>
              </a:ext>
            </a:extLst>
          </p:cNvPr>
          <p:cNvSpPr>
            <a:spLocks noGrp="1"/>
          </p:cNvSpPr>
          <p:nvPr>
            <p:ph idx="1"/>
          </p:nvPr>
        </p:nvSpPr>
        <p:spPr/>
        <p:txBody>
          <a:bodyPr>
            <a:normAutofit/>
          </a:bodyPr>
          <a:lstStyle/>
          <a:p>
            <a:pPr algn="just">
              <a:buFont typeface="Wingdings" panose="05000000000000000000" pitchFamily="2" charset="2"/>
              <a:buChar char="§"/>
            </a:pPr>
            <a:r>
              <a:rPr lang="fr-FR" b="1" dirty="0">
                <a:solidFill>
                  <a:srgbClr val="FF0000"/>
                </a:solidFill>
                <a:latin typeface="Arial" panose="020B0604020202020204" pitchFamily="34" charset="0"/>
                <a:cs typeface="Arial" panose="020B0604020202020204" pitchFamily="34" charset="0"/>
              </a:rPr>
              <a:t>De gravité</a:t>
            </a:r>
            <a:r>
              <a:rPr lang="fr-FR" dirty="0">
                <a:latin typeface="Arial" panose="020B0604020202020204" pitchFamily="34" charset="0"/>
                <a:cs typeface="Arial" panose="020B0604020202020204" pitchFamily="34" charset="0"/>
              </a:rPr>
              <a:t>: état de choc, tamponnade, hémothorax, hémomédiastin, manifestation neurologique voir coma (complications)</a:t>
            </a:r>
          </a:p>
          <a:p>
            <a:pPr algn="just">
              <a:buFont typeface="Wingdings" panose="05000000000000000000" pitchFamily="2" charset="2"/>
              <a:buChar char="§"/>
            </a:pPr>
            <a:r>
              <a:rPr lang="fr-FR" b="1" dirty="0">
                <a:solidFill>
                  <a:srgbClr val="FF0000"/>
                </a:solidFill>
                <a:latin typeface="Arial" panose="020B0604020202020204" pitchFamily="34" charset="0"/>
                <a:cs typeface="Arial" panose="020B0604020202020204" pitchFamily="34" charset="0"/>
              </a:rPr>
              <a:t>Différentiel</a:t>
            </a:r>
            <a:r>
              <a:rPr lang="fr-FR" dirty="0">
                <a:solidFill>
                  <a:srgbClr val="FF0000"/>
                </a:solidFill>
                <a:latin typeface="Arial" panose="020B0604020202020204" pitchFamily="34" charset="0"/>
                <a:cs typeface="Arial" panose="020B0604020202020204" pitchFamily="34" charset="0"/>
              </a:rPr>
              <a:t> : </a:t>
            </a:r>
            <a:r>
              <a:rPr lang="fr-FR" dirty="0">
                <a:latin typeface="Arial" panose="020B0604020202020204" pitchFamily="34" charset="0"/>
                <a:cs typeface="Arial" panose="020B0604020202020204" pitchFamily="34" charset="0"/>
              </a:rPr>
              <a:t>autres urgences cardiovasculaires (PIED)</a:t>
            </a:r>
          </a:p>
          <a:p>
            <a:pPr algn="just">
              <a:buFont typeface="Wingdings" panose="05000000000000000000" pitchFamily="2" charset="2"/>
              <a:buChar char="§"/>
            </a:pPr>
            <a:r>
              <a:rPr lang="fr-FR" dirty="0">
                <a:latin typeface="Arial" panose="020B0604020202020204" pitchFamily="34" charset="0"/>
                <a:cs typeface="Arial" panose="020B0604020202020204" pitchFamily="34" charset="0"/>
              </a:rPr>
              <a:t>Péricardite                          Signes associés</a:t>
            </a:r>
          </a:p>
          <a:p>
            <a:pPr algn="just">
              <a:buFont typeface="Wingdings" panose="05000000000000000000" pitchFamily="2" charset="2"/>
              <a:buChar char="§"/>
            </a:pPr>
            <a:r>
              <a:rPr lang="fr-FR" dirty="0">
                <a:latin typeface="Arial" panose="020B0604020202020204" pitchFamily="34" charset="0"/>
                <a:cs typeface="Arial" panose="020B0604020202020204" pitchFamily="34" charset="0"/>
              </a:rPr>
              <a:t>Infarctus myocardique         caractéristiques douleur thoracique</a:t>
            </a:r>
          </a:p>
          <a:p>
            <a:pPr algn="just">
              <a:buFont typeface="Wingdings" panose="05000000000000000000" pitchFamily="2" charset="2"/>
              <a:buChar char="§"/>
            </a:pPr>
            <a:r>
              <a:rPr lang="fr-FR" dirty="0">
                <a:latin typeface="Arial" panose="020B0604020202020204" pitchFamily="34" charset="0"/>
                <a:cs typeface="Arial" panose="020B0604020202020204" pitchFamily="34" charset="0"/>
              </a:rPr>
              <a:t>Embolie pulmonaire             examen physique</a:t>
            </a:r>
          </a:p>
          <a:p>
            <a:pPr algn="just">
              <a:buFont typeface="Wingdings" panose="05000000000000000000" pitchFamily="2" charset="2"/>
              <a:buChar char="§"/>
            </a:pPr>
            <a:r>
              <a:rPr lang="fr-FR" dirty="0">
                <a:latin typeface="Arial" panose="020B0604020202020204" pitchFamily="34" charset="0"/>
                <a:cs typeface="Arial" panose="020B0604020202020204" pitchFamily="34" charset="0"/>
              </a:rPr>
              <a:t>Douleur ostéoarticulaire      Rx thorax  ECG   ETT  Scanner </a:t>
            </a:r>
          </a:p>
          <a:p>
            <a:pPr algn="just">
              <a:buFont typeface="Wingdings" panose="05000000000000000000" pitchFamily="2" charset="2"/>
              <a:buChar char="§"/>
            </a:pPr>
            <a:endParaRPr lang="fr-FR" dirty="0">
              <a:solidFill>
                <a:srgbClr val="FF0000"/>
              </a:solidFill>
              <a:latin typeface="Arial" panose="020B0604020202020204" pitchFamily="34" charset="0"/>
              <a:cs typeface="Arial" panose="020B0604020202020204" pitchFamily="34" charset="0"/>
            </a:endParaRPr>
          </a:p>
          <a:p>
            <a:pPr algn="just">
              <a:buFont typeface="Wingdings" panose="05000000000000000000" pitchFamily="2" charset="2"/>
              <a:buChar char="§"/>
            </a:pPr>
            <a:endParaRPr lang="fr-FR" dirty="0">
              <a:solidFill>
                <a:srgbClr val="FF0000"/>
              </a:solidFill>
              <a:latin typeface="Arial" panose="020B0604020202020204" pitchFamily="34" charset="0"/>
              <a:cs typeface="Arial" panose="020B0604020202020204" pitchFamily="34" charset="0"/>
            </a:endParaRPr>
          </a:p>
          <a:p>
            <a:endParaRPr lang="fr-FR" dirty="0"/>
          </a:p>
        </p:txBody>
      </p:sp>
      <p:sp>
        <p:nvSpPr>
          <p:cNvPr id="4" name="Accolade fermante 3">
            <a:extLst>
              <a:ext uri="{FF2B5EF4-FFF2-40B4-BE49-F238E27FC236}">
                <a16:creationId xmlns:a16="http://schemas.microsoft.com/office/drawing/2014/main" id="{1EDB7206-05DC-4BAC-8C20-839FF32E400D}"/>
              </a:ext>
            </a:extLst>
          </p:cNvPr>
          <p:cNvSpPr/>
          <p:nvPr/>
        </p:nvSpPr>
        <p:spPr>
          <a:xfrm>
            <a:off x="5086350" y="3800475"/>
            <a:ext cx="295275" cy="19050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Tree>
    <p:extLst>
      <p:ext uri="{BB962C8B-B14F-4D97-AF65-F5344CB8AC3E}">
        <p14:creationId xmlns:p14="http://schemas.microsoft.com/office/powerpoint/2010/main" val="109579669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A69DA6A-36AE-4D0D-AB5B-B191E470BAB7}"/>
              </a:ext>
            </a:extLst>
          </p:cNvPr>
          <p:cNvSpPr>
            <a:spLocks noGrp="1"/>
          </p:cNvSpPr>
          <p:nvPr>
            <p:ph type="title"/>
          </p:nvPr>
        </p:nvSpPr>
        <p:spPr/>
        <p:txBody>
          <a:bodyPr/>
          <a:lstStyle/>
          <a:p>
            <a:r>
              <a:rPr lang="fr-FR" dirty="0">
                <a:latin typeface="Arial" panose="020B0604020202020204" pitchFamily="34" charset="0"/>
                <a:cs typeface="Arial" panose="020B0604020202020204" pitchFamily="34" charset="0"/>
              </a:rPr>
              <a:t>Traitement </a:t>
            </a:r>
          </a:p>
        </p:txBody>
      </p:sp>
      <p:sp>
        <p:nvSpPr>
          <p:cNvPr id="3" name="Espace réservé du contenu 2">
            <a:extLst>
              <a:ext uri="{FF2B5EF4-FFF2-40B4-BE49-F238E27FC236}">
                <a16:creationId xmlns:a16="http://schemas.microsoft.com/office/drawing/2014/main" id="{1969C675-FF15-4806-B911-B00CFC1BF45E}"/>
              </a:ext>
            </a:extLst>
          </p:cNvPr>
          <p:cNvSpPr>
            <a:spLocks noGrp="1"/>
          </p:cNvSpPr>
          <p:nvPr>
            <p:ph idx="1"/>
          </p:nvPr>
        </p:nvSpPr>
        <p:spPr/>
        <p:txBody>
          <a:bodyPr>
            <a:normAutofit fontScale="92500" lnSpcReduction="20000"/>
          </a:bodyPr>
          <a:lstStyle/>
          <a:p>
            <a:pPr algn="just">
              <a:buFont typeface="Wingdings" panose="05000000000000000000" pitchFamily="2" charset="2"/>
              <a:buChar char="§"/>
            </a:pPr>
            <a:r>
              <a:rPr lang="fr-FR" dirty="0">
                <a:latin typeface="Arial" panose="020B0604020202020204" pitchFamily="34" charset="0"/>
                <a:cs typeface="Arial" panose="020B0604020202020204" pitchFamily="34" charset="0"/>
              </a:rPr>
              <a:t>Toujours en milieu soins intensifs cardiologique ou réanimation</a:t>
            </a:r>
          </a:p>
          <a:p>
            <a:pPr marL="0" indent="0" algn="just">
              <a:buNone/>
            </a:pPr>
            <a:endParaRPr lang="fr-FR" dirty="0">
              <a:latin typeface="Arial" panose="020B0604020202020204" pitchFamily="34" charset="0"/>
              <a:cs typeface="Arial" panose="020B0604020202020204" pitchFamily="34" charset="0"/>
            </a:endParaRPr>
          </a:p>
          <a:p>
            <a:pPr algn="just">
              <a:buFont typeface="Wingdings" panose="05000000000000000000" pitchFamily="2" charset="2"/>
              <a:buChar char="§"/>
            </a:pPr>
            <a:r>
              <a:rPr lang="fr-FR" dirty="0">
                <a:latin typeface="Arial" panose="020B0604020202020204" pitchFamily="34" charset="0"/>
                <a:cs typeface="Arial" panose="020B0604020202020204" pitchFamily="34" charset="0"/>
              </a:rPr>
              <a:t>Toujours médical puis chirurgical ou interventionnel</a:t>
            </a:r>
          </a:p>
          <a:p>
            <a:pPr marL="0" indent="0" algn="just">
              <a:buNone/>
            </a:pPr>
            <a:endParaRPr lang="fr-FR" dirty="0">
              <a:latin typeface="Arial" panose="020B0604020202020204" pitchFamily="34" charset="0"/>
              <a:cs typeface="Arial" panose="020B0604020202020204" pitchFamily="34" charset="0"/>
            </a:endParaRPr>
          </a:p>
          <a:p>
            <a:pPr algn="just">
              <a:buFont typeface="Wingdings" panose="05000000000000000000" pitchFamily="2" charset="2"/>
              <a:buChar char="§"/>
            </a:pPr>
            <a:r>
              <a:rPr lang="fr-FR" dirty="0">
                <a:latin typeface="Arial" panose="020B0604020202020204" pitchFamily="34" charset="0"/>
                <a:cs typeface="Arial" panose="020B0604020202020204" pitchFamily="34" charset="0"/>
              </a:rPr>
              <a:t>Mesures ou combinaison  en fonction</a:t>
            </a:r>
          </a:p>
          <a:p>
            <a:pPr algn="just"/>
            <a:r>
              <a:rPr lang="fr-FR" dirty="0">
                <a:latin typeface="Arial" panose="020B0604020202020204" pitchFamily="34" charset="0"/>
                <a:cs typeface="Arial" panose="020B0604020202020204" pitchFamily="34" charset="0"/>
              </a:rPr>
              <a:t>Type dissection et étendu</a:t>
            </a:r>
          </a:p>
          <a:p>
            <a:pPr algn="just"/>
            <a:r>
              <a:rPr lang="fr-FR" dirty="0">
                <a:latin typeface="Arial" panose="020B0604020202020204" pitchFamily="34" charset="0"/>
                <a:cs typeface="Arial" panose="020B0604020202020204" pitchFamily="34" charset="0"/>
              </a:rPr>
              <a:t>Etat malade</a:t>
            </a:r>
          </a:p>
          <a:p>
            <a:pPr algn="just"/>
            <a:r>
              <a:rPr lang="fr-FR" dirty="0">
                <a:latin typeface="Arial" panose="020B0604020202020204" pitchFamily="34" charset="0"/>
                <a:cs typeface="Arial" panose="020B0604020202020204" pitchFamily="34" charset="0"/>
              </a:rPr>
              <a:t>Complications ischémiques</a:t>
            </a:r>
          </a:p>
          <a:p>
            <a:pPr marL="0" indent="0" algn="just">
              <a:buNone/>
            </a:pPr>
            <a:endParaRPr lang="fr-FR" dirty="0">
              <a:latin typeface="Arial" panose="020B0604020202020204" pitchFamily="34" charset="0"/>
              <a:cs typeface="Arial" panose="020B0604020202020204" pitchFamily="34" charset="0"/>
            </a:endParaRPr>
          </a:p>
          <a:p>
            <a:pPr algn="just">
              <a:buFont typeface="Wingdings" panose="05000000000000000000" pitchFamily="2" charset="2"/>
              <a:buChar char="§"/>
            </a:pPr>
            <a:r>
              <a:rPr lang="fr-FR" dirty="0">
                <a:latin typeface="Arial" panose="020B0604020202020204" pitchFamily="34" charset="0"/>
                <a:cs typeface="Arial" panose="020B0604020202020204" pitchFamily="34" charset="0"/>
              </a:rPr>
              <a:t>Chaque méthode a des buts bien propres</a:t>
            </a:r>
          </a:p>
        </p:txBody>
      </p:sp>
    </p:spTree>
    <p:extLst>
      <p:ext uri="{BB962C8B-B14F-4D97-AF65-F5344CB8AC3E}">
        <p14:creationId xmlns:p14="http://schemas.microsoft.com/office/powerpoint/2010/main" val="160258835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77EC33E-1F89-48BB-99E8-40F89CDA049C}"/>
              </a:ext>
            </a:extLst>
          </p:cNvPr>
          <p:cNvSpPr>
            <a:spLocks noGrp="1"/>
          </p:cNvSpPr>
          <p:nvPr>
            <p:ph type="title"/>
          </p:nvPr>
        </p:nvSpPr>
        <p:spPr/>
        <p:txBody>
          <a:bodyPr/>
          <a:lstStyle/>
          <a:p>
            <a:pPr algn="just"/>
            <a:r>
              <a:rPr lang="fr-FR" dirty="0">
                <a:latin typeface="Arial" panose="020B0604020202020204" pitchFamily="34" charset="0"/>
                <a:cs typeface="Arial" panose="020B0604020202020204" pitchFamily="34" charset="0"/>
              </a:rPr>
              <a:t>Traitement médical</a:t>
            </a:r>
          </a:p>
        </p:txBody>
      </p:sp>
      <p:sp>
        <p:nvSpPr>
          <p:cNvPr id="3" name="Espace réservé du contenu 2">
            <a:extLst>
              <a:ext uri="{FF2B5EF4-FFF2-40B4-BE49-F238E27FC236}">
                <a16:creationId xmlns:a16="http://schemas.microsoft.com/office/drawing/2014/main" id="{902D3C50-31C3-4A83-A064-2E8A4376A46E}"/>
              </a:ext>
            </a:extLst>
          </p:cNvPr>
          <p:cNvSpPr>
            <a:spLocks noGrp="1"/>
          </p:cNvSpPr>
          <p:nvPr>
            <p:ph idx="1"/>
          </p:nvPr>
        </p:nvSpPr>
        <p:spPr>
          <a:xfrm>
            <a:off x="838199" y="1825625"/>
            <a:ext cx="10753725" cy="4351338"/>
          </a:xfrm>
        </p:spPr>
        <p:txBody>
          <a:bodyPr>
            <a:normAutofit fontScale="92500"/>
          </a:bodyPr>
          <a:lstStyle/>
          <a:p>
            <a:pPr algn="just">
              <a:buFont typeface="Wingdings" panose="05000000000000000000" pitchFamily="2" charset="2"/>
              <a:buChar char="§"/>
            </a:pPr>
            <a:r>
              <a:rPr lang="fr-FR" dirty="0">
                <a:solidFill>
                  <a:srgbClr val="FF0000"/>
                </a:solidFill>
                <a:latin typeface="Arial" panose="020B0604020202020204" pitchFamily="34" charset="0"/>
                <a:cs typeface="Arial" panose="020B0604020202020204" pitchFamily="34" charset="0"/>
              </a:rPr>
              <a:t>But </a:t>
            </a:r>
          </a:p>
          <a:p>
            <a:pPr algn="just"/>
            <a:r>
              <a:rPr lang="fr-FR" dirty="0">
                <a:latin typeface="Arial" panose="020B0604020202020204" pitchFamily="34" charset="0"/>
                <a:cs typeface="Arial" panose="020B0604020202020204" pitchFamily="34" charset="0"/>
              </a:rPr>
              <a:t>Limiter extension dissection par Contrôle  pression artérielle</a:t>
            </a:r>
          </a:p>
          <a:p>
            <a:pPr algn="just"/>
            <a:r>
              <a:rPr lang="fr-FR" dirty="0">
                <a:latin typeface="Arial" panose="020B0604020202020204" pitchFamily="34" charset="0"/>
                <a:cs typeface="Arial" panose="020B0604020202020204" pitchFamily="34" charset="0"/>
              </a:rPr>
              <a:t>Lutter contre la douleur</a:t>
            </a:r>
          </a:p>
          <a:p>
            <a:pPr algn="just">
              <a:buFont typeface="Wingdings" panose="05000000000000000000" pitchFamily="2" charset="2"/>
              <a:buChar char="§"/>
            </a:pPr>
            <a:r>
              <a:rPr lang="fr-FR" dirty="0">
                <a:solidFill>
                  <a:srgbClr val="FF0000"/>
                </a:solidFill>
                <a:latin typeface="Arial" panose="020B0604020202020204" pitchFamily="34" charset="0"/>
                <a:cs typeface="Arial" panose="020B0604020202020204" pitchFamily="34" charset="0"/>
              </a:rPr>
              <a:t>Moyens médicamenteux</a:t>
            </a:r>
            <a:r>
              <a:rPr lang="fr-FR" dirty="0">
                <a:latin typeface="Arial" panose="020B0604020202020204" pitchFamily="34" charset="0"/>
                <a:cs typeface="Arial" panose="020B0604020202020204" pitchFamily="34" charset="0"/>
              </a:rPr>
              <a:t>: </a:t>
            </a:r>
          </a:p>
          <a:p>
            <a:pPr algn="just"/>
            <a:r>
              <a:rPr lang="fr-FR" dirty="0">
                <a:latin typeface="Arial" panose="020B0604020202020204" pitchFamily="34" charset="0"/>
                <a:cs typeface="Arial" panose="020B0604020202020204" pitchFamily="34" charset="0"/>
              </a:rPr>
              <a:t>Béta bloquant  (Propranolol)      Objectif TA systolique 100-120mm hg</a:t>
            </a:r>
          </a:p>
          <a:p>
            <a:pPr algn="just"/>
            <a:r>
              <a:rPr lang="fr-FR" dirty="0">
                <a:latin typeface="Arial" panose="020B0604020202020204" pitchFamily="34" charset="0"/>
                <a:cs typeface="Arial" panose="020B0604020202020204" pitchFamily="34" charset="0"/>
              </a:rPr>
              <a:t>Inhibiteur calcique (nicardipine)                FC 60-80bts/mm</a:t>
            </a:r>
          </a:p>
          <a:p>
            <a:pPr algn="just"/>
            <a:r>
              <a:rPr lang="fr-FR" dirty="0">
                <a:latin typeface="Arial" panose="020B0604020202020204" pitchFamily="34" charset="0"/>
                <a:cs typeface="Arial" panose="020B0604020202020204" pitchFamily="34" charset="0"/>
              </a:rPr>
              <a:t>Vasodilatateur (nitroprussiate)</a:t>
            </a:r>
          </a:p>
          <a:p>
            <a:pPr algn="just"/>
            <a:r>
              <a:rPr lang="fr-FR" dirty="0">
                <a:latin typeface="Arial" panose="020B0604020202020204" pitchFamily="34" charset="0"/>
                <a:cs typeface="Arial" panose="020B0604020202020204" pitchFamily="34" charset="0"/>
              </a:rPr>
              <a:t>Antalgiques palier 3 (morphine)</a:t>
            </a:r>
          </a:p>
          <a:p>
            <a:pPr algn="just">
              <a:buFont typeface="Wingdings" panose="05000000000000000000" pitchFamily="2" charset="2"/>
              <a:buChar char="§"/>
            </a:pPr>
            <a:r>
              <a:rPr lang="fr-FR" dirty="0">
                <a:solidFill>
                  <a:srgbClr val="FF0000"/>
                </a:solidFill>
                <a:latin typeface="Arial" panose="020B0604020202020204" pitchFamily="34" charset="0"/>
                <a:cs typeface="Arial" panose="020B0604020202020204" pitchFamily="34" charset="0"/>
              </a:rPr>
              <a:t>Repos absolu</a:t>
            </a:r>
          </a:p>
        </p:txBody>
      </p:sp>
      <p:sp>
        <p:nvSpPr>
          <p:cNvPr id="5" name="Accolade fermante 4">
            <a:extLst>
              <a:ext uri="{FF2B5EF4-FFF2-40B4-BE49-F238E27FC236}">
                <a16:creationId xmlns:a16="http://schemas.microsoft.com/office/drawing/2014/main" id="{2931DDBE-0156-4612-B3B6-FFC275F4F22A}"/>
              </a:ext>
            </a:extLst>
          </p:cNvPr>
          <p:cNvSpPr/>
          <p:nvPr/>
        </p:nvSpPr>
        <p:spPr>
          <a:xfrm>
            <a:off x="5576887" y="3876675"/>
            <a:ext cx="352425" cy="120015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Tree>
    <p:extLst>
      <p:ext uri="{BB962C8B-B14F-4D97-AF65-F5344CB8AC3E}">
        <p14:creationId xmlns:p14="http://schemas.microsoft.com/office/powerpoint/2010/main" val="201978693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AB837A7-EAF5-473A-94EC-F7DAA5EBB3C0}"/>
              </a:ext>
            </a:extLst>
          </p:cNvPr>
          <p:cNvSpPr>
            <a:spLocks noGrp="1"/>
          </p:cNvSpPr>
          <p:nvPr>
            <p:ph type="title"/>
          </p:nvPr>
        </p:nvSpPr>
        <p:spPr/>
        <p:txBody>
          <a:bodyPr/>
          <a:lstStyle/>
          <a:p>
            <a:r>
              <a:rPr lang="fr-FR" dirty="0">
                <a:latin typeface="Arial" panose="020B0604020202020204" pitchFamily="34" charset="0"/>
                <a:cs typeface="Arial" panose="020B0604020202020204" pitchFamily="34" charset="0"/>
              </a:rPr>
              <a:t>Traitement chirurgical</a:t>
            </a:r>
          </a:p>
        </p:txBody>
      </p:sp>
      <p:sp>
        <p:nvSpPr>
          <p:cNvPr id="3" name="Espace réservé du contenu 2">
            <a:extLst>
              <a:ext uri="{FF2B5EF4-FFF2-40B4-BE49-F238E27FC236}">
                <a16:creationId xmlns:a16="http://schemas.microsoft.com/office/drawing/2014/main" id="{45D6F416-7183-48D9-9D84-B3CFDE49C1D3}"/>
              </a:ext>
            </a:extLst>
          </p:cNvPr>
          <p:cNvSpPr>
            <a:spLocks noGrp="1"/>
          </p:cNvSpPr>
          <p:nvPr>
            <p:ph idx="1"/>
          </p:nvPr>
        </p:nvSpPr>
        <p:spPr/>
        <p:txBody>
          <a:bodyPr/>
          <a:lstStyle/>
          <a:p>
            <a:pPr algn="just">
              <a:buFont typeface="Wingdings" panose="05000000000000000000" pitchFamily="2" charset="2"/>
              <a:buChar char="§"/>
            </a:pPr>
            <a:r>
              <a:rPr lang="fr-FR" dirty="0">
                <a:solidFill>
                  <a:srgbClr val="FF0000"/>
                </a:solidFill>
                <a:latin typeface="Arial" panose="020B0604020202020204" pitchFamily="34" charset="0"/>
                <a:cs typeface="Arial" panose="020B0604020202020204" pitchFamily="34" charset="0"/>
              </a:rPr>
              <a:t>But</a:t>
            </a:r>
          </a:p>
          <a:p>
            <a:pPr algn="just"/>
            <a:r>
              <a:rPr lang="fr-FR" dirty="0">
                <a:latin typeface="Arial" panose="020B0604020202020204" pitchFamily="34" charset="0"/>
                <a:cs typeface="Arial" panose="020B0604020202020204" pitchFamily="34" charset="0"/>
              </a:rPr>
              <a:t>Eviter décès (tamponnade, insuf aortique et malperfusion)</a:t>
            </a:r>
          </a:p>
          <a:p>
            <a:pPr algn="just"/>
            <a:r>
              <a:rPr lang="fr-FR" dirty="0">
                <a:latin typeface="Arial" panose="020B0604020202020204" pitchFamily="34" charset="0"/>
                <a:cs typeface="Arial" panose="020B0604020202020204" pitchFamily="34" charset="0"/>
              </a:rPr>
              <a:t>Réaliser réparation plus complète et stable pour prévenir:</a:t>
            </a:r>
          </a:p>
          <a:p>
            <a:pPr algn="just">
              <a:buFont typeface="Wingdings" panose="05000000000000000000" pitchFamily="2" charset="2"/>
              <a:buChar char="ü"/>
            </a:pPr>
            <a:r>
              <a:rPr lang="fr-FR" dirty="0">
                <a:latin typeface="Arial" panose="020B0604020202020204" pitchFamily="34" charset="0"/>
                <a:cs typeface="Arial" panose="020B0604020202020204" pitchFamily="34" charset="0"/>
              </a:rPr>
              <a:t>Evolution anévrismale</a:t>
            </a:r>
          </a:p>
          <a:p>
            <a:pPr algn="just">
              <a:buFont typeface="Wingdings" panose="05000000000000000000" pitchFamily="2" charset="2"/>
              <a:buChar char="ü"/>
            </a:pPr>
            <a:r>
              <a:rPr lang="fr-FR" dirty="0">
                <a:latin typeface="Arial" panose="020B0604020202020204" pitchFamily="34" charset="0"/>
                <a:cs typeface="Arial" panose="020B0604020202020204" pitchFamily="34" charset="0"/>
              </a:rPr>
              <a:t>Insuffisance aortique secondaire</a:t>
            </a:r>
          </a:p>
          <a:p>
            <a:pPr algn="just">
              <a:buFont typeface="Wingdings" panose="05000000000000000000" pitchFamily="2" charset="2"/>
              <a:buChar char="ü"/>
            </a:pPr>
            <a:r>
              <a:rPr lang="fr-FR" dirty="0">
                <a:latin typeface="Arial" panose="020B0604020202020204" pitchFamily="34" charset="0"/>
                <a:cs typeface="Arial" panose="020B0604020202020204" pitchFamily="34" charset="0"/>
              </a:rPr>
              <a:t>Récidive dissection</a:t>
            </a:r>
          </a:p>
          <a:p>
            <a:pPr algn="just">
              <a:buFont typeface="Wingdings" panose="05000000000000000000" pitchFamily="2" charset="2"/>
              <a:buChar char="ü"/>
            </a:pPr>
            <a:r>
              <a:rPr lang="fr-FR" dirty="0">
                <a:latin typeface="Arial" panose="020B0604020202020204" pitchFamily="34" charset="0"/>
                <a:cs typeface="Arial" panose="020B0604020202020204" pitchFamily="34" charset="0"/>
              </a:rPr>
              <a:t>Ré-interventions</a:t>
            </a:r>
          </a:p>
          <a:p>
            <a:pPr algn="just">
              <a:buFont typeface="Wingdings" panose="05000000000000000000" pitchFamily="2" charset="2"/>
              <a:buChar char="ü"/>
            </a:pPr>
            <a:r>
              <a:rPr lang="fr-FR" dirty="0">
                <a:latin typeface="Arial" panose="020B0604020202020204" pitchFamily="34" charset="0"/>
                <a:cs typeface="Arial" panose="020B0604020202020204" pitchFamily="34" charset="0"/>
              </a:rPr>
              <a:t>Rupture tardive</a:t>
            </a:r>
          </a:p>
        </p:txBody>
      </p:sp>
    </p:spTree>
    <p:extLst>
      <p:ext uri="{BB962C8B-B14F-4D97-AF65-F5344CB8AC3E}">
        <p14:creationId xmlns:p14="http://schemas.microsoft.com/office/powerpoint/2010/main" val="128347299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949C377-360E-4536-BAF7-BE6B28F04736}"/>
              </a:ext>
            </a:extLst>
          </p:cNvPr>
          <p:cNvSpPr>
            <a:spLocks noGrp="1"/>
          </p:cNvSpPr>
          <p:nvPr>
            <p:ph type="title"/>
          </p:nvPr>
        </p:nvSpPr>
        <p:spPr/>
        <p:txBody>
          <a:bodyPr/>
          <a:lstStyle/>
          <a:p>
            <a:r>
              <a:rPr lang="fr-FR" dirty="0">
                <a:latin typeface="Arial" panose="020B0604020202020204" pitchFamily="34" charset="0"/>
                <a:cs typeface="Arial" panose="020B0604020202020204" pitchFamily="34" charset="0"/>
              </a:rPr>
              <a:t>Traitement chirurgical</a:t>
            </a:r>
          </a:p>
        </p:txBody>
      </p:sp>
      <p:sp>
        <p:nvSpPr>
          <p:cNvPr id="3" name="Espace réservé du contenu 2">
            <a:extLst>
              <a:ext uri="{FF2B5EF4-FFF2-40B4-BE49-F238E27FC236}">
                <a16:creationId xmlns:a16="http://schemas.microsoft.com/office/drawing/2014/main" id="{92EEF69D-BDD3-4722-8839-E3768A70BB05}"/>
              </a:ext>
            </a:extLst>
          </p:cNvPr>
          <p:cNvSpPr>
            <a:spLocks noGrp="1"/>
          </p:cNvSpPr>
          <p:nvPr>
            <p:ph idx="1"/>
          </p:nvPr>
        </p:nvSpPr>
        <p:spPr/>
        <p:txBody>
          <a:bodyPr>
            <a:normAutofit fontScale="92500"/>
          </a:bodyPr>
          <a:lstStyle/>
          <a:p>
            <a:pPr algn="just">
              <a:buFont typeface="Wingdings" panose="05000000000000000000" pitchFamily="2" charset="2"/>
              <a:buChar char="§"/>
            </a:pPr>
            <a:r>
              <a:rPr lang="fr-FR" dirty="0">
                <a:solidFill>
                  <a:srgbClr val="FF0000"/>
                </a:solidFill>
                <a:latin typeface="Arial" panose="020B0604020202020204" pitchFamily="34" charset="0"/>
                <a:cs typeface="Arial" panose="020B0604020202020204" pitchFamily="34" charset="0"/>
              </a:rPr>
              <a:t>Chirurgie classique</a:t>
            </a:r>
          </a:p>
          <a:p>
            <a:pPr algn="just"/>
            <a:r>
              <a:rPr lang="fr-FR" dirty="0">
                <a:latin typeface="Arial" panose="020B0604020202020204" pitchFamily="34" charset="0"/>
                <a:cs typeface="Arial" panose="020B0604020202020204" pitchFamily="34" charset="0"/>
              </a:rPr>
              <a:t>Centre chirurgie cardiaque</a:t>
            </a:r>
          </a:p>
          <a:p>
            <a:pPr algn="just"/>
            <a:r>
              <a:rPr lang="fr-FR" dirty="0">
                <a:latin typeface="Arial" panose="020B0604020202020204" pitchFamily="34" charset="0"/>
                <a:cs typeface="Arial" panose="020B0604020202020204" pitchFamily="34" charset="0"/>
              </a:rPr>
              <a:t>Sous </a:t>
            </a:r>
            <a:r>
              <a:rPr lang="fr-FR" dirty="0">
                <a:solidFill>
                  <a:srgbClr val="FF0000"/>
                </a:solidFill>
                <a:latin typeface="Arial" panose="020B0604020202020204" pitchFamily="34" charset="0"/>
                <a:cs typeface="Arial" panose="020B0604020202020204" pitchFamily="34" charset="0"/>
              </a:rPr>
              <a:t>CEC</a:t>
            </a:r>
            <a:r>
              <a:rPr lang="fr-FR" dirty="0">
                <a:latin typeface="Arial" panose="020B0604020202020204" pitchFamily="34" charset="0"/>
                <a:cs typeface="Arial" panose="020B0604020202020204" pitchFamily="34" charset="0"/>
              </a:rPr>
              <a:t> (circulation extra corporelle) avec </a:t>
            </a:r>
            <a:r>
              <a:rPr lang="fr-FR" dirty="0">
                <a:solidFill>
                  <a:srgbClr val="FF0000"/>
                </a:solidFill>
                <a:latin typeface="Arial" panose="020B0604020202020204" pitchFamily="34" charset="0"/>
                <a:cs typeface="Arial" panose="020B0604020202020204" pitchFamily="34" charset="0"/>
              </a:rPr>
              <a:t>hypothermie</a:t>
            </a:r>
            <a:r>
              <a:rPr lang="fr-FR" dirty="0">
                <a:latin typeface="Arial" panose="020B0604020202020204" pitchFamily="34" charset="0"/>
                <a:cs typeface="Arial" panose="020B0604020202020204" pitchFamily="34" charset="0"/>
              </a:rPr>
              <a:t> profonde</a:t>
            </a:r>
          </a:p>
          <a:p>
            <a:pPr algn="just"/>
            <a:r>
              <a:rPr lang="fr-FR" dirty="0">
                <a:latin typeface="Arial" panose="020B0604020202020204" pitchFamily="34" charset="0"/>
                <a:cs typeface="Arial" panose="020B0604020202020204" pitchFamily="34" charset="0"/>
              </a:rPr>
              <a:t>Dissection aorte ascendante</a:t>
            </a:r>
          </a:p>
          <a:p>
            <a:pPr algn="just">
              <a:buFont typeface="Wingdings" panose="05000000000000000000" pitchFamily="2" charset="2"/>
              <a:buChar char="§"/>
            </a:pPr>
            <a:r>
              <a:rPr lang="fr-FR" dirty="0">
                <a:solidFill>
                  <a:srgbClr val="FF0000"/>
                </a:solidFill>
                <a:latin typeface="Arial" panose="020B0604020202020204" pitchFamily="34" charset="0"/>
                <a:cs typeface="Arial" panose="020B0604020202020204" pitchFamily="34" charset="0"/>
              </a:rPr>
              <a:t>Préparation anesthésique </a:t>
            </a:r>
            <a:r>
              <a:rPr lang="fr-FR" dirty="0">
                <a:latin typeface="Arial" panose="020B0604020202020204" pitchFamily="34" charset="0"/>
                <a:cs typeface="Arial" panose="020B0604020202020204" pitchFamily="34" charset="0"/>
              </a:rPr>
              <a:t>( pression sanglante, sonde Swan- Ganz, sonde thermique,  Cell- saver, EEG, ETO)</a:t>
            </a:r>
          </a:p>
          <a:p>
            <a:pPr algn="just">
              <a:buFont typeface="Wingdings" panose="05000000000000000000" pitchFamily="2" charset="2"/>
              <a:buChar char="§"/>
            </a:pPr>
            <a:r>
              <a:rPr lang="fr-FR" dirty="0">
                <a:solidFill>
                  <a:srgbClr val="FF0000"/>
                </a:solidFill>
                <a:latin typeface="Arial" panose="020B0604020202020204" pitchFamily="34" charset="0"/>
                <a:cs typeface="Arial" panose="020B0604020202020204" pitchFamily="34" charset="0"/>
              </a:rPr>
              <a:t>Canulation artérielle </a:t>
            </a:r>
            <a:r>
              <a:rPr lang="fr-FR" dirty="0">
                <a:latin typeface="Arial" panose="020B0604020202020204" pitchFamily="34" charset="0"/>
                <a:cs typeface="Arial" panose="020B0604020202020204" pitchFamily="34" charset="0"/>
              </a:rPr>
              <a:t>(type et site)</a:t>
            </a:r>
          </a:p>
          <a:p>
            <a:pPr algn="just">
              <a:buFont typeface="Wingdings" panose="05000000000000000000" pitchFamily="2" charset="2"/>
              <a:buChar char="§"/>
            </a:pPr>
            <a:r>
              <a:rPr lang="fr-FR" dirty="0">
                <a:solidFill>
                  <a:srgbClr val="FF0000"/>
                </a:solidFill>
                <a:latin typeface="Arial" panose="020B0604020202020204" pitchFamily="34" charset="0"/>
                <a:cs typeface="Arial" panose="020B0604020202020204" pitchFamily="34" charset="0"/>
              </a:rPr>
              <a:t> Cardioplégie</a:t>
            </a:r>
            <a:r>
              <a:rPr lang="fr-FR" dirty="0">
                <a:latin typeface="Arial" panose="020B0604020202020204" pitchFamily="34" charset="0"/>
                <a:cs typeface="Arial" panose="020B0604020202020204" pitchFamily="34" charset="0"/>
              </a:rPr>
              <a:t> (solution pour arrêter cœur et protéger myocarde)</a:t>
            </a:r>
          </a:p>
          <a:p>
            <a:pPr algn="just">
              <a:buFont typeface="Wingdings" panose="05000000000000000000" pitchFamily="2" charset="2"/>
              <a:buChar char="§"/>
            </a:pPr>
            <a:r>
              <a:rPr lang="fr-FR" dirty="0">
                <a:solidFill>
                  <a:srgbClr val="FF0000"/>
                </a:solidFill>
                <a:latin typeface="Arial" panose="020B0604020202020204" pitchFamily="34" charset="0"/>
                <a:cs typeface="Arial" panose="020B0604020202020204" pitchFamily="34" charset="0"/>
              </a:rPr>
              <a:t>Renforcement suture </a:t>
            </a:r>
            <a:r>
              <a:rPr lang="fr-FR" dirty="0">
                <a:latin typeface="Arial" panose="020B0604020202020204" pitchFamily="34" charset="0"/>
                <a:cs typeface="Arial" panose="020B0604020202020204" pitchFamily="34" charset="0"/>
              </a:rPr>
              <a:t>( Teflon, colle biologique)</a:t>
            </a:r>
          </a:p>
        </p:txBody>
      </p:sp>
    </p:spTree>
    <p:extLst>
      <p:ext uri="{BB962C8B-B14F-4D97-AF65-F5344CB8AC3E}">
        <p14:creationId xmlns:p14="http://schemas.microsoft.com/office/powerpoint/2010/main" val="123181599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D80438A-843A-426D-ABA5-C584D33A3D14}"/>
              </a:ext>
            </a:extLst>
          </p:cNvPr>
          <p:cNvSpPr>
            <a:spLocks noGrp="1"/>
          </p:cNvSpPr>
          <p:nvPr>
            <p:ph type="title"/>
          </p:nvPr>
        </p:nvSpPr>
        <p:spPr/>
        <p:txBody>
          <a:bodyPr/>
          <a:lstStyle/>
          <a:p>
            <a:r>
              <a:rPr lang="fr-FR" dirty="0">
                <a:latin typeface="Arial" panose="020B0604020202020204" pitchFamily="34" charset="0"/>
                <a:cs typeface="Arial" panose="020B0604020202020204" pitchFamily="34" charset="0"/>
              </a:rPr>
              <a:t>Techniques chirurgicales</a:t>
            </a:r>
          </a:p>
        </p:txBody>
      </p:sp>
      <p:sp>
        <p:nvSpPr>
          <p:cNvPr id="3" name="Espace réservé du contenu 2">
            <a:extLst>
              <a:ext uri="{FF2B5EF4-FFF2-40B4-BE49-F238E27FC236}">
                <a16:creationId xmlns:a16="http://schemas.microsoft.com/office/drawing/2014/main" id="{306EC136-2989-4BC4-92B5-81D35EBA3F82}"/>
              </a:ext>
            </a:extLst>
          </p:cNvPr>
          <p:cNvSpPr>
            <a:spLocks noGrp="1"/>
          </p:cNvSpPr>
          <p:nvPr>
            <p:ph idx="1"/>
          </p:nvPr>
        </p:nvSpPr>
        <p:spPr/>
        <p:txBody>
          <a:bodyPr>
            <a:normAutofit fontScale="92500" lnSpcReduction="20000"/>
          </a:bodyPr>
          <a:lstStyle/>
          <a:p>
            <a:pPr>
              <a:buFont typeface="Wingdings" panose="05000000000000000000" pitchFamily="2" charset="2"/>
              <a:buChar char="§"/>
            </a:pPr>
            <a:r>
              <a:rPr lang="fr-FR" dirty="0">
                <a:latin typeface="Arial" panose="020B0604020202020204" pitchFamily="34" charset="0"/>
                <a:cs typeface="Arial" panose="020B0604020202020204" pitchFamily="34" charset="0"/>
              </a:rPr>
              <a:t>     Vise à:</a:t>
            </a:r>
          </a:p>
          <a:p>
            <a:pPr algn="just"/>
            <a:r>
              <a:rPr lang="fr-FR" dirty="0">
                <a:solidFill>
                  <a:srgbClr val="FF0000"/>
                </a:solidFill>
                <a:latin typeface="Arial" panose="020B0604020202020204" pitchFamily="34" charset="0"/>
                <a:cs typeface="Arial" panose="020B0604020202020204" pitchFamily="34" charset="0"/>
              </a:rPr>
              <a:t>Remplacer aorte malade </a:t>
            </a:r>
          </a:p>
          <a:p>
            <a:pPr algn="just"/>
            <a:r>
              <a:rPr lang="fr-FR" dirty="0">
                <a:solidFill>
                  <a:srgbClr val="FF0000"/>
                </a:solidFill>
                <a:latin typeface="Arial" panose="020B0604020202020204" pitchFamily="34" charset="0"/>
                <a:cs typeface="Arial" panose="020B0604020202020204" pitchFamily="34" charset="0"/>
              </a:rPr>
              <a:t>Remplacer racine aortique </a:t>
            </a:r>
            <a:r>
              <a:rPr lang="fr-FR" dirty="0">
                <a:latin typeface="Arial" panose="020B0604020202020204" pitchFamily="34" charset="0"/>
                <a:cs typeface="Arial" panose="020B0604020202020204" pitchFamily="34" charset="0"/>
              </a:rPr>
              <a:t>(valve, anneau) ou conserver</a:t>
            </a:r>
          </a:p>
          <a:p>
            <a:pPr algn="just"/>
            <a:r>
              <a:rPr lang="fr-FR" dirty="0">
                <a:solidFill>
                  <a:srgbClr val="FF0000"/>
                </a:solidFill>
                <a:latin typeface="Arial" panose="020B0604020202020204" pitchFamily="34" charset="0"/>
                <a:cs typeface="Arial" panose="020B0604020202020204" pitchFamily="34" charset="0"/>
              </a:rPr>
              <a:t>Ré-implanter  artères coronaire</a:t>
            </a:r>
          </a:p>
          <a:p>
            <a:pPr>
              <a:buFont typeface="Wingdings" panose="05000000000000000000" pitchFamily="2" charset="2"/>
              <a:buChar char="§"/>
            </a:pPr>
            <a:r>
              <a:rPr lang="fr-FR" dirty="0">
                <a:solidFill>
                  <a:srgbClr val="FF0000"/>
                </a:solidFill>
                <a:latin typeface="Arial" panose="020B0604020202020204" pitchFamily="34" charset="0"/>
                <a:cs typeface="Arial" panose="020B0604020202020204" pitchFamily="34" charset="0"/>
              </a:rPr>
              <a:t>          </a:t>
            </a:r>
            <a:r>
              <a:rPr lang="fr-FR" b="1" dirty="0">
                <a:solidFill>
                  <a:srgbClr val="FF0000"/>
                </a:solidFill>
                <a:latin typeface="Arial" panose="020B0604020202020204" pitchFamily="34" charset="0"/>
                <a:cs typeface="Arial" panose="020B0604020202020204" pitchFamily="34" charset="0"/>
              </a:rPr>
              <a:t>Gestes</a:t>
            </a:r>
          </a:p>
          <a:p>
            <a:pPr algn="just"/>
            <a:r>
              <a:rPr lang="fr-FR" dirty="0">
                <a:solidFill>
                  <a:srgbClr val="FF0000"/>
                </a:solidFill>
                <a:latin typeface="Arial" panose="020B0604020202020204" pitchFamily="34" charset="0"/>
                <a:cs typeface="Arial" panose="020B0604020202020204" pitchFamily="34" charset="0"/>
              </a:rPr>
              <a:t>Tube simple Dacron</a:t>
            </a:r>
          </a:p>
          <a:p>
            <a:pPr algn="just"/>
            <a:r>
              <a:rPr lang="fr-FR" dirty="0">
                <a:latin typeface="Arial" panose="020B0604020202020204" pitchFamily="34" charset="0"/>
                <a:cs typeface="Arial" panose="020B0604020202020204" pitchFamily="34" charset="0"/>
              </a:rPr>
              <a:t>Intervention </a:t>
            </a:r>
            <a:r>
              <a:rPr lang="fr-FR" dirty="0">
                <a:solidFill>
                  <a:srgbClr val="FF0000"/>
                </a:solidFill>
                <a:latin typeface="Arial" panose="020B0604020202020204" pitchFamily="34" charset="0"/>
                <a:cs typeface="Arial" panose="020B0604020202020204" pitchFamily="34" charset="0"/>
              </a:rPr>
              <a:t>Bentall</a:t>
            </a:r>
            <a:r>
              <a:rPr lang="fr-FR" dirty="0">
                <a:latin typeface="Arial" panose="020B0604020202020204" pitchFamily="34" charset="0"/>
                <a:cs typeface="Arial" panose="020B0604020202020204" pitchFamily="34" charset="0"/>
              </a:rPr>
              <a:t> ( aorte ascendante  + valve aortique+ coronaire)</a:t>
            </a:r>
          </a:p>
          <a:p>
            <a:pPr algn="just"/>
            <a:r>
              <a:rPr lang="fr-FR" dirty="0">
                <a:latin typeface="Arial" panose="020B0604020202020204" pitchFamily="34" charset="0"/>
                <a:cs typeface="Arial" panose="020B0604020202020204" pitchFamily="34" charset="0"/>
              </a:rPr>
              <a:t>Intervention </a:t>
            </a:r>
            <a:r>
              <a:rPr lang="fr-FR" dirty="0">
                <a:solidFill>
                  <a:srgbClr val="FF0000"/>
                </a:solidFill>
                <a:latin typeface="Arial" panose="020B0604020202020204" pitchFamily="34" charset="0"/>
                <a:cs typeface="Arial" panose="020B0604020202020204" pitchFamily="34" charset="0"/>
              </a:rPr>
              <a:t>Tirone David </a:t>
            </a:r>
            <a:r>
              <a:rPr lang="fr-FR" dirty="0">
                <a:latin typeface="Arial" panose="020B0604020202020204" pitchFamily="34" charset="0"/>
                <a:cs typeface="Arial" panose="020B0604020202020204" pitchFamily="34" charset="0"/>
              </a:rPr>
              <a:t>( aorte ascendante + coronaires + valve incluse )</a:t>
            </a:r>
          </a:p>
          <a:p>
            <a:pPr algn="just"/>
            <a:r>
              <a:rPr lang="fr-FR" dirty="0">
                <a:latin typeface="Arial" panose="020B0604020202020204" pitchFamily="34" charset="0"/>
                <a:cs typeface="Arial" panose="020B0604020202020204" pitchFamily="34" charset="0"/>
              </a:rPr>
              <a:t>Intervention </a:t>
            </a:r>
            <a:r>
              <a:rPr lang="fr-FR" dirty="0">
                <a:solidFill>
                  <a:srgbClr val="FF0000"/>
                </a:solidFill>
                <a:latin typeface="Arial" panose="020B0604020202020204" pitchFamily="34" charset="0"/>
                <a:cs typeface="Arial" panose="020B0604020202020204" pitchFamily="34" charset="0"/>
              </a:rPr>
              <a:t>Yacoub</a:t>
            </a:r>
            <a:r>
              <a:rPr lang="fr-FR" dirty="0">
                <a:latin typeface="Arial" panose="020B0604020202020204" pitchFamily="34" charset="0"/>
                <a:cs typeface="Arial" panose="020B0604020202020204" pitchFamily="34" charset="0"/>
              </a:rPr>
              <a:t>  (aorte ascendante + coronaire + valve suspendue)</a:t>
            </a:r>
          </a:p>
        </p:txBody>
      </p:sp>
    </p:spTree>
    <p:extLst>
      <p:ext uri="{BB962C8B-B14F-4D97-AF65-F5344CB8AC3E}">
        <p14:creationId xmlns:p14="http://schemas.microsoft.com/office/powerpoint/2010/main" val="107400975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960CB02-94FC-4C2C-AA5C-76BCF3280EE3}"/>
              </a:ext>
            </a:extLst>
          </p:cNvPr>
          <p:cNvSpPr>
            <a:spLocks noGrp="1"/>
          </p:cNvSpPr>
          <p:nvPr>
            <p:ph type="title"/>
          </p:nvPr>
        </p:nvSpPr>
        <p:spPr/>
        <p:txBody>
          <a:bodyPr/>
          <a:lstStyle/>
          <a:p>
            <a:r>
              <a:rPr lang="fr-FR" dirty="0">
                <a:latin typeface="Arial" panose="020B0604020202020204" pitchFamily="34" charset="0"/>
                <a:cs typeface="Arial" panose="020B0604020202020204" pitchFamily="34" charset="0"/>
              </a:rPr>
              <a:t>Procédures </a:t>
            </a:r>
          </a:p>
        </p:txBody>
      </p:sp>
      <p:pic>
        <p:nvPicPr>
          <p:cNvPr id="4" name="Espace réservé du contenu 3">
            <a:extLst>
              <a:ext uri="{FF2B5EF4-FFF2-40B4-BE49-F238E27FC236}">
                <a16:creationId xmlns:a16="http://schemas.microsoft.com/office/drawing/2014/main" id="{49030215-EB9D-4DEF-9B80-854F49466926}"/>
              </a:ext>
            </a:extLst>
          </p:cNvPr>
          <p:cNvPicPr>
            <a:picLocks noGrp="1" noChangeAspect="1"/>
          </p:cNvPicPr>
          <p:nvPr>
            <p:ph idx="1"/>
          </p:nvPr>
        </p:nvPicPr>
        <p:blipFill>
          <a:blip r:embed="rId2"/>
          <a:stretch>
            <a:fillRect/>
          </a:stretch>
        </p:blipFill>
        <p:spPr>
          <a:xfrm>
            <a:off x="8119657" y="642421"/>
            <a:ext cx="1852786" cy="3172858"/>
          </a:xfrm>
          <a:prstGeom prst="rect">
            <a:avLst/>
          </a:prstGeom>
        </p:spPr>
      </p:pic>
      <p:pic>
        <p:nvPicPr>
          <p:cNvPr id="5" name="Image 4">
            <a:extLst>
              <a:ext uri="{FF2B5EF4-FFF2-40B4-BE49-F238E27FC236}">
                <a16:creationId xmlns:a16="http://schemas.microsoft.com/office/drawing/2014/main" id="{CBD1CBE9-ED82-41FC-B641-9A75B9E6FBFD}"/>
              </a:ext>
            </a:extLst>
          </p:cNvPr>
          <p:cNvPicPr>
            <a:picLocks noChangeAspect="1"/>
          </p:cNvPicPr>
          <p:nvPr/>
        </p:nvPicPr>
        <p:blipFill>
          <a:blip r:embed="rId3"/>
          <a:stretch>
            <a:fillRect/>
          </a:stretch>
        </p:blipFill>
        <p:spPr>
          <a:xfrm>
            <a:off x="10057827" y="541023"/>
            <a:ext cx="1943100" cy="3167349"/>
          </a:xfrm>
          <a:prstGeom prst="rect">
            <a:avLst/>
          </a:prstGeom>
        </p:spPr>
      </p:pic>
      <p:pic>
        <p:nvPicPr>
          <p:cNvPr id="7" name="Image 6">
            <a:extLst>
              <a:ext uri="{FF2B5EF4-FFF2-40B4-BE49-F238E27FC236}">
                <a16:creationId xmlns:a16="http://schemas.microsoft.com/office/drawing/2014/main" id="{FE8CFC52-B4EA-440E-8CEB-708C90469DB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00893" y="3985668"/>
            <a:ext cx="2038582" cy="2507207"/>
          </a:xfrm>
          <a:prstGeom prst="rect">
            <a:avLst/>
          </a:prstGeom>
        </p:spPr>
      </p:pic>
      <p:pic>
        <p:nvPicPr>
          <p:cNvPr id="8" name="Image 7">
            <a:extLst>
              <a:ext uri="{FF2B5EF4-FFF2-40B4-BE49-F238E27FC236}">
                <a16:creationId xmlns:a16="http://schemas.microsoft.com/office/drawing/2014/main" id="{E13F3D55-BC6E-4AB2-ABEF-C181636D517D}"/>
              </a:ext>
            </a:extLst>
          </p:cNvPr>
          <p:cNvPicPr>
            <a:picLocks noChangeAspect="1"/>
          </p:cNvPicPr>
          <p:nvPr/>
        </p:nvPicPr>
        <p:blipFill>
          <a:blip r:embed="rId5"/>
          <a:stretch>
            <a:fillRect/>
          </a:stretch>
        </p:blipFill>
        <p:spPr>
          <a:xfrm>
            <a:off x="3151742" y="642421"/>
            <a:ext cx="2732183" cy="3883446"/>
          </a:xfrm>
          <a:prstGeom prst="rect">
            <a:avLst/>
          </a:prstGeom>
        </p:spPr>
      </p:pic>
      <p:pic>
        <p:nvPicPr>
          <p:cNvPr id="9" name="Image 8">
            <a:extLst>
              <a:ext uri="{FF2B5EF4-FFF2-40B4-BE49-F238E27FC236}">
                <a16:creationId xmlns:a16="http://schemas.microsoft.com/office/drawing/2014/main" id="{FDAE3121-1211-48B7-B82A-90DCBB575EB1}"/>
              </a:ext>
            </a:extLst>
          </p:cNvPr>
          <p:cNvPicPr>
            <a:picLocks noChangeAspect="1"/>
          </p:cNvPicPr>
          <p:nvPr/>
        </p:nvPicPr>
        <p:blipFill>
          <a:blip r:embed="rId6"/>
          <a:stretch>
            <a:fillRect/>
          </a:stretch>
        </p:blipFill>
        <p:spPr>
          <a:xfrm>
            <a:off x="5488120" y="365125"/>
            <a:ext cx="2732183" cy="4103783"/>
          </a:xfrm>
          <a:prstGeom prst="rect">
            <a:avLst/>
          </a:prstGeom>
        </p:spPr>
      </p:pic>
      <p:pic>
        <p:nvPicPr>
          <p:cNvPr id="10" name="Image 9">
            <a:extLst>
              <a:ext uri="{FF2B5EF4-FFF2-40B4-BE49-F238E27FC236}">
                <a16:creationId xmlns:a16="http://schemas.microsoft.com/office/drawing/2014/main" id="{AE9021E3-BE59-473D-8CF9-BE406AC44A47}"/>
              </a:ext>
            </a:extLst>
          </p:cNvPr>
          <p:cNvPicPr>
            <a:picLocks noChangeAspect="1"/>
          </p:cNvPicPr>
          <p:nvPr/>
        </p:nvPicPr>
        <p:blipFill>
          <a:blip r:embed="rId7"/>
          <a:stretch>
            <a:fillRect/>
          </a:stretch>
        </p:blipFill>
        <p:spPr>
          <a:xfrm>
            <a:off x="154750" y="256831"/>
            <a:ext cx="2313542" cy="3558448"/>
          </a:xfrm>
          <a:prstGeom prst="rect">
            <a:avLst/>
          </a:prstGeom>
        </p:spPr>
      </p:pic>
      <p:pic>
        <p:nvPicPr>
          <p:cNvPr id="11" name="Image 10">
            <a:extLst>
              <a:ext uri="{FF2B5EF4-FFF2-40B4-BE49-F238E27FC236}">
                <a16:creationId xmlns:a16="http://schemas.microsoft.com/office/drawing/2014/main" id="{830B3BF5-8369-4DB1-A82C-D7A468BEF91D}"/>
              </a:ext>
            </a:extLst>
          </p:cNvPr>
          <p:cNvPicPr>
            <a:picLocks noChangeAspect="1"/>
          </p:cNvPicPr>
          <p:nvPr/>
        </p:nvPicPr>
        <p:blipFill>
          <a:blip r:embed="rId8"/>
          <a:stretch>
            <a:fillRect/>
          </a:stretch>
        </p:blipFill>
        <p:spPr>
          <a:xfrm>
            <a:off x="609600" y="3708372"/>
            <a:ext cx="2581507" cy="3558448"/>
          </a:xfrm>
          <a:prstGeom prst="rect">
            <a:avLst/>
          </a:prstGeom>
        </p:spPr>
      </p:pic>
    </p:spTree>
    <p:extLst>
      <p:ext uri="{BB962C8B-B14F-4D97-AF65-F5344CB8AC3E}">
        <p14:creationId xmlns:p14="http://schemas.microsoft.com/office/powerpoint/2010/main" val="81514543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CC29523-82E0-480D-94B7-EFF836A00DFA}"/>
              </a:ext>
            </a:extLst>
          </p:cNvPr>
          <p:cNvSpPr>
            <a:spLocks noGrp="1"/>
          </p:cNvSpPr>
          <p:nvPr>
            <p:ph type="title"/>
          </p:nvPr>
        </p:nvSpPr>
        <p:spPr/>
        <p:txBody>
          <a:bodyPr/>
          <a:lstStyle/>
          <a:p>
            <a:r>
              <a:rPr lang="fr-FR" dirty="0">
                <a:latin typeface="Arial" panose="020B0604020202020204" pitchFamily="34" charset="0"/>
                <a:cs typeface="Arial" panose="020B0604020202020204" pitchFamily="34" charset="0"/>
              </a:rPr>
              <a:t>Traitement endovasculaire</a:t>
            </a:r>
          </a:p>
        </p:txBody>
      </p:sp>
      <p:sp>
        <p:nvSpPr>
          <p:cNvPr id="3" name="Espace réservé du contenu 2">
            <a:extLst>
              <a:ext uri="{FF2B5EF4-FFF2-40B4-BE49-F238E27FC236}">
                <a16:creationId xmlns:a16="http://schemas.microsoft.com/office/drawing/2014/main" id="{6215ACF9-EE94-4871-BF9E-E3C5D767565D}"/>
              </a:ext>
            </a:extLst>
          </p:cNvPr>
          <p:cNvSpPr>
            <a:spLocks noGrp="1"/>
          </p:cNvSpPr>
          <p:nvPr>
            <p:ph idx="1"/>
          </p:nvPr>
        </p:nvSpPr>
        <p:spPr/>
        <p:txBody>
          <a:bodyPr>
            <a:normAutofit fontScale="92500" lnSpcReduction="20000"/>
          </a:bodyPr>
          <a:lstStyle/>
          <a:p>
            <a:pPr algn="just">
              <a:buFont typeface="Wingdings" panose="05000000000000000000" pitchFamily="2" charset="2"/>
              <a:buChar char="§"/>
            </a:pPr>
            <a:r>
              <a:rPr lang="fr-FR" dirty="0">
                <a:latin typeface="Arial" panose="020B0604020202020204" pitchFamily="34" charset="0"/>
                <a:cs typeface="Arial" panose="020B0604020202020204" pitchFamily="34" charset="0"/>
              </a:rPr>
              <a:t>Révolution  dernières années</a:t>
            </a:r>
          </a:p>
          <a:p>
            <a:pPr algn="just">
              <a:buFont typeface="Wingdings" panose="05000000000000000000" pitchFamily="2" charset="2"/>
              <a:buChar char="§"/>
            </a:pPr>
            <a:r>
              <a:rPr lang="fr-FR" dirty="0">
                <a:latin typeface="Arial" panose="020B0604020202020204" pitchFamily="34" charset="0"/>
                <a:cs typeface="Arial" panose="020B0604020202020204" pitchFamily="34" charset="0"/>
              </a:rPr>
              <a:t>Alternative chirurgie classique</a:t>
            </a:r>
          </a:p>
          <a:p>
            <a:pPr algn="just">
              <a:buFont typeface="Wingdings" panose="05000000000000000000" pitchFamily="2" charset="2"/>
              <a:buChar char="§"/>
            </a:pPr>
            <a:r>
              <a:rPr lang="fr-FR" dirty="0">
                <a:latin typeface="Arial" panose="020B0604020202020204" pitchFamily="34" charset="0"/>
                <a:cs typeface="Arial" panose="020B0604020202020204" pitchFamily="34" charset="0"/>
              </a:rPr>
              <a:t>Meilleure tolérance</a:t>
            </a:r>
          </a:p>
          <a:p>
            <a:pPr algn="just">
              <a:buFont typeface="Wingdings" panose="05000000000000000000" pitchFamily="2" charset="2"/>
              <a:buChar char="§"/>
            </a:pPr>
            <a:r>
              <a:rPr lang="fr-FR" dirty="0">
                <a:latin typeface="Arial" panose="020B0604020202020204" pitchFamily="34" charset="0"/>
                <a:cs typeface="Arial" panose="020B0604020202020204" pitchFamily="34" charset="0"/>
              </a:rPr>
              <a:t>Dissection B avec complications ischémiques (malperfusion)</a:t>
            </a:r>
          </a:p>
          <a:p>
            <a:pPr algn="just">
              <a:buFont typeface="Wingdings" panose="05000000000000000000" pitchFamily="2" charset="2"/>
              <a:buChar char="ü"/>
            </a:pPr>
            <a:r>
              <a:rPr lang="fr-FR" dirty="0">
                <a:latin typeface="Arial" panose="020B0604020202020204" pitchFamily="34" charset="0"/>
                <a:cs typeface="Arial" panose="020B0604020202020204" pitchFamily="34" charset="0"/>
              </a:rPr>
              <a:t>Mise en place </a:t>
            </a:r>
            <a:r>
              <a:rPr lang="fr-FR" dirty="0">
                <a:solidFill>
                  <a:srgbClr val="FF0000"/>
                </a:solidFill>
                <a:latin typeface="Arial" panose="020B0604020202020204" pitchFamily="34" charset="0"/>
                <a:cs typeface="Arial" panose="020B0604020202020204" pitchFamily="34" charset="0"/>
              </a:rPr>
              <a:t>endoprothèse couverte </a:t>
            </a:r>
          </a:p>
          <a:p>
            <a:pPr algn="just">
              <a:buFont typeface="Wingdings" panose="05000000000000000000" pitchFamily="2" charset="2"/>
              <a:buChar char="ü"/>
            </a:pPr>
            <a:r>
              <a:rPr lang="fr-FR" dirty="0">
                <a:solidFill>
                  <a:srgbClr val="FF0000"/>
                </a:solidFill>
                <a:latin typeface="Arial" panose="020B0604020202020204" pitchFamily="34" charset="0"/>
                <a:cs typeface="Arial" panose="020B0604020202020204" pitchFamily="34" charset="0"/>
              </a:rPr>
              <a:t>Stent</a:t>
            </a:r>
            <a:r>
              <a:rPr lang="fr-FR" dirty="0">
                <a:latin typeface="Arial" panose="020B0604020202020204" pitchFamily="34" charset="0"/>
                <a:cs typeface="Arial" panose="020B0604020202020204" pitchFamily="34" charset="0"/>
              </a:rPr>
              <a:t>  dans collatérales</a:t>
            </a:r>
          </a:p>
          <a:p>
            <a:pPr algn="just">
              <a:buFont typeface="Wingdings" panose="05000000000000000000" pitchFamily="2" charset="2"/>
              <a:buChar char="ü"/>
            </a:pPr>
            <a:r>
              <a:rPr lang="fr-FR" dirty="0">
                <a:latin typeface="Arial" panose="020B0604020202020204" pitchFamily="34" charset="0"/>
                <a:cs typeface="Arial" panose="020B0604020202020204" pitchFamily="34" charset="0"/>
              </a:rPr>
              <a:t>Souvent </a:t>
            </a:r>
            <a:r>
              <a:rPr lang="fr-FR" dirty="0">
                <a:solidFill>
                  <a:srgbClr val="FF0000"/>
                </a:solidFill>
                <a:latin typeface="Arial" panose="020B0604020202020204" pitchFamily="34" charset="0"/>
                <a:cs typeface="Arial" panose="020B0604020202020204" pitchFamily="34" charset="0"/>
              </a:rPr>
              <a:t>fenestration </a:t>
            </a:r>
            <a:r>
              <a:rPr lang="fr-FR" dirty="0">
                <a:latin typeface="Arial" panose="020B0604020202020204" pitchFamily="34" charset="0"/>
                <a:cs typeface="Arial" panose="020B0604020202020204" pitchFamily="34" charset="0"/>
              </a:rPr>
              <a:t>(flap intimal)</a:t>
            </a:r>
          </a:p>
          <a:p>
            <a:pPr algn="just">
              <a:buFont typeface="Wingdings" panose="05000000000000000000" pitchFamily="2" charset="2"/>
              <a:buChar char="ü"/>
            </a:pPr>
            <a:r>
              <a:rPr lang="fr-FR" dirty="0">
                <a:latin typeface="Arial" panose="020B0604020202020204" pitchFamily="34" charset="0"/>
                <a:cs typeface="Arial" panose="020B0604020202020204" pitchFamily="34" charset="0"/>
              </a:rPr>
              <a:t>Critères bien définis </a:t>
            </a:r>
          </a:p>
          <a:p>
            <a:pPr algn="just">
              <a:buFont typeface="Wingdings" panose="05000000000000000000" pitchFamily="2" charset="2"/>
              <a:buChar char="ü"/>
            </a:pPr>
            <a:r>
              <a:rPr lang="fr-FR" dirty="0">
                <a:latin typeface="Arial" panose="020B0604020202020204" pitchFamily="34" charset="0"/>
                <a:cs typeface="Arial" panose="020B0604020202020204" pitchFamily="34" charset="0"/>
              </a:rPr>
              <a:t>Maitrise équipe radio – chirurgicale</a:t>
            </a:r>
          </a:p>
          <a:p>
            <a:pPr marL="0" indent="0" algn="just">
              <a:buNone/>
            </a:pPr>
            <a:r>
              <a:rPr lang="fr-FR" dirty="0">
                <a:latin typeface="Arial" panose="020B0604020202020204" pitchFamily="34" charset="0"/>
                <a:cs typeface="Arial" panose="020B0604020202020204" pitchFamily="34" charset="0"/>
              </a:rPr>
              <a:t> Souvent techniques hybrides (chirurgie classique + endovasculaire)</a:t>
            </a:r>
          </a:p>
        </p:txBody>
      </p:sp>
    </p:spTree>
    <p:extLst>
      <p:ext uri="{BB962C8B-B14F-4D97-AF65-F5344CB8AC3E}">
        <p14:creationId xmlns:p14="http://schemas.microsoft.com/office/powerpoint/2010/main" val="27399893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44D3973-A5D0-407C-83D0-3126D775DCB4}"/>
              </a:ext>
            </a:extLst>
          </p:cNvPr>
          <p:cNvSpPr>
            <a:spLocks noGrp="1"/>
          </p:cNvSpPr>
          <p:nvPr>
            <p:ph type="title"/>
          </p:nvPr>
        </p:nvSpPr>
        <p:spPr>
          <a:xfrm>
            <a:off x="838200" y="500062"/>
            <a:ext cx="10515600" cy="1325563"/>
          </a:xfrm>
        </p:spPr>
        <p:txBody>
          <a:bodyPr/>
          <a:lstStyle/>
          <a:p>
            <a:r>
              <a:rPr lang="fr-FR" dirty="0">
                <a:latin typeface="Arial" panose="020B0604020202020204" pitchFamily="34" charset="0"/>
                <a:cs typeface="Arial" panose="020B0604020202020204" pitchFamily="34" charset="0"/>
              </a:rPr>
              <a:t>Plan </a:t>
            </a:r>
          </a:p>
        </p:txBody>
      </p:sp>
      <p:sp>
        <p:nvSpPr>
          <p:cNvPr id="3" name="Espace réservé du contenu 2">
            <a:extLst>
              <a:ext uri="{FF2B5EF4-FFF2-40B4-BE49-F238E27FC236}">
                <a16:creationId xmlns:a16="http://schemas.microsoft.com/office/drawing/2014/main" id="{ADAA875F-1F93-40BB-BC16-43789D854242}"/>
              </a:ext>
            </a:extLst>
          </p:cNvPr>
          <p:cNvSpPr>
            <a:spLocks noGrp="1"/>
          </p:cNvSpPr>
          <p:nvPr>
            <p:ph idx="1"/>
          </p:nvPr>
        </p:nvSpPr>
        <p:spPr/>
        <p:txBody>
          <a:bodyPr/>
          <a:lstStyle/>
          <a:p>
            <a:pPr marL="0" indent="0">
              <a:buNone/>
            </a:pPr>
            <a:r>
              <a:rPr lang="fr-FR" dirty="0">
                <a:latin typeface="Arial" panose="020B0604020202020204" pitchFamily="34" charset="0"/>
                <a:cs typeface="Arial" panose="020B0604020202020204" pitchFamily="34" charset="0"/>
              </a:rPr>
              <a:t>I. Généralités</a:t>
            </a:r>
          </a:p>
          <a:p>
            <a:pPr marL="0" indent="0">
              <a:buNone/>
            </a:pPr>
            <a:r>
              <a:rPr lang="fr-FR" dirty="0">
                <a:latin typeface="Arial" panose="020B0604020202020204" pitchFamily="34" charset="0"/>
                <a:cs typeface="Arial" panose="020B0604020202020204" pitchFamily="34" charset="0"/>
              </a:rPr>
              <a:t>II. Signes cliniques</a:t>
            </a:r>
          </a:p>
          <a:p>
            <a:pPr marL="0" indent="0">
              <a:buNone/>
            </a:pPr>
            <a:r>
              <a:rPr lang="fr-FR" dirty="0">
                <a:latin typeface="Arial" panose="020B0604020202020204" pitchFamily="34" charset="0"/>
                <a:cs typeface="Arial" panose="020B0604020202020204" pitchFamily="34" charset="0"/>
              </a:rPr>
              <a:t>III. Diagnostic</a:t>
            </a:r>
          </a:p>
          <a:p>
            <a:pPr marL="0" indent="0">
              <a:buNone/>
            </a:pPr>
            <a:r>
              <a:rPr lang="fr-FR" dirty="0">
                <a:latin typeface="Arial" panose="020B0604020202020204" pitchFamily="34" charset="0"/>
                <a:cs typeface="Arial" panose="020B0604020202020204" pitchFamily="34" charset="0"/>
              </a:rPr>
              <a:t>IV. Traitement</a:t>
            </a:r>
          </a:p>
          <a:p>
            <a:pPr marL="0" indent="0">
              <a:buNone/>
            </a:pPr>
            <a:r>
              <a:rPr lang="fr-FR" dirty="0">
                <a:latin typeface="Arial" panose="020B0604020202020204" pitchFamily="34" charset="0"/>
                <a:cs typeface="Arial" panose="020B0604020202020204" pitchFamily="34" charset="0"/>
              </a:rPr>
              <a:t>Conclusion</a:t>
            </a:r>
          </a:p>
        </p:txBody>
      </p:sp>
    </p:spTree>
    <p:extLst>
      <p:ext uri="{BB962C8B-B14F-4D97-AF65-F5344CB8AC3E}">
        <p14:creationId xmlns:p14="http://schemas.microsoft.com/office/powerpoint/2010/main" val="65806532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90AF073-32DA-43CF-8F80-37D08BE6DF13}"/>
              </a:ext>
            </a:extLst>
          </p:cNvPr>
          <p:cNvSpPr>
            <a:spLocks noGrp="1"/>
          </p:cNvSpPr>
          <p:nvPr>
            <p:ph type="title"/>
          </p:nvPr>
        </p:nvSpPr>
        <p:spPr/>
        <p:txBody>
          <a:bodyPr/>
          <a:lstStyle/>
          <a:p>
            <a:r>
              <a:rPr lang="fr-FR" dirty="0">
                <a:latin typeface="Arial" panose="020B0604020202020204" pitchFamily="34" charset="0"/>
                <a:cs typeface="Arial" panose="020B0604020202020204" pitchFamily="34" charset="0"/>
              </a:rPr>
              <a:t>Endovasculaire</a:t>
            </a:r>
            <a:r>
              <a:rPr lang="fr-FR" dirty="0"/>
              <a:t> </a:t>
            </a:r>
            <a:r>
              <a:rPr lang="fr-FR" dirty="0">
                <a:latin typeface="Arial" panose="020B0604020202020204" pitchFamily="34" charset="0"/>
                <a:cs typeface="Arial" panose="020B0604020202020204" pitchFamily="34" charset="0"/>
              </a:rPr>
              <a:t>(TEVAR)</a:t>
            </a:r>
          </a:p>
        </p:txBody>
      </p:sp>
      <p:pic>
        <p:nvPicPr>
          <p:cNvPr id="4" name="Espace réservé du contenu 3">
            <a:extLst>
              <a:ext uri="{FF2B5EF4-FFF2-40B4-BE49-F238E27FC236}">
                <a16:creationId xmlns:a16="http://schemas.microsoft.com/office/drawing/2014/main" id="{03C9986B-E01B-4C39-A873-2FB6233F3C13}"/>
              </a:ext>
            </a:extLst>
          </p:cNvPr>
          <p:cNvPicPr>
            <a:picLocks noGrp="1" noChangeAspect="1"/>
          </p:cNvPicPr>
          <p:nvPr>
            <p:ph idx="1"/>
          </p:nvPr>
        </p:nvPicPr>
        <p:blipFill>
          <a:blip r:embed="rId2"/>
          <a:stretch>
            <a:fillRect/>
          </a:stretch>
        </p:blipFill>
        <p:spPr>
          <a:xfrm>
            <a:off x="1972937" y="1609725"/>
            <a:ext cx="2465713" cy="3352799"/>
          </a:xfrm>
          <a:prstGeom prst="rect">
            <a:avLst/>
          </a:prstGeom>
        </p:spPr>
      </p:pic>
      <p:pic>
        <p:nvPicPr>
          <p:cNvPr id="5" name="Image 4">
            <a:extLst>
              <a:ext uri="{FF2B5EF4-FFF2-40B4-BE49-F238E27FC236}">
                <a16:creationId xmlns:a16="http://schemas.microsoft.com/office/drawing/2014/main" id="{4331C15A-CE41-4AC2-B5F7-5CFC6FC92B6B}"/>
              </a:ext>
            </a:extLst>
          </p:cNvPr>
          <p:cNvPicPr>
            <a:picLocks noChangeAspect="1"/>
          </p:cNvPicPr>
          <p:nvPr/>
        </p:nvPicPr>
        <p:blipFill>
          <a:blip r:embed="rId3"/>
          <a:stretch>
            <a:fillRect/>
          </a:stretch>
        </p:blipFill>
        <p:spPr>
          <a:xfrm>
            <a:off x="7240262" y="1690689"/>
            <a:ext cx="2465713" cy="3271836"/>
          </a:xfrm>
          <a:prstGeom prst="rect">
            <a:avLst/>
          </a:prstGeom>
        </p:spPr>
      </p:pic>
    </p:spTree>
    <p:extLst>
      <p:ext uri="{BB962C8B-B14F-4D97-AF65-F5344CB8AC3E}">
        <p14:creationId xmlns:p14="http://schemas.microsoft.com/office/powerpoint/2010/main" val="57363040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90A4F61-2BEE-438E-8D3F-C1A00D444100}"/>
              </a:ext>
            </a:extLst>
          </p:cNvPr>
          <p:cNvSpPr>
            <a:spLocks noGrp="1"/>
          </p:cNvSpPr>
          <p:nvPr>
            <p:ph type="title"/>
          </p:nvPr>
        </p:nvSpPr>
        <p:spPr/>
        <p:txBody>
          <a:bodyPr/>
          <a:lstStyle/>
          <a:p>
            <a:r>
              <a:rPr lang="fr-FR" dirty="0">
                <a:latin typeface="Arial" panose="020B0604020202020204" pitchFamily="34" charset="0"/>
                <a:cs typeface="Arial" panose="020B0604020202020204" pitchFamily="34" charset="0"/>
              </a:rPr>
              <a:t>Indications </a:t>
            </a:r>
          </a:p>
        </p:txBody>
      </p:sp>
      <p:sp>
        <p:nvSpPr>
          <p:cNvPr id="3" name="Espace réservé du contenu 2">
            <a:extLst>
              <a:ext uri="{FF2B5EF4-FFF2-40B4-BE49-F238E27FC236}">
                <a16:creationId xmlns:a16="http://schemas.microsoft.com/office/drawing/2014/main" id="{328674F9-997A-4E16-9C8B-71735F16E931}"/>
              </a:ext>
            </a:extLst>
          </p:cNvPr>
          <p:cNvSpPr>
            <a:spLocks noGrp="1"/>
          </p:cNvSpPr>
          <p:nvPr>
            <p:ph idx="1"/>
          </p:nvPr>
        </p:nvSpPr>
        <p:spPr/>
        <p:txBody>
          <a:bodyPr/>
          <a:lstStyle/>
          <a:p>
            <a:pPr algn="just">
              <a:buFont typeface="Wingdings" panose="05000000000000000000" pitchFamily="2" charset="2"/>
              <a:buChar char="§"/>
            </a:pPr>
            <a:r>
              <a:rPr lang="fr-FR" dirty="0">
                <a:solidFill>
                  <a:srgbClr val="FF0000"/>
                </a:solidFill>
                <a:latin typeface="Arial" panose="020B0604020202020204" pitchFamily="34" charset="0"/>
                <a:cs typeface="Arial" panose="020B0604020202020204" pitchFamily="34" charset="0"/>
              </a:rPr>
              <a:t>Type A (I et II) </a:t>
            </a:r>
            <a:r>
              <a:rPr lang="fr-FR" dirty="0">
                <a:latin typeface="Arial" panose="020B0604020202020204" pitchFamily="34" charset="0"/>
                <a:cs typeface="Arial" panose="020B0604020202020204" pitchFamily="34" charset="0"/>
              </a:rPr>
              <a:t>sauf contre indications chirurgie en urgence car risque rupture intra péricardique et mortalité 1-2% sur 48heures</a:t>
            </a:r>
          </a:p>
          <a:p>
            <a:pPr algn="just">
              <a:buFont typeface="Wingdings" panose="05000000000000000000" pitchFamily="2" charset="2"/>
              <a:buChar char="§"/>
            </a:pPr>
            <a:r>
              <a:rPr lang="fr-FR" dirty="0">
                <a:solidFill>
                  <a:srgbClr val="FF0000"/>
                </a:solidFill>
                <a:latin typeface="Arial" panose="020B0604020202020204" pitchFamily="34" charset="0"/>
                <a:cs typeface="Arial" panose="020B0604020202020204" pitchFamily="34" charset="0"/>
              </a:rPr>
              <a:t>Type B ou III non compliqué</a:t>
            </a:r>
            <a:r>
              <a:rPr lang="fr-FR" dirty="0">
                <a:latin typeface="Arial" panose="020B0604020202020204" pitchFamily="34" charset="0"/>
                <a:cs typeface="Arial" panose="020B0604020202020204" pitchFamily="34" charset="0"/>
              </a:rPr>
              <a:t>: traitement médical et surveillance</a:t>
            </a:r>
          </a:p>
          <a:p>
            <a:pPr algn="just">
              <a:buFont typeface="Wingdings" panose="05000000000000000000" pitchFamily="2" charset="2"/>
              <a:buChar char="§"/>
            </a:pPr>
            <a:r>
              <a:rPr lang="fr-FR" dirty="0">
                <a:solidFill>
                  <a:srgbClr val="FF0000"/>
                </a:solidFill>
                <a:latin typeface="Arial" panose="020B0604020202020204" pitchFamily="34" charset="0"/>
                <a:cs typeface="Arial" panose="020B0604020202020204" pitchFamily="34" charset="0"/>
              </a:rPr>
              <a:t>Type B compliqué</a:t>
            </a:r>
            <a:r>
              <a:rPr lang="fr-FR" dirty="0">
                <a:latin typeface="Arial" panose="020B0604020202020204" pitchFamily="34" charset="0"/>
                <a:cs typeface="Arial" panose="020B0604020202020204" pitchFamily="34" charset="0"/>
              </a:rPr>
              <a:t>: </a:t>
            </a:r>
          </a:p>
          <a:p>
            <a:pPr algn="just">
              <a:buFont typeface="Wingdings" panose="05000000000000000000" pitchFamily="2" charset="2"/>
              <a:buChar char="ü"/>
            </a:pPr>
            <a:r>
              <a:rPr lang="fr-FR" dirty="0">
                <a:latin typeface="Arial" panose="020B0604020202020204" pitchFamily="34" charset="0"/>
                <a:cs typeface="Arial" panose="020B0604020202020204" pitchFamily="34" charset="0"/>
              </a:rPr>
              <a:t>Traitement endovasculaire </a:t>
            </a:r>
          </a:p>
          <a:p>
            <a:pPr algn="just">
              <a:buFont typeface="Wingdings" panose="05000000000000000000" pitchFamily="2" charset="2"/>
              <a:buChar char="ü"/>
            </a:pPr>
            <a:r>
              <a:rPr lang="fr-FR" dirty="0">
                <a:latin typeface="Arial" panose="020B0604020202020204" pitchFamily="34" charset="0"/>
                <a:cs typeface="Arial" panose="020B0604020202020204" pitchFamily="34" charset="0"/>
              </a:rPr>
              <a:t> Chirurgie:  signes de fissuration ou rupture (hémothorax Gauche), ischémies aigues ( viscérale digestive, membres inférieurs), évolution anévrismale faux chenal, douleur thoracique persistante, HTA persistante</a:t>
            </a:r>
          </a:p>
        </p:txBody>
      </p:sp>
    </p:spTree>
    <p:extLst>
      <p:ext uri="{BB962C8B-B14F-4D97-AF65-F5344CB8AC3E}">
        <p14:creationId xmlns:p14="http://schemas.microsoft.com/office/powerpoint/2010/main" val="216695002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B3B47EA-9584-4586-A5D3-73E26935F4E1}"/>
              </a:ext>
            </a:extLst>
          </p:cNvPr>
          <p:cNvSpPr>
            <a:spLocks noGrp="1"/>
          </p:cNvSpPr>
          <p:nvPr>
            <p:ph type="title"/>
          </p:nvPr>
        </p:nvSpPr>
        <p:spPr/>
        <p:txBody>
          <a:bodyPr/>
          <a:lstStyle/>
          <a:p>
            <a:r>
              <a:rPr lang="fr-FR" dirty="0">
                <a:latin typeface="Arial" panose="020B0604020202020204" pitchFamily="34" charset="0"/>
                <a:cs typeface="Arial" panose="020B0604020202020204" pitchFamily="34" charset="0"/>
              </a:rPr>
              <a:t>Résultats</a:t>
            </a:r>
            <a:r>
              <a:rPr lang="fr-FR" dirty="0"/>
              <a:t> </a:t>
            </a:r>
          </a:p>
        </p:txBody>
      </p:sp>
      <p:sp>
        <p:nvSpPr>
          <p:cNvPr id="3" name="Espace réservé du contenu 2">
            <a:extLst>
              <a:ext uri="{FF2B5EF4-FFF2-40B4-BE49-F238E27FC236}">
                <a16:creationId xmlns:a16="http://schemas.microsoft.com/office/drawing/2014/main" id="{DF582244-E5A9-4A31-A6F1-49EA96567096}"/>
              </a:ext>
            </a:extLst>
          </p:cNvPr>
          <p:cNvSpPr>
            <a:spLocks noGrp="1"/>
          </p:cNvSpPr>
          <p:nvPr>
            <p:ph idx="1"/>
          </p:nvPr>
        </p:nvSpPr>
        <p:spPr/>
        <p:txBody>
          <a:bodyPr/>
          <a:lstStyle/>
          <a:p>
            <a:pPr algn="just">
              <a:buFont typeface="Wingdings" panose="05000000000000000000" pitchFamily="2" charset="2"/>
              <a:buChar char="§"/>
            </a:pPr>
            <a:r>
              <a:rPr lang="fr-FR" dirty="0">
                <a:solidFill>
                  <a:srgbClr val="FF0000"/>
                </a:solidFill>
                <a:latin typeface="Arial" panose="020B0604020202020204" pitchFamily="34" charset="0"/>
                <a:cs typeface="Arial" panose="020B0604020202020204" pitchFamily="34" charset="0"/>
              </a:rPr>
              <a:t>Type A </a:t>
            </a:r>
          </a:p>
          <a:p>
            <a:pPr algn="just"/>
            <a:r>
              <a:rPr lang="fr-FR" dirty="0">
                <a:latin typeface="Arial" panose="020B0604020202020204" pitchFamily="34" charset="0"/>
                <a:cs typeface="Arial" panose="020B0604020202020204" pitchFamily="34" charset="0"/>
              </a:rPr>
              <a:t>Mortalité  hospitalière 20-25%</a:t>
            </a:r>
          </a:p>
          <a:p>
            <a:pPr algn="just"/>
            <a:r>
              <a:rPr lang="fr-FR" dirty="0">
                <a:latin typeface="Arial" panose="020B0604020202020204" pitchFamily="34" charset="0"/>
                <a:cs typeface="Arial" panose="020B0604020202020204" pitchFamily="34" charset="0"/>
              </a:rPr>
              <a:t>Complications à long terme</a:t>
            </a:r>
          </a:p>
          <a:p>
            <a:pPr algn="just">
              <a:buFont typeface="Wingdings" panose="05000000000000000000" pitchFamily="2" charset="2"/>
              <a:buChar char="§"/>
            </a:pPr>
            <a:r>
              <a:rPr lang="fr-FR" dirty="0">
                <a:solidFill>
                  <a:srgbClr val="FF0000"/>
                </a:solidFill>
                <a:latin typeface="Arial" panose="020B0604020202020204" pitchFamily="34" charset="0"/>
                <a:cs typeface="Arial" panose="020B0604020202020204" pitchFamily="34" charset="0"/>
              </a:rPr>
              <a:t>Type B </a:t>
            </a:r>
          </a:p>
          <a:p>
            <a:pPr algn="just"/>
            <a:r>
              <a:rPr lang="fr-FR" dirty="0">
                <a:latin typeface="Arial" panose="020B0604020202020204" pitchFamily="34" charset="0"/>
                <a:cs typeface="Arial" panose="020B0604020202020204" pitchFamily="34" charset="0"/>
              </a:rPr>
              <a:t>Non  compliqué: mortalité hospitalière 3-10%</a:t>
            </a:r>
          </a:p>
          <a:p>
            <a:pPr algn="just"/>
            <a:r>
              <a:rPr lang="fr-FR" dirty="0">
                <a:latin typeface="Arial" panose="020B0604020202020204" pitchFamily="34" charset="0"/>
                <a:cs typeface="Arial" panose="020B0604020202020204" pitchFamily="34" charset="0"/>
              </a:rPr>
              <a:t>Compliqué traitement endovasculaire mortalité baissé 17-5%</a:t>
            </a:r>
          </a:p>
          <a:p>
            <a:endParaRPr lang="fr-FR" dirty="0"/>
          </a:p>
        </p:txBody>
      </p:sp>
    </p:spTree>
    <p:extLst>
      <p:ext uri="{BB962C8B-B14F-4D97-AF65-F5344CB8AC3E}">
        <p14:creationId xmlns:p14="http://schemas.microsoft.com/office/powerpoint/2010/main" val="163077650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445E65D-C80B-42AC-B843-40E53F34C60D}"/>
              </a:ext>
            </a:extLst>
          </p:cNvPr>
          <p:cNvSpPr>
            <a:spLocks noGrp="1"/>
          </p:cNvSpPr>
          <p:nvPr>
            <p:ph type="title"/>
          </p:nvPr>
        </p:nvSpPr>
        <p:spPr/>
        <p:txBody>
          <a:bodyPr/>
          <a:lstStyle/>
          <a:p>
            <a:r>
              <a:rPr lang="fr-FR" dirty="0">
                <a:latin typeface="Arial" panose="020B0604020202020204" pitchFamily="34" charset="0"/>
                <a:cs typeface="Arial" panose="020B0604020202020204" pitchFamily="34" charset="0"/>
              </a:rPr>
              <a:t>Surveillance post opératoire</a:t>
            </a:r>
          </a:p>
        </p:txBody>
      </p:sp>
      <p:sp>
        <p:nvSpPr>
          <p:cNvPr id="3" name="Espace réservé du contenu 2">
            <a:extLst>
              <a:ext uri="{FF2B5EF4-FFF2-40B4-BE49-F238E27FC236}">
                <a16:creationId xmlns:a16="http://schemas.microsoft.com/office/drawing/2014/main" id="{DFA146FF-578B-4891-B063-429CDDB0B6E6}"/>
              </a:ext>
            </a:extLst>
          </p:cNvPr>
          <p:cNvSpPr>
            <a:spLocks noGrp="1"/>
          </p:cNvSpPr>
          <p:nvPr>
            <p:ph idx="1"/>
          </p:nvPr>
        </p:nvSpPr>
        <p:spPr/>
        <p:txBody>
          <a:bodyPr>
            <a:normAutofit fontScale="92500" lnSpcReduction="10000"/>
          </a:bodyPr>
          <a:lstStyle/>
          <a:p>
            <a:pPr algn="just">
              <a:buFont typeface="Wingdings" panose="05000000000000000000" pitchFamily="2" charset="2"/>
              <a:buChar char="§"/>
            </a:pPr>
            <a:r>
              <a:rPr lang="fr-FR" dirty="0">
                <a:solidFill>
                  <a:srgbClr val="FF0000"/>
                </a:solidFill>
                <a:latin typeface="Arial" panose="020B0604020202020204" pitchFamily="34" charset="0"/>
                <a:cs typeface="Arial" panose="020B0604020202020204" pitchFamily="34" charset="0"/>
              </a:rPr>
              <a:t>Phase aigue</a:t>
            </a:r>
          </a:p>
          <a:p>
            <a:pPr algn="just"/>
            <a:r>
              <a:rPr lang="fr-FR" dirty="0">
                <a:latin typeface="Arial" panose="020B0604020202020204" pitchFamily="34" charset="0"/>
                <a:cs typeface="Arial" panose="020B0604020202020204" pitchFamily="34" charset="0"/>
              </a:rPr>
              <a:t>TA&lt; 135/80 mm Hg</a:t>
            </a:r>
          </a:p>
          <a:p>
            <a:pPr algn="just"/>
            <a:r>
              <a:rPr lang="fr-FR" dirty="0">
                <a:latin typeface="Arial" panose="020B0604020202020204" pitchFamily="34" charset="0"/>
                <a:cs typeface="Arial" panose="020B0604020202020204" pitchFamily="34" charset="0"/>
              </a:rPr>
              <a:t>Eviction effort</a:t>
            </a:r>
          </a:p>
          <a:p>
            <a:pPr algn="just"/>
            <a:r>
              <a:rPr lang="fr-FR" dirty="0">
                <a:latin typeface="Arial" panose="020B0604020202020204" pitchFamily="34" charset="0"/>
                <a:cs typeface="Arial" panose="020B0604020202020204" pitchFamily="34" charset="0"/>
              </a:rPr>
              <a:t>Nécessité absolue / traitement</a:t>
            </a:r>
          </a:p>
          <a:p>
            <a:pPr algn="just">
              <a:buFont typeface="Wingdings" panose="05000000000000000000" pitchFamily="2" charset="2"/>
              <a:buChar char="§"/>
            </a:pPr>
            <a:r>
              <a:rPr lang="fr-FR" dirty="0">
                <a:solidFill>
                  <a:srgbClr val="FF0000"/>
                </a:solidFill>
                <a:latin typeface="Arial" panose="020B0604020202020204" pitchFamily="34" charset="0"/>
                <a:cs typeface="Arial" panose="020B0604020202020204" pitchFamily="34" charset="0"/>
              </a:rPr>
              <a:t>Clinique et radiologique</a:t>
            </a:r>
          </a:p>
          <a:p>
            <a:pPr algn="just"/>
            <a:r>
              <a:rPr lang="fr-FR" dirty="0">
                <a:latin typeface="Arial" panose="020B0604020202020204" pitchFamily="34" charset="0"/>
                <a:cs typeface="Arial" panose="020B0604020202020204" pitchFamily="34" charset="0"/>
              </a:rPr>
              <a:t>ETT, ETO, Scanner mais IRM++++</a:t>
            </a:r>
          </a:p>
          <a:p>
            <a:pPr algn="just"/>
            <a:r>
              <a:rPr lang="fr-FR" dirty="0">
                <a:latin typeface="Arial" panose="020B0604020202020204" pitchFamily="34" charset="0"/>
                <a:cs typeface="Arial" panose="020B0604020202020204" pitchFamily="34" charset="0"/>
              </a:rPr>
              <a:t>1, 3, 6, 12 mois et annuellement</a:t>
            </a:r>
          </a:p>
          <a:p>
            <a:pPr algn="just">
              <a:buFont typeface="Wingdings" panose="05000000000000000000" pitchFamily="2" charset="2"/>
              <a:buChar char="§"/>
            </a:pPr>
            <a:r>
              <a:rPr lang="fr-FR" dirty="0">
                <a:latin typeface="Arial" panose="020B0604020202020204" pitchFamily="34" charset="0"/>
                <a:cs typeface="Arial" panose="020B0604020202020204" pitchFamily="34" charset="0"/>
              </a:rPr>
              <a:t>Recherche: anévrisme aorte,  faux anévrisme anastomose, endofuites, mauvaise perfusion organes</a:t>
            </a:r>
          </a:p>
          <a:p>
            <a:pPr algn="just">
              <a:buFont typeface="Wingdings" panose="05000000000000000000" pitchFamily="2" charset="2"/>
              <a:buChar char="§"/>
            </a:pPr>
            <a:r>
              <a:rPr lang="fr-FR" dirty="0">
                <a:latin typeface="Arial" panose="020B0604020202020204" pitchFamily="34" charset="0"/>
                <a:cs typeface="Arial" panose="020B0604020202020204" pitchFamily="34" charset="0"/>
              </a:rPr>
              <a:t>Attention reprise chirurgicale si nécessaire</a:t>
            </a:r>
          </a:p>
        </p:txBody>
      </p:sp>
    </p:spTree>
    <p:extLst>
      <p:ext uri="{BB962C8B-B14F-4D97-AF65-F5344CB8AC3E}">
        <p14:creationId xmlns:p14="http://schemas.microsoft.com/office/powerpoint/2010/main" val="110902488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6038868-134F-409B-A343-E8A886A218B0}"/>
              </a:ext>
            </a:extLst>
          </p:cNvPr>
          <p:cNvSpPr>
            <a:spLocks noGrp="1"/>
          </p:cNvSpPr>
          <p:nvPr>
            <p:ph type="title"/>
          </p:nvPr>
        </p:nvSpPr>
        <p:spPr/>
        <p:txBody>
          <a:bodyPr/>
          <a:lstStyle/>
          <a:p>
            <a:r>
              <a:rPr lang="fr-FR" dirty="0">
                <a:latin typeface="Arial" panose="020B0604020202020204" pitchFamily="34" charset="0"/>
                <a:cs typeface="Arial" panose="020B0604020202020204" pitchFamily="34" charset="0"/>
              </a:rPr>
              <a:t>Résumé </a:t>
            </a:r>
          </a:p>
        </p:txBody>
      </p:sp>
      <p:sp>
        <p:nvSpPr>
          <p:cNvPr id="3" name="Espace réservé du contenu 2">
            <a:extLst>
              <a:ext uri="{FF2B5EF4-FFF2-40B4-BE49-F238E27FC236}">
                <a16:creationId xmlns:a16="http://schemas.microsoft.com/office/drawing/2014/main" id="{ABB9BCFB-49B9-4CCC-936D-36207DA5A80A}"/>
              </a:ext>
            </a:extLst>
          </p:cNvPr>
          <p:cNvSpPr>
            <a:spLocks noGrp="1"/>
          </p:cNvSpPr>
          <p:nvPr>
            <p:ph idx="1"/>
          </p:nvPr>
        </p:nvSpPr>
        <p:spPr/>
        <p:txBody>
          <a:bodyPr>
            <a:normAutofit fontScale="85000" lnSpcReduction="20000"/>
          </a:bodyPr>
          <a:lstStyle/>
          <a:p>
            <a:pPr algn="just"/>
            <a:r>
              <a:rPr lang="fr-FR" dirty="0">
                <a:latin typeface="Arial" panose="020B0604020202020204" pitchFamily="34" charset="0"/>
                <a:cs typeface="Arial" panose="020B0604020202020204" pitchFamily="34" charset="0"/>
              </a:rPr>
              <a:t>Dissection aortique rupture intima  clivage longitudinal média  2 chenaux  circulant séparés  membrane ou flap</a:t>
            </a:r>
          </a:p>
          <a:p>
            <a:pPr algn="just"/>
            <a:r>
              <a:rPr lang="fr-FR" dirty="0">
                <a:latin typeface="Arial" panose="020B0604020202020204" pitchFamily="34" charset="0"/>
                <a:cs typeface="Arial" panose="020B0604020202020204" pitchFamily="34" charset="0"/>
              </a:rPr>
              <a:t>Urgence médico-chirurgicale</a:t>
            </a:r>
          </a:p>
          <a:p>
            <a:pPr algn="just"/>
            <a:r>
              <a:rPr lang="fr-FR" dirty="0">
                <a:latin typeface="Arial" panose="020B0604020202020204" pitchFamily="34" charset="0"/>
                <a:cs typeface="Arial" panose="020B0604020202020204" pitchFamily="34" charset="0"/>
              </a:rPr>
              <a:t>HTA, âge ,  tabac, athérosclérose, cocaïne, grossesse, traumatisme  principaux facteurs associés</a:t>
            </a:r>
          </a:p>
          <a:p>
            <a:pPr algn="just"/>
            <a:r>
              <a:rPr lang="fr-FR" dirty="0">
                <a:latin typeface="Arial" panose="020B0604020202020204" pitchFamily="34" charset="0"/>
                <a:cs typeface="Arial" panose="020B0604020202020204" pitchFamily="34" charset="0"/>
              </a:rPr>
              <a:t>Maladie tissus conjonctifs à risque élevé </a:t>
            </a:r>
          </a:p>
          <a:p>
            <a:pPr algn="just"/>
            <a:r>
              <a:rPr lang="fr-FR" dirty="0">
                <a:latin typeface="Arial" panose="020B0604020202020204" pitchFamily="34" charset="0"/>
                <a:cs typeface="Arial" panose="020B0604020202020204" pitchFamily="34" charset="0"/>
              </a:rPr>
              <a:t>Classification de Debakey (I, II, III) et Stanford (A et B) plus utilisées</a:t>
            </a:r>
          </a:p>
          <a:p>
            <a:pPr algn="just"/>
            <a:r>
              <a:rPr lang="fr-FR" dirty="0">
                <a:latin typeface="Arial" panose="020B0604020202020204" pitchFamily="34" charset="0"/>
                <a:cs typeface="Arial" panose="020B0604020202020204" pitchFamily="34" charset="0"/>
              </a:rPr>
              <a:t>Douleur thoracique  migratrice  maitre symptôme</a:t>
            </a:r>
          </a:p>
          <a:p>
            <a:pPr algn="just"/>
            <a:r>
              <a:rPr lang="fr-FR" dirty="0">
                <a:latin typeface="Arial" panose="020B0604020202020204" pitchFamily="34" charset="0"/>
                <a:cs typeface="Arial" panose="020B0604020202020204" pitchFamily="34" charset="0"/>
              </a:rPr>
              <a:t>Angioscanner en 1</a:t>
            </a:r>
            <a:r>
              <a:rPr lang="fr-FR" baseline="30000" dirty="0">
                <a:latin typeface="Arial" panose="020B0604020202020204" pitchFamily="34" charset="0"/>
                <a:cs typeface="Arial" panose="020B0604020202020204" pitchFamily="34" charset="0"/>
              </a:rPr>
              <a:t>ère</a:t>
            </a:r>
            <a:r>
              <a:rPr lang="fr-FR" dirty="0">
                <a:latin typeface="Arial" panose="020B0604020202020204" pitchFamily="34" charset="0"/>
                <a:cs typeface="Arial" panose="020B0604020202020204" pitchFamily="34" charset="0"/>
              </a:rPr>
              <a:t> intention si stable</a:t>
            </a:r>
          </a:p>
          <a:p>
            <a:pPr algn="just"/>
            <a:r>
              <a:rPr lang="fr-FR" dirty="0">
                <a:latin typeface="Arial" panose="020B0604020202020204" pitchFamily="34" charset="0"/>
                <a:cs typeface="Arial" panose="020B0604020202020204" pitchFamily="34" charset="0"/>
              </a:rPr>
              <a:t>Traitement chirurgical urgence  type A</a:t>
            </a:r>
          </a:p>
          <a:p>
            <a:pPr algn="just"/>
            <a:r>
              <a:rPr lang="fr-FR" dirty="0">
                <a:latin typeface="Arial" panose="020B0604020202020204" pitchFamily="34" charset="0"/>
                <a:cs typeface="Arial" panose="020B0604020202020204" pitchFamily="34" charset="0"/>
              </a:rPr>
              <a:t>Traitement médical  type B</a:t>
            </a:r>
          </a:p>
          <a:p>
            <a:pPr algn="just"/>
            <a:r>
              <a:rPr lang="fr-FR" dirty="0">
                <a:latin typeface="Arial" panose="020B0604020202020204" pitchFamily="34" charset="0"/>
                <a:cs typeface="Arial" panose="020B0604020202020204" pitchFamily="34" charset="0"/>
              </a:rPr>
              <a:t>Traitement endovasculaire pour type B compliqué</a:t>
            </a:r>
          </a:p>
          <a:p>
            <a:endParaRPr lang="fr-FR" dirty="0"/>
          </a:p>
        </p:txBody>
      </p:sp>
    </p:spTree>
    <p:extLst>
      <p:ext uri="{BB962C8B-B14F-4D97-AF65-F5344CB8AC3E}">
        <p14:creationId xmlns:p14="http://schemas.microsoft.com/office/powerpoint/2010/main" val="230363245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DDD0312-EE39-4020-B994-4832DCBD7154}"/>
              </a:ext>
            </a:extLst>
          </p:cNvPr>
          <p:cNvSpPr>
            <a:spLocks noGrp="1"/>
          </p:cNvSpPr>
          <p:nvPr>
            <p:ph type="title"/>
          </p:nvPr>
        </p:nvSpPr>
        <p:spPr/>
        <p:txBody>
          <a:bodyPr/>
          <a:lstStyle/>
          <a:p>
            <a:r>
              <a:rPr lang="fr-FR" dirty="0">
                <a:latin typeface="Arial" panose="020B0604020202020204" pitchFamily="34" charset="0"/>
                <a:cs typeface="Arial" panose="020B0604020202020204" pitchFamily="34" charset="0"/>
              </a:rPr>
              <a:t>Conclusion </a:t>
            </a:r>
          </a:p>
        </p:txBody>
      </p:sp>
      <p:sp>
        <p:nvSpPr>
          <p:cNvPr id="3" name="Espace réservé du contenu 2">
            <a:extLst>
              <a:ext uri="{FF2B5EF4-FFF2-40B4-BE49-F238E27FC236}">
                <a16:creationId xmlns:a16="http://schemas.microsoft.com/office/drawing/2014/main" id="{99D27E0C-D1AE-4E6F-92AB-DDFC53E8A762}"/>
              </a:ext>
            </a:extLst>
          </p:cNvPr>
          <p:cNvSpPr>
            <a:spLocks noGrp="1"/>
          </p:cNvSpPr>
          <p:nvPr>
            <p:ph idx="1"/>
          </p:nvPr>
        </p:nvSpPr>
        <p:spPr/>
        <p:txBody>
          <a:bodyPr/>
          <a:lstStyle/>
          <a:p>
            <a:pPr algn="just">
              <a:buFont typeface="Wingdings" panose="05000000000000000000" pitchFamily="2" charset="2"/>
              <a:buChar char="§"/>
            </a:pPr>
            <a:r>
              <a:rPr lang="fr-FR" dirty="0">
                <a:latin typeface="Arial" panose="020B0604020202020204" pitchFamily="34" charset="0"/>
                <a:cs typeface="Arial" panose="020B0604020202020204" pitchFamily="34" charset="0"/>
              </a:rPr>
              <a:t>Urgence cardiovasculaire gravissime </a:t>
            </a:r>
          </a:p>
          <a:p>
            <a:pPr algn="just">
              <a:buFont typeface="Wingdings" panose="05000000000000000000" pitchFamily="2" charset="2"/>
              <a:buChar char="§"/>
            </a:pPr>
            <a:r>
              <a:rPr lang="fr-FR" dirty="0">
                <a:latin typeface="Arial" panose="020B0604020202020204" pitchFamily="34" charset="0"/>
                <a:cs typeface="Arial" panose="020B0604020202020204" pitchFamily="34" charset="0"/>
              </a:rPr>
              <a:t>Diagnostic suspecté et rapidement confirmé</a:t>
            </a:r>
          </a:p>
          <a:p>
            <a:pPr algn="just">
              <a:buFont typeface="Wingdings" panose="05000000000000000000" pitchFamily="2" charset="2"/>
              <a:buChar char="§"/>
            </a:pPr>
            <a:r>
              <a:rPr lang="fr-FR" dirty="0">
                <a:latin typeface="Arial" panose="020B0604020202020204" pitchFamily="34" charset="0"/>
                <a:cs typeface="Arial" panose="020B0604020202020204" pitchFamily="34" charset="0"/>
              </a:rPr>
              <a:t>Prise en charge bouleversé dernières années</a:t>
            </a:r>
          </a:p>
          <a:p>
            <a:pPr algn="just">
              <a:buFont typeface="Wingdings" panose="05000000000000000000" pitchFamily="2" charset="2"/>
              <a:buChar char="§"/>
            </a:pPr>
            <a:r>
              <a:rPr lang="fr-FR" dirty="0">
                <a:latin typeface="Arial" panose="020B0604020202020204" pitchFamily="34" charset="0"/>
                <a:cs typeface="Arial" panose="020B0604020202020204" pitchFamily="34" charset="0"/>
              </a:rPr>
              <a:t>Si type A urgence chirurgicale</a:t>
            </a:r>
          </a:p>
          <a:p>
            <a:pPr algn="just">
              <a:buFont typeface="Wingdings" panose="05000000000000000000" pitchFamily="2" charset="2"/>
              <a:buChar char="§"/>
            </a:pPr>
            <a:r>
              <a:rPr lang="fr-FR" dirty="0">
                <a:latin typeface="Arial" panose="020B0604020202020204" pitchFamily="34" charset="0"/>
                <a:cs typeface="Arial" panose="020B0604020202020204" pitchFamily="34" charset="0"/>
              </a:rPr>
              <a:t>Techniques endovasculaires plus indiquées pour type B</a:t>
            </a:r>
          </a:p>
          <a:p>
            <a:pPr algn="just">
              <a:buFont typeface="Wingdings" panose="05000000000000000000" pitchFamily="2" charset="2"/>
              <a:buChar char="§"/>
            </a:pPr>
            <a:r>
              <a:rPr lang="fr-FR" dirty="0">
                <a:latin typeface="Arial" panose="020B0604020202020204" pitchFamily="34" charset="0"/>
                <a:cs typeface="Arial" panose="020B0604020202020204" pitchFamily="34" charset="0"/>
              </a:rPr>
              <a:t>Associé toujours traitement médical</a:t>
            </a:r>
          </a:p>
        </p:txBody>
      </p:sp>
    </p:spTree>
    <p:extLst>
      <p:ext uri="{BB962C8B-B14F-4D97-AF65-F5344CB8AC3E}">
        <p14:creationId xmlns:p14="http://schemas.microsoft.com/office/powerpoint/2010/main" val="10712279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22C343B-D93F-4D92-8042-370F3FB806D8}"/>
              </a:ext>
            </a:extLst>
          </p:cNvPr>
          <p:cNvSpPr>
            <a:spLocks noGrp="1"/>
          </p:cNvSpPr>
          <p:nvPr>
            <p:ph type="title"/>
          </p:nvPr>
        </p:nvSpPr>
        <p:spPr/>
        <p:txBody>
          <a:bodyPr/>
          <a:lstStyle/>
          <a:p>
            <a:r>
              <a:rPr lang="fr-FR" dirty="0">
                <a:latin typeface="Arial" panose="020B0604020202020204" pitchFamily="34" charset="0"/>
                <a:cs typeface="Arial" panose="020B0604020202020204" pitchFamily="34" charset="0"/>
              </a:rPr>
              <a:t>Généralités</a:t>
            </a:r>
          </a:p>
        </p:txBody>
      </p:sp>
      <p:sp>
        <p:nvSpPr>
          <p:cNvPr id="3" name="Espace réservé du contenu 2">
            <a:extLst>
              <a:ext uri="{FF2B5EF4-FFF2-40B4-BE49-F238E27FC236}">
                <a16:creationId xmlns:a16="http://schemas.microsoft.com/office/drawing/2014/main" id="{778D9B50-1485-47D6-894C-0BA1A8E90C92}"/>
              </a:ext>
            </a:extLst>
          </p:cNvPr>
          <p:cNvSpPr>
            <a:spLocks noGrp="1"/>
          </p:cNvSpPr>
          <p:nvPr>
            <p:ph idx="1"/>
          </p:nvPr>
        </p:nvSpPr>
        <p:spPr/>
        <p:txBody>
          <a:bodyPr>
            <a:noAutofit/>
          </a:bodyPr>
          <a:lstStyle/>
          <a:p>
            <a:r>
              <a:rPr lang="fr-FR" sz="2000" dirty="0">
                <a:latin typeface="Arial" panose="020B0604020202020204" pitchFamily="34" charset="0"/>
                <a:cs typeface="Arial" panose="020B0604020202020204" pitchFamily="34" charset="0"/>
              </a:rPr>
              <a:t>Définition :</a:t>
            </a:r>
          </a:p>
          <a:p>
            <a:pPr algn="l"/>
            <a:r>
              <a:rPr lang="fr-ML" sz="2000" b="0" i="0" u="none" strike="noStrike" baseline="0" dirty="0">
                <a:latin typeface="Arial" panose="020B0604020202020204" pitchFamily="34" charset="0"/>
                <a:cs typeface="Arial" panose="020B0604020202020204" pitchFamily="34" charset="0"/>
              </a:rPr>
              <a:t>La dissection  de l’aorte se définit par l’issue brutale de sang sous pression , à travers </a:t>
            </a:r>
            <a:r>
              <a:rPr lang="fr-ML" sz="2000" b="0" i="0" u="none" strike="noStrike" baseline="0" dirty="0">
                <a:solidFill>
                  <a:srgbClr val="FF0000"/>
                </a:solidFill>
                <a:latin typeface="Arial" panose="020B0604020202020204" pitchFamily="34" charset="0"/>
                <a:cs typeface="Arial" panose="020B0604020202020204" pitchFamily="34" charset="0"/>
              </a:rPr>
              <a:t>une brèche </a:t>
            </a:r>
            <a:r>
              <a:rPr lang="fr-ML" sz="2000" b="0" i="0" u="none" strike="noStrike" baseline="0" dirty="0">
                <a:latin typeface="Arial" panose="020B0604020202020204" pitchFamily="34" charset="0"/>
                <a:cs typeface="Arial" panose="020B0604020202020204" pitchFamily="34" charset="0"/>
              </a:rPr>
              <a:t>de la paroi interne  (</a:t>
            </a:r>
            <a:r>
              <a:rPr lang="fr-ML" sz="2000" b="0" i="0" u="none" strike="noStrike" baseline="0" dirty="0">
                <a:solidFill>
                  <a:srgbClr val="FF0000"/>
                </a:solidFill>
                <a:latin typeface="Arial" panose="020B0604020202020204" pitchFamily="34" charset="0"/>
                <a:cs typeface="Arial" panose="020B0604020202020204" pitchFamily="34" charset="0"/>
              </a:rPr>
              <a:t>intima</a:t>
            </a:r>
            <a:r>
              <a:rPr lang="fr-ML" sz="2000" b="0" i="0" u="none" strike="noStrike" baseline="0" dirty="0">
                <a:latin typeface="Arial" panose="020B0604020202020204" pitchFamily="34" charset="0"/>
                <a:cs typeface="Arial" panose="020B0604020202020204" pitchFamily="34" charset="0"/>
              </a:rPr>
              <a:t>), responsable d’un </a:t>
            </a:r>
            <a:r>
              <a:rPr lang="fr-ML" sz="2000" b="0" i="0" u="none" strike="noStrike" baseline="0" dirty="0">
                <a:solidFill>
                  <a:srgbClr val="FF0000"/>
                </a:solidFill>
                <a:latin typeface="Arial" panose="020B0604020202020204" pitchFamily="34" charset="0"/>
                <a:cs typeface="Arial" panose="020B0604020202020204" pitchFamily="34" charset="0"/>
              </a:rPr>
              <a:t>clivage longitudinale  de la média</a:t>
            </a:r>
            <a:r>
              <a:rPr lang="fr-ML" sz="2000" b="0" i="0" u="none" strike="noStrike" baseline="0" dirty="0">
                <a:latin typeface="Arial" panose="020B0604020202020204" pitchFamily="34" charset="0"/>
                <a:cs typeface="Arial" panose="020B0604020202020204" pitchFamily="34" charset="0"/>
              </a:rPr>
              <a:t>, aboutissant à la constitution de deux </a:t>
            </a:r>
            <a:r>
              <a:rPr lang="fr-ML" sz="2000" b="0" i="0" u="none" strike="noStrike" baseline="0" dirty="0">
                <a:solidFill>
                  <a:srgbClr val="FF0000"/>
                </a:solidFill>
                <a:latin typeface="Arial" panose="020B0604020202020204" pitchFamily="34" charset="0"/>
                <a:cs typeface="Arial" panose="020B0604020202020204" pitchFamily="34" charset="0"/>
              </a:rPr>
              <a:t>chenaux circulants</a:t>
            </a:r>
            <a:r>
              <a:rPr lang="fr-ML" sz="2000" b="0" i="0" u="none" strike="noStrike" baseline="0" dirty="0">
                <a:latin typeface="Arial" panose="020B0604020202020204" pitchFamily="34" charset="0"/>
                <a:cs typeface="Arial" panose="020B0604020202020204" pitchFamily="34" charset="0"/>
              </a:rPr>
              <a:t>, séparés par une </a:t>
            </a:r>
            <a:r>
              <a:rPr lang="fr-FR" sz="2000" b="0" i="0" u="none" strike="noStrike" baseline="0" dirty="0">
                <a:latin typeface="Arial" panose="020B0604020202020204" pitchFamily="34" charset="0"/>
                <a:cs typeface="Arial" panose="020B0604020202020204" pitchFamily="34" charset="0"/>
              </a:rPr>
              <a:t>membrane flottante « </a:t>
            </a:r>
            <a:r>
              <a:rPr lang="fr-FR" sz="2000" b="0" i="0" u="none" strike="noStrike" baseline="0" dirty="0">
                <a:solidFill>
                  <a:srgbClr val="FF0000"/>
                </a:solidFill>
                <a:latin typeface="Arial" panose="020B0604020202020204" pitchFamily="34" charset="0"/>
                <a:cs typeface="Arial" panose="020B0604020202020204" pitchFamily="34" charset="0"/>
              </a:rPr>
              <a:t>flap </a:t>
            </a:r>
            <a:r>
              <a:rPr lang="fr-FR" sz="2000" b="0" i="0" u="none" strike="noStrike" baseline="0" dirty="0">
                <a:latin typeface="Arial" panose="020B0604020202020204" pitchFamily="34" charset="0"/>
                <a:cs typeface="Arial" panose="020B0604020202020204" pitchFamily="34" charset="0"/>
              </a:rPr>
              <a:t>».</a:t>
            </a:r>
          </a:p>
          <a:p>
            <a:pPr algn="l"/>
            <a:r>
              <a:rPr lang="fr-FR" sz="2000" dirty="0">
                <a:latin typeface="Arial" panose="020B0604020202020204" pitchFamily="34" charset="0"/>
                <a:cs typeface="Arial" panose="020B0604020202020204" pitchFamily="34" charset="0"/>
              </a:rPr>
              <a:t>Dissection </a:t>
            </a:r>
            <a:r>
              <a:rPr lang="fr-FR" sz="2000" dirty="0">
                <a:solidFill>
                  <a:srgbClr val="FF0000"/>
                </a:solidFill>
                <a:latin typeface="Arial" panose="020B0604020202020204" pitchFamily="34" charset="0"/>
                <a:cs typeface="Arial" panose="020B0604020202020204" pitchFamily="34" charset="0"/>
              </a:rPr>
              <a:t>aigue</a:t>
            </a:r>
            <a:r>
              <a:rPr lang="fr-FR" sz="2000" dirty="0">
                <a:latin typeface="Arial" panose="020B0604020202020204" pitchFamily="34" charset="0"/>
                <a:cs typeface="Arial" panose="020B0604020202020204" pitchFamily="34" charset="0"/>
              </a:rPr>
              <a:t> moins de 14 jours</a:t>
            </a:r>
          </a:p>
          <a:p>
            <a:pPr algn="l"/>
            <a:r>
              <a:rPr lang="fr-FR" sz="2000" dirty="0">
                <a:latin typeface="Arial" panose="020B0604020202020204" pitchFamily="34" charset="0"/>
                <a:cs typeface="Arial" panose="020B0604020202020204" pitchFamily="34" charset="0"/>
              </a:rPr>
              <a:t>Dissection </a:t>
            </a:r>
            <a:r>
              <a:rPr lang="fr-FR" sz="2000" dirty="0">
                <a:solidFill>
                  <a:srgbClr val="FF0000"/>
                </a:solidFill>
                <a:latin typeface="Arial" panose="020B0604020202020204" pitchFamily="34" charset="0"/>
                <a:cs typeface="Arial" panose="020B0604020202020204" pitchFamily="34" charset="0"/>
              </a:rPr>
              <a:t>chronique </a:t>
            </a:r>
            <a:r>
              <a:rPr lang="fr-FR" sz="2000" dirty="0">
                <a:latin typeface="Arial" panose="020B0604020202020204" pitchFamily="34" charset="0"/>
                <a:cs typeface="Arial" panose="020B0604020202020204" pitchFamily="34" charset="0"/>
              </a:rPr>
              <a:t>plus de 14 jours</a:t>
            </a:r>
          </a:p>
          <a:p>
            <a:pPr algn="l"/>
            <a:r>
              <a:rPr lang="fr-FR" sz="2000" dirty="0">
                <a:latin typeface="Arial" panose="020B0604020202020204" pitchFamily="34" charset="0"/>
                <a:cs typeface="Arial" panose="020B0604020202020204" pitchFamily="34" charset="0"/>
              </a:rPr>
              <a:t>Dissection </a:t>
            </a:r>
            <a:r>
              <a:rPr lang="fr-FR" sz="2000" dirty="0">
                <a:solidFill>
                  <a:srgbClr val="FF0000"/>
                </a:solidFill>
                <a:latin typeface="Arial" panose="020B0604020202020204" pitchFamily="34" charset="0"/>
                <a:cs typeface="Arial" panose="020B0604020202020204" pitchFamily="34" charset="0"/>
              </a:rPr>
              <a:t>antérograde</a:t>
            </a:r>
            <a:r>
              <a:rPr lang="fr-FR" sz="2000" dirty="0">
                <a:latin typeface="Arial" panose="020B0604020202020204" pitchFamily="34" charset="0"/>
                <a:cs typeface="Arial" panose="020B0604020202020204" pitchFamily="34" charset="0"/>
              </a:rPr>
              <a:t> se propageant en aval de la brèche (orifice d'entrée)</a:t>
            </a:r>
          </a:p>
          <a:p>
            <a:pPr algn="l"/>
            <a:r>
              <a:rPr lang="fr-FR" sz="2000" dirty="0">
                <a:latin typeface="Arial" panose="020B0604020202020204" pitchFamily="34" charset="0"/>
                <a:cs typeface="Arial" panose="020B0604020202020204" pitchFamily="34" charset="0"/>
              </a:rPr>
              <a:t>Dissection </a:t>
            </a:r>
            <a:r>
              <a:rPr lang="fr-FR" sz="2000" dirty="0">
                <a:solidFill>
                  <a:srgbClr val="FF0000"/>
                </a:solidFill>
                <a:latin typeface="Arial" panose="020B0604020202020204" pitchFamily="34" charset="0"/>
                <a:cs typeface="Arial" panose="020B0604020202020204" pitchFamily="34" charset="0"/>
              </a:rPr>
              <a:t>rétrograde </a:t>
            </a:r>
            <a:r>
              <a:rPr lang="fr-FR" sz="2000" dirty="0">
                <a:latin typeface="Arial" panose="020B0604020202020204" pitchFamily="34" charset="0"/>
                <a:cs typeface="Arial" panose="020B0604020202020204" pitchFamily="34" charset="0"/>
              </a:rPr>
              <a:t>en amont de l’orifice d’entrée</a:t>
            </a:r>
          </a:p>
          <a:p>
            <a:pPr algn="l"/>
            <a:r>
              <a:rPr lang="fr-FR" sz="2000" dirty="0">
                <a:latin typeface="Arial" panose="020B0604020202020204" pitchFamily="34" charset="0"/>
                <a:cs typeface="Arial" panose="020B0604020202020204" pitchFamily="34" charset="0"/>
              </a:rPr>
              <a:t>Dissection aortique</a:t>
            </a:r>
          </a:p>
          <a:p>
            <a:pPr algn="l"/>
            <a:r>
              <a:rPr lang="fr-FR" sz="2000" dirty="0">
                <a:latin typeface="Arial" panose="020B0604020202020204" pitchFamily="34" charset="0"/>
                <a:cs typeface="Arial" panose="020B0604020202020204" pitchFamily="34" charset="0"/>
              </a:rPr>
              <a:t>Hématome intra pariétal                Syndrome aortique aigue</a:t>
            </a:r>
          </a:p>
          <a:p>
            <a:pPr algn="l"/>
            <a:r>
              <a:rPr lang="fr-FR" sz="2000" dirty="0">
                <a:latin typeface="Arial" panose="020B0604020202020204" pitchFamily="34" charset="0"/>
                <a:cs typeface="Arial" panose="020B0604020202020204" pitchFamily="34" charset="0"/>
              </a:rPr>
              <a:t>Ulcère pénétrant                                </a:t>
            </a:r>
          </a:p>
        </p:txBody>
      </p:sp>
      <p:sp>
        <p:nvSpPr>
          <p:cNvPr id="5" name="Accolade fermante 4">
            <a:extLst>
              <a:ext uri="{FF2B5EF4-FFF2-40B4-BE49-F238E27FC236}">
                <a16:creationId xmlns:a16="http://schemas.microsoft.com/office/drawing/2014/main" id="{61EFA23A-8994-40A3-9AEB-961E87A929AF}"/>
              </a:ext>
            </a:extLst>
          </p:cNvPr>
          <p:cNvSpPr/>
          <p:nvPr/>
        </p:nvSpPr>
        <p:spPr>
          <a:xfrm>
            <a:off x="4267200" y="5153025"/>
            <a:ext cx="219075" cy="1023938"/>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Tree>
    <p:extLst>
      <p:ext uri="{BB962C8B-B14F-4D97-AF65-F5344CB8AC3E}">
        <p14:creationId xmlns:p14="http://schemas.microsoft.com/office/powerpoint/2010/main" val="42062341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ED143C4-3565-465E-BD4D-8FC711F8E732}"/>
              </a:ext>
            </a:extLst>
          </p:cNvPr>
          <p:cNvSpPr>
            <a:spLocks noGrp="1"/>
          </p:cNvSpPr>
          <p:nvPr>
            <p:ph type="title"/>
          </p:nvPr>
        </p:nvSpPr>
        <p:spPr/>
        <p:txBody>
          <a:bodyPr/>
          <a:lstStyle/>
          <a:p>
            <a:r>
              <a:rPr lang="fr-FR" dirty="0">
                <a:latin typeface="Arial" panose="020B0604020202020204" pitchFamily="34" charset="0"/>
                <a:cs typeface="Arial" panose="020B0604020202020204" pitchFamily="34" charset="0"/>
              </a:rPr>
              <a:t>Intérêt </a:t>
            </a:r>
          </a:p>
        </p:txBody>
      </p:sp>
      <p:sp>
        <p:nvSpPr>
          <p:cNvPr id="3" name="Espace réservé du contenu 2">
            <a:extLst>
              <a:ext uri="{FF2B5EF4-FFF2-40B4-BE49-F238E27FC236}">
                <a16:creationId xmlns:a16="http://schemas.microsoft.com/office/drawing/2014/main" id="{E5D5E262-99A9-42BD-8BF5-0100126CADDF}"/>
              </a:ext>
            </a:extLst>
          </p:cNvPr>
          <p:cNvSpPr>
            <a:spLocks noGrp="1"/>
          </p:cNvSpPr>
          <p:nvPr>
            <p:ph idx="1"/>
          </p:nvPr>
        </p:nvSpPr>
        <p:spPr/>
        <p:txBody>
          <a:bodyPr/>
          <a:lstStyle/>
          <a:p>
            <a:pPr algn="just"/>
            <a:r>
              <a:rPr lang="fr-FR" dirty="0">
                <a:solidFill>
                  <a:srgbClr val="FF0000"/>
                </a:solidFill>
                <a:latin typeface="Arial" panose="020B0604020202020204" pitchFamily="34" charset="0"/>
                <a:cs typeface="Arial" panose="020B0604020202020204" pitchFamily="34" charset="0"/>
              </a:rPr>
              <a:t>Urgence</a:t>
            </a:r>
            <a:r>
              <a:rPr lang="fr-FR" dirty="0">
                <a:latin typeface="Arial" panose="020B0604020202020204" pitchFamily="34" charset="0"/>
                <a:cs typeface="Arial" panose="020B0604020202020204" pitchFamily="34" charset="0"/>
              </a:rPr>
              <a:t> médico-chirurgicale</a:t>
            </a:r>
          </a:p>
          <a:p>
            <a:pPr algn="just"/>
            <a:r>
              <a:rPr lang="fr-FR" dirty="0">
                <a:latin typeface="Arial" panose="020B0604020202020204" pitchFamily="34" charset="0"/>
                <a:cs typeface="Arial" panose="020B0604020202020204" pitchFamily="34" charset="0"/>
              </a:rPr>
              <a:t>Pathologie </a:t>
            </a:r>
            <a:r>
              <a:rPr lang="fr-FR" dirty="0">
                <a:solidFill>
                  <a:srgbClr val="FF0000"/>
                </a:solidFill>
                <a:latin typeface="Arial" panose="020B0604020202020204" pitchFamily="34" charset="0"/>
                <a:cs typeface="Arial" panose="020B0604020202020204" pitchFamily="34" charset="0"/>
              </a:rPr>
              <a:t>non rare </a:t>
            </a:r>
            <a:r>
              <a:rPr lang="fr-FR" dirty="0">
                <a:latin typeface="Arial" panose="020B0604020202020204" pitchFamily="34" charset="0"/>
                <a:cs typeface="Arial" panose="020B0604020202020204" pitchFamily="34" charset="0"/>
              </a:rPr>
              <a:t>2- 3,5 / 100000 hbts</a:t>
            </a:r>
          </a:p>
          <a:p>
            <a:pPr algn="just"/>
            <a:r>
              <a:rPr lang="fr-FR" dirty="0">
                <a:latin typeface="Arial" panose="020B0604020202020204" pitchFamily="34" charset="0"/>
                <a:cs typeface="Arial" panose="020B0604020202020204" pitchFamily="34" charset="0"/>
              </a:rPr>
              <a:t>Age moyen   60 ans </a:t>
            </a:r>
          </a:p>
          <a:p>
            <a:pPr algn="just"/>
            <a:r>
              <a:rPr lang="fr-FR" dirty="0">
                <a:latin typeface="Arial" panose="020B0604020202020204" pitchFamily="34" charset="0"/>
                <a:cs typeface="Arial" panose="020B0604020202020204" pitchFamily="34" charset="0"/>
              </a:rPr>
              <a:t>Sexe masculin  </a:t>
            </a:r>
          </a:p>
          <a:p>
            <a:pPr algn="just"/>
            <a:r>
              <a:rPr lang="fr-FR" dirty="0">
                <a:solidFill>
                  <a:srgbClr val="FF0000"/>
                </a:solidFill>
                <a:latin typeface="Arial" panose="020B0604020202020204" pitchFamily="34" charset="0"/>
                <a:cs typeface="Arial" panose="020B0604020202020204" pitchFamily="34" charset="0"/>
              </a:rPr>
              <a:t>Gravissime</a:t>
            </a:r>
            <a:r>
              <a:rPr lang="fr-FR" dirty="0">
                <a:latin typeface="Arial" panose="020B0604020202020204" pitchFamily="34" charset="0"/>
                <a:cs typeface="Arial" panose="020B0604020202020204" pitchFamily="34" charset="0"/>
              </a:rPr>
              <a:t> 1-2 % / H mortalité  24 premières heures</a:t>
            </a:r>
          </a:p>
          <a:p>
            <a:pPr algn="just"/>
            <a:r>
              <a:rPr lang="fr-FR" dirty="0">
                <a:latin typeface="Arial" panose="020B0604020202020204" pitchFamily="34" charset="0"/>
                <a:cs typeface="Arial" panose="020B0604020202020204" pitchFamily="34" charset="0"/>
              </a:rPr>
              <a:t>Diagnostic souvent difficile (décès avant hôpital)</a:t>
            </a:r>
          </a:p>
          <a:p>
            <a:pPr algn="just"/>
            <a:r>
              <a:rPr lang="fr-FR" dirty="0">
                <a:latin typeface="Arial" panose="020B0604020202020204" pitchFamily="34" charset="0"/>
                <a:cs typeface="Arial" panose="020B0604020202020204" pitchFamily="34" charset="0"/>
              </a:rPr>
              <a:t>Pronostic fonction </a:t>
            </a:r>
            <a:r>
              <a:rPr lang="fr-FR" dirty="0">
                <a:solidFill>
                  <a:srgbClr val="FF0000"/>
                </a:solidFill>
                <a:latin typeface="Arial" panose="020B0604020202020204" pitchFamily="34" charset="0"/>
                <a:cs typeface="Arial" panose="020B0604020202020204" pitchFamily="34" charset="0"/>
              </a:rPr>
              <a:t>rapidité prise en charge</a:t>
            </a:r>
          </a:p>
        </p:txBody>
      </p:sp>
    </p:spTree>
    <p:extLst>
      <p:ext uri="{BB962C8B-B14F-4D97-AF65-F5344CB8AC3E}">
        <p14:creationId xmlns:p14="http://schemas.microsoft.com/office/powerpoint/2010/main" val="41687434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C233A13-9BF6-4739-BA62-A32E71324E29}"/>
              </a:ext>
            </a:extLst>
          </p:cNvPr>
          <p:cNvSpPr>
            <a:spLocks noGrp="1"/>
          </p:cNvSpPr>
          <p:nvPr>
            <p:ph type="title"/>
          </p:nvPr>
        </p:nvSpPr>
        <p:spPr/>
        <p:txBody>
          <a:bodyPr/>
          <a:lstStyle/>
          <a:p>
            <a:r>
              <a:rPr lang="fr-FR" dirty="0">
                <a:latin typeface="Arial" panose="020B0604020202020204" pitchFamily="34" charset="0"/>
                <a:cs typeface="Arial" panose="020B0604020202020204" pitchFamily="34" charset="0"/>
              </a:rPr>
              <a:t>Rappels anatomiques</a:t>
            </a:r>
          </a:p>
        </p:txBody>
      </p:sp>
      <p:pic>
        <p:nvPicPr>
          <p:cNvPr id="5" name="Espace réservé du contenu 4">
            <a:extLst>
              <a:ext uri="{FF2B5EF4-FFF2-40B4-BE49-F238E27FC236}">
                <a16:creationId xmlns:a16="http://schemas.microsoft.com/office/drawing/2014/main" id="{9F7EC5E9-1613-41BA-B2B5-5827BF16EE72}"/>
              </a:ext>
            </a:extLst>
          </p:cNvPr>
          <p:cNvPicPr>
            <a:picLocks noGrp="1" noChangeAspect="1"/>
          </p:cNvPicPr>
          <p:nvPr>
            <p:ph sz="half" idx="1"/>
          </p:nvPr>
        </p:nvPicPr>
        <p:blipFill>
          <a:blip r:embed="rId2"/>
          <a:stretch>
            <a:fillRect/>
          </a:stretch>
        </p:blipFill>
        <p:spPr>
          <a:xfrm>
            <a:off x="1190626" y="1485900"/>
            <a:ext cx="2590800" cy="4691063"/>
          </a:xfrm>
          <a:prstGeom prst="rect">
            <a:avLst/>
          </a:prstGeom>
        </p:spPr>
      </p:pic>
      <p:pic>
        <p:nvPicPr>
          <p:cNvPr id="6" name="Espace réservé du contenu 5">
            <a:extLst>
              <a:ext uri="{FF2B5EF4-FFF2-40B4-BE49-F238E27FC236}">
                <a16:creationId xmlns:a16="http://schemas.microsoft.com/office/drawing/2014/main" id="{110653D6-12B0-4DEE-9057-0BF9A0246D4F}"/>
              </a:ext>
            </a:extLst>
          </p:cNvPr>
          <p:cNvPicPr>
            <a:picLocks noGrp="1" noChangeAspect="1"/>
          </p:cNvPicPr>
          <p:nvPr>
            <p:ph sz="half" idx="2"/>
          </p:nvPr>
        </p:nvPicPr>
        <p:blipFill>
          <a:blip r:embed="rId3"/>
          <a:stretch>
            <a:fillRect/>
          </a:stretch>
        </p:blipFill>
        <p:spPr>
          <a:xfrm>
            <a:off x="4294572" y="1485900"/>
            <a:ext cx="3476624" cy="4757738"/>
          </a:xfrm>
          <a:prstGeom prst="rect">
            <a:avLst/>
          </a:prstGeom>
        </p:spPr>
      </p:pic>
      <p:pic>
        <p:nvPicPr>
          <p:cNvPr id="7" name="Image 6">
            <a:extLst>
              <a:ext uri="{FF2B5EF4-FFF2-40B4-BE49-F238E27FC236}">
                <a16:creationId xmlns:a16="http://schemas.microsoft.com/office/drawing/2014/main" id="{4B5EAD3D-CEFF-4358-8046-D123FD5D0E98}"/>
              </a:ext>
            </a:extLst>
          </p:cNvPr>
          <p:cNvPicPr>
            <a:picLocks noChangeAspect="1"/>
          </p:cNvPicPr>
          <p:nvPr/>
        </p:nvPicPr>
        <p:blipFill>
          <a:blip r:embed="rId4"/>
          <a:stretch>
            <a:fillRect/>
          </a:stretch>
        </p:blipFill>
        <p:spPr>
          <a:xfrm>
            <a:off x="8284343" y="1190625"/>
            <a:ext cx="3745735" cy="5238520"/>
          </a:xfrm>
          <a:prstGeom prst="rect">
            <a:avLst/>
          </a:prstGeom>
        </p:spPr>
      </p:pic>
    </p:spTree>
    <p:extLst>
      <p:ext uri="{BB962C8B-B14F-4D97-AF65-F5344CB8AC3E}">
        <p14:creationId xmlns:p14="http://schemas.microsoft.com/office/powerpoint/2010/main" val="41554858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915BD90-391E-493A-AF37-1AB70D8EE61F}"/>
              </a:ext>
            </a:extLst>
          </p:cNvPr>
          <p:cNvSpPr>
            <a:spLocks noGrp="1"/>
          </p:cNvSpPr>
          <p:nvPr>
            <p:ph type="title"/>
          </p:nvPr>
        </p:nvSpPr>
        <p:spPr/>
        <p:txBody>
          <a:bodyPr/>
          <a:lstStyle/>
          <a:p>
            <a:r>
              <a:rPr lang="fr-FR" dirty="0">
                <a:latin typeface="Arial" panose="020B0604020202020204" pitchFamily="34" charset="0"/>
                <a:cs typeface="Arial" panose="020B0604020202020204" pitchFamily="34" charset="0"/>
              </a:rPr>
              <a:t>Rappels anatomiques (2)</a:t>
            </a:r>
          </a:p>
        </p:txBody>
      </p:sp>
      <p:pic>
        <p:nvPicPr>
          <p:cNvPr id="7" name="Espace réservé du contenu 6">
            <a:extLst>
              <a:ext uri="{FF2B5EF4-FFF2-40B4-BE49-F238E27FC236}">
                <a16:creationId xmlns:a16="http://schemas.microsoft.com/office/drawing/2014/main" id="{EBB86AB8-350D-4895-B26B-D679186389FA}"/>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714376" y="1905000"/>
            <a:ext cx="4575270" cy="4271961"/>
          </a:xfrm>
        </p:spPr>
      </p:pic>
      <p:pic>
        <p:nvPicPr>
          <p:cNvPr id="5" name="Espace réservé du contenu 4">
            <a:extLst>
              <a:ext uri="{FF2B5EF4-FFF2-40B4-BE49-F238E27FC236}">
                <a16:creationId xmlns:a16="http://schemas.microsoft.com/office/drawing/2014/main" id="{F1B83538-F153-4AA2-A363-789B8D672F65}"/>
              </a:ext>
            </a:extLst>
          </p:cNvPr>
          <p:cNvPicPr>
            <a:picLocks noGrp="1" noChangeAspect="1"/>
          </p:cNvPicPr>
          <p:nvPr>
            <p:ph sz="half" idx="2"/>
          </p:nvPr>
        </p:nvPicPr>
        <p:blipFill>
          <a:blip r:embed="rId3"/>
          <a:stretch>
            <a:fillRect/>
          </a:stretch>
        </p:blipFill>
        <p:spPr>
          <a:xfrm>
            <a:off x="6534151" y="1825624"/>
            <a:ext cx="3429688" cy="4351337"/>
          </a:xfrm>
          <a:prstGeom prst="rect">
            <a:avLst/>
          </a:prstGeom>
        </p:spPr>
      </p:pic>
    </p:spTree>
    <p:extLst>
      <p:ext uri="{BB962C8B-B14F-4D97-AF65-F5344CB8AC3E}">
        <p14:creationId xmlns:p14="http://schemas.microsoft.com/office/powerpoint/2010/main" val="1269360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0604342-A887-4605-88B1-C917ADBD7D0B}"/>
              </a:ext>
            </a:extLst>
          </p:cNvPr>
          <p:cNvSpPr>
            <a:spLocks noGrp="1"/>
          </p:cNvSpPr>
          <p:nvPr>
            <p:ph type="title"/>
          </p:nvPr>
        </p:nvSpPr>
        <p:spPr/>
        <p:txBody>
          <a:bodyPr/>
          <a:lstStyle/>
          <a:p>
            <a:r>
              <a:rPr lang="fr-FR" dirty="0">
                <a:latin typeface="Arial" panose="020B0604020202020204" pitchFamily="34" charset="0"/>
                <a:cs typeface="Arial" panose="020B0604020202020204" pitchFamily="34" charset="0"/>
              </a:rPr>
              <a:t>Etiologies et facteurs de risque</a:t>
            </a:r>
          </a:p>
        </p:txBody>
      </p:sp>
      <p:sp>
        <p:nvSpPr>
          <p:cNvPr id="3" name="Espace réservé du contenu 2">
            <a:extLst>
              <a:ext uri="{FF2B5EF4-FFF2-40B4-BE49-F238E27FC236}">
                <a16:creationId xmlns:a16="http://schemas.microsoft.com/office/drawing/2014/main" id="{4FD926D8-C7D3-4AA7-B447-D36925B78090}"/>
              </a:ext>
            </a:extLst>
          </p:cNvPr>
          <p:cNvSpPr>
            <a:spLocks noGrp="1"/>
          </p:cNvSpPr>
          <p:nvPr>
            <p:ph idx="1"/>
          </p:nvPr>
        </p:nvSpPr>
        <p:spPr/>
        <p:txBody>
          <a:bodyPr>
            <a:normAutofit lnSpcReduction="10000"/>
          </a:bodyPr>
          <a:lstStyle/>
          <a:p>
            <a:pPr marL="0" indent="0" algn="l">
              <a:buNone/>
            </a:pPr>
            <a:endParaRPr lang="fr-ML" sz="1800" b="0" i="0" u="none" strike="noStrike" baseline="0" dirty="0">
              <a:latin typeface="TimesNewRomanPSMT"/>
            </a:endParaRPr>
          </a:p>
          <a:p>
            <a:pPr algn="just">
              <a:buFont typeface="Wingdings" panose="05000000000000000000" pitchFamily="2" charset="2"/>
              <a:buChar char="Ø"/>
            </a:pPr>
            <a:r>
              <a:rPr lang="fr-ML" b="0" i="0" u="none" strike="noStrike" baseline="0" dirty="0">
                <a:latin typeface="Arial" panose="020B0604020202020204" pitchFamily="34" charset="0"/>
                <a:cs typeface="Arial" panose="020B0604020202020204" pitchFamily="34" charset="0"/>
              </a:rPr>
              <a:t>Tous les mécanismes qui fragilisent la paroi aortique, en particulier la média, peuvent conduire à l’apparition d’une dissection aiguë avec ou sans dilatation préexistante du segment aortique en cause.</a:t>
            </a:r>
          </a:p>
          <a:p>
            <a:pPr marL="0" indent="0" algn="l">
              <a:buNone/>
            </a:pPr>
            <a:endParaRPr lang="fr-ML" sz="1800" b="0" i="0" u="none" strike="noStrike" baseline="0" dirty="0">
              <a:latin typeface="TimesNewRomanPSMT"/>
            </a:endParaRPr>
          </a:p>
          <a:p>
            <a:pPr marL="0" indent="0" algn="l">
              <a:buNone/>
            </a:pPr>
            <a:endParaRPr lang="fr-ML" sz="1800" b="0" i="0" u="none" strike="noStrike" baseline="0" dirty="0">
              <a:latin typeface="TimesNewRomanPSMT"/>
            </a:endParaRPr>
          </a:p>
          <a:p>
            <a:pPr marL="0" indent="0" algn="l">
              <a:buNone/>
            </a:pPr>
            <a:endParaRPr lang="fr-ML" sz="1800" dirty="0">
              <a:latin typeface="TimesNewRomanPSMT"/>
            </a:endParaRPr>
          </a:p>
          <a:p>
            <a:pPr algn="l">
              <a:buFont typeface="Wingdings" panose="05000000000000000000" pitchFamily="2" charset="2"/>
              <a:buChar char="Ø"/>
            </a:pPr>
            <a:r>
              <a:rPr lang="fr-ML" b="0" i="0" u="none" strike="noStrike" baseline="0" dirty="0">
                <a:latin typeface="Arial" panose="020B0604020202020204" pitchFamily="34" charset="0"/>
                <a:cs typeface="Arial" panose="020B0604020202020204" pitchFamily="34" charset="0"/>
              </a:rPr>
              <a:t>Les dissections aiguës surviennent sur des aortes fragilisées par des affections congénitales et éventuellement héréditaires, ou acquises.</a:t>
            </a:r>
            <a:endParaRPr lang="fr-F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02450376"/>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1610</TotalTime>
  <Words>2321</Words>
  <Application>Microsoft Office PowerPoint</Application>
  <PresentationFormat>Grand écran</PresentationFormat>
  <Paragraphs>324</Paragraphs>
  <Slides>45</Slides>
  <Notes>0</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45</vt:i4>
      </vt:variant>
    </vt:vector>
  </HeadingPairs>
  <TitlesOfParts>
    <vt:vector size="52" baseType="lpstr">
      <vt:lpstr>Arial</vt:lpstr>
      <vt:lpstr>Calibri</vt:lpstr>
      <vt:lpstr>Calibri Light</vt:lpstr>
      <vt:lpstr>TimesNewRomanPS-BoldMT</vt:lpstr>
      <vt:lpstr>TimesNewRomanPSMT</vt:lpstr>
      <vt:lpstr>Wingdings</vt:lpstr>
      <vt:lpstr>Thème Office</vt:lpstr>
      <vt:lpstr>Dissection Aigue aortique</vt:lpstr>
      <vt:lpstr>Prérequis </vt:lpstr>
      <vt:lpstr>Objectifs </vt:lpstr>
      <vt:lpstr>Plan </vt:lpstr>
      <vt:lpstr>Généralités</vt:lpstr>
      <vt:lpstr>Intérêt </vt:lpstr>
      <vt:lpstr>Rappels anatomiques</vt:lpstr>
      <vt:lpstr>Rappels anatomiques (2)</vt:lpstr>
      <vt:lpstr>Etiologies et facteurs de risque</vt:lpstr>
      <vt:lpstr>Affections congénitales et/ou héréditaires</vt:lpstr>
      <vt:lpstr>Affections congénitales et/ou héréditaires (2)</vt:lpstr>
      <vt:lpstr>Affections acquises</vt:lpstr>
      <vt:lpstr>Affections acquises</vt:lpstr>
      <vt:lpstr>Anatomo-physiopathologie et classification</vt:lpstr>
      <vt:lpstr>Anatomo-physiopathologie et classification (2)</vt:lpstr>
      <vt:lpstr>Conséquences</vt:lpstr>
      <vt:lpstr>Images syndromes aortiques</vt:lpstr>
      <vt:lpstr>Classifications </vt:lpstr>
      <vt:lpstr>Classifications </vt:lpstr>
      <vt:lpstr>Classification </vt:lpstr>
      <vt:lpstr>Signes cliniques </vt:lpstr>
      <vt:lpstr>Autres signes </vt:lpstr>
      <vt:lpstr>Signes examen physique </vt:lpstr>
      <vt:lpstr>Examens complémentaires</vt:lpstr>
      <vt:lpstr>Examens complémentaires (2)</vt:lpstr>
      <vt:lpstr>Examens complémentaires (3)</vt:lpstr>
      <vt:lpstr>Examens complémentaires (4)</vt:lpstr>
      <vt:lpstr>Images </vt:lpstr>
      <vt:lpstr>Evolution </vt:lpstr>
      <vt:lpstr>Formes cliniques</vt:lpstr>
      <vt:lpstr>Diagnostic</vt:lpstr>
      <vt:lpstr>Diagnostic </vt:lpstr>
      <vt:lpstr>Traitement </vt:lpstr>
      <vt:lpstr>Traitement médical</vt:lpstr>
      <vt:lpstr>Traitement chirurgical</vt:lpstr>
      <vt:lpstr>Traitement chirurgical</vt:lpstr>
      <vt:lpstr>Techniques chirurgicales</vt:lpstr>
      <vt:lpstr>Procédures </vt:lpstr>
      <vt:lpstr>Traitement endovasculaire</vt:lpstr>
      <vt:lpstr>Endovasculaire (TEVAR)</vt:lpstr>
      <vt:lpstr>Indications </vt:lpstr>
      <vt:lpstr>Résultats </vt:lpstr>
      <vt:lpstr>Surveillance post opératoire</vt:lpstr>
      <vt:lpstr>Résumé </vt:lpstr>
      <vt:lpstr>Conclusion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Dissection aortique</dc:title>
  <dc:creator>Birama Togola</dc:creator>
  <cp:lastModifiedBy>Birama Togola</cp:lastModifiedBy>
  <cp:revision>101</cp:revision>
  <dcterms:created xsi:type="dcterms:W3CDTF">2020-09-20T10:17:11Z</dcterms:created>
  <dcterms:modified xsi:type="dcterms:W3CDTF">2020-09-22T16:13:29Z</dcterms:modified>
</cp:coreProperties>
</file>