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1" r:id="rId7"/>
    <p:sldId id="261" r:id="rId8"/>
    <p:sldId id="262" r:id="rId9"/>
    <p:sldId id="280" r:id="rId10"/>
    <p:sldId id="263" r:id="rId11"/>
    <p:sldId id="275" r:id="rId12"/>
    <p:sldId id="274" r:id="rId13"/>
    <p:sldId id="264" r:id="rId14"/>
    <p:sldId id="265" r:id="rId15"/>
    <p:sldId id="276" r:id="rId16"/>
    <p:sldId id="269" r:id="rId17"/>
    <p:sldId id="277" r:id="rId18"/>
    <p:sldId id="270" r:id="rId19"/>
    <p:sldId id="267" r:id="rId20"/>
    <p:sldId id="271" r:id="rId21"/>
    <p:sldId id="272" r:id="rId22"/>
    <p:sldId id="278" r:id="rId23"/>
    <p:sldId id="279" r:id="rId24"/>
    <p:sldId id="273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C86E-C832-4572-BAE4-0879C1BB36C6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455C-064D-463C-A0DF-E3E55563E3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389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C86E-C832-4572-BAE4-0879C1BB36C6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455C-064D-463C-A0DF-E3E55563E3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932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C86E-C832-4572-BAE4-0879C1BB36C6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455C-064D-463C-A0DF-E3E55563E3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41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C86E-C832-4572-BAE4-0879C1BB36C6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455C-064D-463C-A0DF-E3E55563E3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232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C86E-C832-4572-BAE4-0879C1BB36C6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455C-064D-463C-A0DF-E3E55563E3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08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C86E-C832-4572-BAE4-0879C1BB36C6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455C-064D-463C-A0DF-E3E55563E3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38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C86E-C832-4572-BAE4-0879C1BB36C6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455C-064D-463C-A0DF-E3E55563E3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5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C86E-C832-4572-BAE4-0879C1BB36C6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455C-064D-463C-A0DF-E3E55563E3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964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C86E-C832-4572-BAE4-0879C1BB36C6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455C-064D-463C-A0DF-E3E55563E3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1590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C86E-C832-4572-BAE4-0879C1BB36C6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455C-064D-463C-A0DF-E3E55563E3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6248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C86E-C832-4572-BAE4-0879C1BB36C6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455C-064D-463C-A0DF-E3E55563E3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89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1C86E-C832-4572-BAE4-0879C1BB36C6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6455C-064D-463C-A0DF-E3E55563E3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31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latin typeface="Algerian" panose="04020705040A02060702" pitchFamily="82" charset="0"/>
              </a:rPr>
              <a:t>Hernie discale</a:t>
            </a:r>
            <a:endParaRPr lang="fr-FR" dirty="0">
              <a:latin typeface="Algerian" panose="04020705040A02060702" pitchFamily="8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96045" y="4215102"/>
            <a:ext cx="6199909" cy="1655762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 DIALLO Moussa </a:t>
            </a:r>
          </a:p>
          <a:p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ervice de neurochirurgie CHU Gabriel Touré</a:t>
            </a:r>
          </a:p>
          <a:p>
            <a:r>
              <a:rPr lang="fr-F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Département de neurochirurgie FMOS</a:t>
            </a:r>
            <a:endParaRPr lang="fr-FR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74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809" y="0"/>
            <a:ext cx="10515600" cy="1325563"/>
          </a:xfrm>
        </p:spPr>
        <p:txBody>
          <a:bodyPr/>
          <a:lstStyle/>
          <a:p>
            <a:pPr algn="ctr"/>
            <a:r>
              <a:rPr lang="fr-FR" dirty="0" smtClean="0">
                <a:latin typeface="Algerian" panose="04020705040A02060702" pitchFamily="82" charset="0"/>
              </a:rPr>
              <a:t>II-Signes</a:t>
            </a:r>
            <a:endParaRPr lang="fr-FR" dirty="0">
              <a:latin typeface="Algerian" panose="04020705040A020607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7090" y="1143001"/>
            <a:ext cx="11740739" cy="1278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1-Type de description</a:t>
            </a:r>
            <a:r>
              <a:rPr lang="fr-FR" dirty="0" smtClean="0"/>
              <a:t>: </a:t>
            </a:r>
            <a:r>
              <a:rPr lang="fr-FR" b="1" dirty="0" smtClean="0">
                <a:solidFill>
                  <a:srgbClr val="0070C0"/>
                </a:solidFill>
              </a:rPr>
              <a:t>Sciatique par hernie discale</a:t>
            </a:r>
            <a:r>
              <a:rPr lang="fr-FR" dirty="0" smtClean="0"/>
              <a:t>    </a:t>
            </a:r>
          </a:p>
          <a:p>
            <a:pPr marL="0" indent="0">
              <a:buNone/>
            </a:pPr>
            <a:r>
              <a:rPr lang="fr-FR" dirty="0" smtClean="0"/>
              <a:t>        </a:t>
            </a:r>
            <a:r>
              <a:rPr lang="fr-FR" sz="1300" dirty="0" smtClean="0"/>
              <a:t>   </a:t>
            </a:r>
            <a:endParaRPr lang="fr-FR" dirty="0" smtClean="0"/>
          </a:p>
        </p:txBody>
      </p:sp>
      <p:sp>
        <p:nvSpPr>
          <p:cNvPr id="9" name="Rectangle 8"/>
          <p:cNvSpPr/>
          <p:nvPr/>
        </p:nvSpPr>
        <p:spPr>
          <a:xfrm>
            <a:off x="501238" y="1822363"/>
            <a:ext cx="1116874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3000" b="1" dirty="0">
                <a:solidFill>
                  <a:prstClr val="black"/>
                </a:solidFill>
              </a:rPr>
              <a:t>Interrogatoire</a:t>
            </a:r>
            <a:r>
              <a:rPr lang="fr-FR" sz="3000" dirty="0">
                <a:solidFill>
                  <a:prstClr val="black"/>
                </a:solidFill>
              </a:rPr>
              <a:t>: date début, mécanisme de survenue, durée d’évolution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7090" y="2529425"/>
            <a:ext cx="3274101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800" dirty="0">
                <a:solidFill>
                  <a:prstClr val="black"/>
                </a:solidFill>
              </a:rPr>
              <a:t>a-</a:t>
            </a:r>
            <a:r>
              <a:rPr lang="fr-FR" sz="2800" u="sng" dirty="0">
                <a:solidFill>
                  <a:prstClr val="black"/>
                </a:solidFill>
              </a:rPr>
              <a:t>Signes fonctionnels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3088" y="3324877"/>
            <a:ext cx="8316191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800" dirty="0">
                <a:solidFill>
                  <a:prstClr val="black"/>
                </a:solidFill>
              </a:rPr>
              <a:t>- </a:t>
            </a:r>
            <a:r>
              <a:rPr lang="fr-FR" sz="2800" dirty="0">
                <a:solidFill>
                  <a:srgbClr val="0070C0"/>
                </a:solidFill>
              </a:rPr>
              <a:t>Lombalgies basses </a:t>
            </a:r>
            <a:r>
              <a:rPr lang="fr-FR" sz="2800" dirty="0">
                <a:solidFill>
                  <a:prstClr val="black"/>
                </a:solidFill>
              </a:rPr>
              <a:t>à type de </a:t>
            </a:r>
            <a:r>
              <a:rPr lang="fr-FR" sz="2800" b="1" dirty="0">
                <a:solidFill>
                  <a:prstClr val="black"/>
                </a:solidFill>
              </a:rPr>
              <a:t>barre</a:t>
            </a:r>
            <a:r>
              <a:rPr lang="fr-FR" sz="2800" dirty="0">
                <a:solidFill>
                  <a:prstClr val="black"/>
                </a:solidFill>
              </a:rPr>
              <a:t> dans le dos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3088" y="4048259"/>
            <a:ext cx="10014857" cy="254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800" dirty="0">
                <a:solidFill>
                  <a:prstClr val="black"/>
                </a:solidFill>
              </a:rPr>
              <a:t>- </a:t>
            </a:r>
            <a:r>
              <a:rPr lang="fr-FR" sz="2800" dirty="0">
                <a:solidFill>
                  <a:srgbClr val="0070C0"/>
                </a:solidFill>
              </a:rPr>
              <a:t>Douleurs radiculaires</a:t>
            </a:r>
            <a:r>
              <a:rPr lang="fr-FR" sz="2800" dirty="0">
                <a:solidFill>
                  <a:prstClr val="black"/>
                </a:solidFill>
              </a:rPr>
              <a:t>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800" dirty="0">
                <a:solidFill>
                  <a:prstClr val="black"/>
                </a:solidFill>
              </a:rPr>
              <a:t>     Type: </a:t>
            </a:r>
            <a:r>
              <a:rPr lang="fr-FR" sz="2800" dirty="0" err="1">
                <a:solidFill>
                  <a:prstClr val="black"/>
                </a:solidFill>
              </a:rPr>
              <a:t>Dx</a:t>
            </a:r>
            <a:r>
              <a:rPr lang="fr-FR" sz="2800" dirty="0">
                <a:solidFill>
                  <a:prstClr val="black"/>
                </a:solidFill>
              </a:rPr>
              <a:t> d’allure mécanique à type de </a:t>
            </a:r>
            <a:r>
              <a:rPr lang="fr-FR" sz="2800" b="1" i="1" dirty="0">
                <a:solidFill>
                  <a:prstClr val="black"/>
                </a:solidFill>
              </a:rPr>
              <a:t>décharge électrique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800" dirty="0">
                <a:solidFill>
                  <a:prstClr val="black"/>
                </a:solidFill>
              </a:rPr>
              <a:t>              </a:t>
            </a:r>
            <a:r>
              <a:rPr lang="fr-FR" sz="2800" dirty="0" smtClean="0">
                <a:solidFill>
                  <a:prstClr val="black"/>
                </a:solidFill>
              </a:rPr>
              <a:t> </a:t>
            </a:r>
            <a:r>
              <a:rPr lang="fr-FR" sz="2800" u="sng" dirty="0" smtClean="0">
                <a:solidFill>
                  <a:prstClr val="black"/>
                </a:solidFill>
              </a:rPr>
              <a:t>déclenchée</a:t>
            </a:r>
            <a:r>
              <a:rPr lang="fr-FR" sz="2800" dirty="0" smtClean="0">
                <a:solidFill>
                  <a:prstClr val="black"/>
                </a:solidFill>
              </a:rPr>
              <a:t> </a:t>
            </a:r>
            <a:r>
              <a:rPr lang="fr-FR" sz="2800" dirty="0">
                <a:solidFill>
                  <a:prstClr val="black"/>
                </a:solidFill>
              </a:rPr>
              <a:t>par la marche, la position assise prolongée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sz="2800" dirty="0">
                <a:solidFill>
                  <a:prstClr val="black"/>
                </a:solidFill>
              </a:rPr>
              <a:t>               </a:t>
            </a:r>
            <a:r>
              <a:rPr lang="fr-FR" sz="2800" u="sng" dirty="0">
                <a:solidFill>
                  <a:prstClr val="black"/>
                </a:solidFill>
              </a:rPr>
              <a:t>accentuée</a:t>
            </a:r>
            <a:r>
              <a:rPr lang="fr-FR" sz="2800" dirty="0">
                <a:solidFill>
                  <a:prstClr val="black"/>
                </a:solidFill>
              </a:rPr>
              <a:t> par la toux, éternuement</a:t>
            </a:r>
            <a:r>
              <a:rPr lang="fr-FR" sz="2800" dirty="0" smtClean="0">
                <a:solidFill>
                  <a:prstClr val="black"/>
                </a:solidFill>
              </a:rPr>
              <a:t>, défécation                   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sz="2800" dirty="0">
                <a:solidFill>
                  <a:prstClr val="black"/>
                </a:solidFill>
              </a:rPr>
              <a:t> </a:t>
            </a:r>
            <a:r>
              <a:rPr lang="fr-FR" sz="2800" dirty="0" smtClean="0">
                <a:solidFill>
                  <a:prstClr val="black"/>
                </a:solidFill>
              </a:rPr>
              <a:t>              </a:t>
            </a:r>
            <a:r>
              <a:rPr lang="fr-FR" sz="2800" u="sng" dirty="0" smtClean="0">
                <a:solidFill>
                  <a:prstClr val="black"/>
                </a:solidFill>
              </a:rPr>
              <a:t>Soulagée </a:t>
            </a:r>
            <a:r>
              <a:rPr lang="fr-FR" sz="2800" dirty="0">
                <a:solidFill>
                  <a:prstClr val="black"/>
                </a:solidFill>
              </a:rPr>
              <a:t>par le repos (surtout en décubitus) </a:t>
            </a:r>
            <a:endParaRPr lang="fr-F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50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7255" y="160802"/>
            <a:ext cx="11537372" cy="1208520"/>
          </a:xfrm>
        </p:spPr>
        <p:txBody>
          <a:bodyPr/>
          <a:lstStyle/>
          <a:p>
            <a:pPr marL="0" indent="0">
              <a:buNone/>
            </a:pPr>
            <a:r>
              <a:rPr lang="fr-FR" sz="2500" dirty="0"/>
              <a:t>-</a:t>
            </a:r>
            <a:r>
              <a:rPr lang="fr-FR" sz="2500" u="sng" dirty="0"/>
              <a:t>Trajet</a:t>
            </a:r>
            <a:r>
              <a:rPr lang="fr-FR" sz="2500" dirty="0"/>
              <a:t>: fesse, face post cuisse, face latérale de la jambe, dos du pied et gros orteil (</a:t>
            </a:r>
            <a:r>
              <a:rPr lang="fr-FR" sz="2500" dirty="0">
                <a:solidFill>
                  <a:srgbClr val="0070C0"/>
                </a:solidFill>
              </a:rPr>
              <a:t>Douleurs sciatiques L5)</a:t>
            </a:r>
          </a:p>
          <a:p>
            <a:endParaRPr lang="fr-FR" dirty="0"/>
          </a:p>
        </p:txBody>
      </p:sp>
      <p:pic>
        <p:nvPicPr>
          <p:cNvPr id="8" name="Picture 6" descr="sciatica_tabl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4" r="28357" b="46493"/>
          <a:stretch/>
        </p:blipFill>
        <p:spPr bwMode="auto">
          <a:xfrm>
            <a:off x="5107643" y="1007913"/>
            <a:ext cx="1339403" cy="2533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38991" y="3657597"/>
            <a:ext cx="1157547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500" dirty="0" smtClean="0"/>
              <a:t>-</a:t>
            </a:r>
            <a:r>
              <a:rPr lang="fr-FR" sz="2500" u="sng" dirty="0" smtClean="0"/>
              <a:t>Trajet</a:t>
            </a:r>
            <a:r>
              <a:rPr lang="fr-FR" sz="2500" dirty="0"/>
              <a:t>: fesse, face post cuisse, face postérieure de la jambe, l’arrière et sous la malléole externe, bord latéral du pied et 5</a:t>
            </a:r>
            <a:r>
              <a:rPr lang="fr-FR" sz="2500" baseline="30000" dirty="0"/>
              <a:t>ème</a:t>
            </a:r>
            <a:r>
              <a:rPr lang="fr-FR" sz="2500" dirty="0"/>
              <a:t>  </a:t>
            </a:r>
            <a:r>
              <a:rPr lang="fr-FR" sz="2500" dirty="0" smtClean="0"/>
              <a:t>orteil (</a:t>
            </a:r>
            <a:r>
              <a:rPr lang="fr-FR" sz="2500" dirty="0" smtClean="0">
                <a:solidFill>
                  <a:srgbClr val="0070C0"/>
                </a:solidFill>
              </a:rPr>
              <a:t>Sciatique S1)</a:t>
            </a:r>
            <a:endParaRPr lang="fr-FR" sz="2500" dirty="0"/>
          </a:p>
          <a:p>
            <a:endParaRPr lang="fr-FR" dirty="0"/>
          </a:p>
        </p:txBody>
      </p:sp>
      <p:pic>
        <p:nvPicPr>
          <p:cNvPr id="12" name="Picture 6" descr="sciatica_tabl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4" t="9362" b="44381"/>
          <a:stretch/>
        </p:blipFill>
        <p:spPr bwMode="auto">
          <a:xfrm>
            <a:off x="3906519" y="4644736"/>
            <a:ext cx="1605184" cy="22132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sciatica_tabl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22" t="56117" r="2507" b="1278"/>
          <a:stretch/>
        </p:blipFill>
        <p:spPr bwMode="auto">
          <a:xfrm>
            <a:off x="6338455" y="4717472"/>
            <a:ext cx="1205345" cy="207818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52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600" dirty="0"/>
          </a:p>
          <a:p>
            <a:pPr marL="0" indent="0">
              <a:buNone/>
            </a:pPr>
            <a:r>
              <a:rPr lang="fr-FR" sz="1000" dirty="0"/>
              <a:t>  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780309" y="840740"/>
            <a:ext cx="843395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600" dirty="0" smtClean="0">
                <a:solidFill>
                  <a:srgbClr val="0070C0"/>
                </a:solidFill>
              </a:rPr>
              <a:t>-Fourmillements </a:t>
            </a:r>
          </a:p>
          <a:p>
            <a:r>
              <a:rPr lang="fr-FR" sz="2600" dirty="0" smtClean="0"/>
              <a:t>Face latérale de la jambe</a:t>
            </a:r>
          </a:p>
          <a:p>
            <a:r>
              <a:rPr lang="fr-FR" sz="2600" dirty="0" smtClean="0"/>
              <a:t>Dos du pied et le </a:t>
            </a:r>
            <a:r>
              <a:rPr lang="fr-FR" sz="2600" dirty="0"/>
              <a:t>gros </a:t>
            </a:r>
            <a:r>
              <a:rPr lang="fr-FR" sz="2600" dirty="0" smtClean="0"/>
              <a:t>orteil (L5) </a:t>
            </a:r>
          </a:p>
          <a:p>
            <a:r>
              <a:rPr lang="fr-FR" sz="2600" dirty="0"/>
              <a:t> </a:t>
            </a:r>
            <a:r>
              <a:rPr lang="fr-FR" sz="2600" dirty="0" smtClean="0"/>
              <a:t>                      et le 5</a:t>
            </a:r>
            <a:r>
              <a:rPr lang="fr-FR" sz="2600" baseline="30000" dirty="0" smtClean="0"/>
              <a:t>ème</a:t>
            </a:r>
            <a:r>
              <a:rPr lang="fr-FR" sz="2600" dirty="0" smtClean="0"/>
              <a:t> orteil (S1)</a:t>
            </a:r>
            <a:endParaRPr lang="fr-FR" sz="26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629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4517" y="505979"/>
            <a:ext cx="11543311" cy="57641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3100" dirty="0" smtClean="0"/>
              <a:t>b-</a:t>
            </a:r>
            <a:r>
              <a:rPr lang="fr-FR" sz="3100" u="sng" dirty="0"/>
              <a:t>S</a:t>
            </a:r>
            <a:r>
              <a:rPr lang="fr-FR" sz="3100" u="sng" dirty="0" smtClean="0"/>
              <a:t>ignes physiques</a:t>
            </a:r>
          </a:p>
          <a:p>
            <a:pPr marL="0" indent="0">
              <a:buNone/>
            </a:pPr>
            <a:endParaRPr lang="fr-FR" sz="600" dirty="0"/>
          </a:p>
          <a:p>
            <a:pPr marL="0" indent="0">
              <a:buNone/>
            </a:pPr>
            <a:endParaRPr lang="fr-FR" sz="11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fr-FR" dirty="0" smtClean="0"/>
              <a:t>Palpation:</a:t>
            </a:r>
            <a:r>
              <a:rPr lang="fr-FR" dirty="0" smtClean="0">
                <a:solidFill>
                  <a:srgbClr val="0070C0"/>
                </a:solidFill>
              </a:rPr>
              <a:t> contracture des muscles </a:t>
            </a:r>
            <a:r>
              <a:rPr lang="fr-FR" dirty="0" smtClean="0"/>
              <a:t>para-vertébraux lombaires </a:t>
            </a:r>
            <a:endParaRPr lang="fr-FR" dirty="0"/>
          </a:p>
          <a:p>
            <a:pPr>
              <a:buFontTx/>
              <a:buChar char="-"/>
            </a:pPr>
            <a:endParaRPr lang="fr-FR" sz="900" dirty="0" smtClean="0"/>
          </a:p>
          <a:p>
            <a:pPr>
              <a:buFontTx/>
              <a:buChar char="-"/>
            </a:pPr>
            <a:r>
              <a:rPr lang="fr-FR" dirty="0" smtClean="0"/>
              <a:t>indice </a:t>
            </a:r>
            <a:r>
              <a:rPr lang="fr-FR" dirty="0" err="1" smtClean="0"/>
              <a:t>schober</a:t>
            </a:r>
            <a:endParaRPr lang="fr-FR" dirty="0" smtClean="0"/>
          </a:p>
          <a:p>
            <a:pPr>
              <a:buFontTx/>
              <a:buChar char="-"/>
            </a:pPr>
            <a:endParaRPr lang="fr-FR" sz="800" dirty="0" smtClean="0"/>
          </a:p>
          <a:p>
            <a:pPr>
              <a:buFontTx/>
              <a:buChar char="-"/>
            </a:pPr>
            <a:r>
              <a:rPr lang="fr-FR" dirty="0" smtClean="0"/>
              <a:t>Signe de la </a:t>
            </a:r>
            <a:r>
              <a:rPr lang="fr-FR" dirty="0" smtClean="0">
                <a:solidFill>
                  <a:srgbClr val="0070C0"/>
                </a:solidFill>
              </a:rPr>
              <a:t>sonnette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sz="1600" dirty="0" smtClean="0"/>
              <a:t> </a:t>
            </a:r>
            <a:endParaRPr lang="fr-FR" sz="100" dirty="0" smtClean="0"/>
          </a:p>
          <a:p>
            <a:pPr>
              <a:buFontTx/>
              <a:buChar char="-"/>
            </a:pPr>
            <a:r>
              <a:rPr lang="fr-FR" dirty="0" smtClean="0"/>
              <a:t>Signe de </a:t>
            </a:r>
            <a:r>
              <a:rPr lang="fr-FR" dirty="0" smtClean="0">
                <a:solidFill>
                  <a:srgbClr val="0070C0"/>
                </a:solidFill>
              </a:rPr>
              <a:t>Lasègue</a:t>
            </a:r>
            <a:r>
              <a:rPr lang="fr-FR" dirty="0" smtClean="0"/>
              <a:t> présent</a:t>
            </a:r>
          </a:p>
          <a:p>
            <a:pPr marL="0" indent="0">
              <a:buNone/>
            </a:pPr>
            <a:endParaRPr lang="fr-FR" sz="1100" dirty="0" smtClean="0"/>
          </a:p>
          <a:p>
            <a:pPr>
              <a:buFontTx/>
              <a:buChar char="-"/>
            </a:pPr>
            <a:r>
              <a:rPr lang="fr-FR" dirty="0" smtClean="0">
                <a:solidFill>
                  <a:srgbClr val="0070C0"/>
                </a:solidFill>
              </a:rPr>
              <a:t>Reflexes ostéo-tendineux </a:t>
            </a:r>
            <a:r>
              <a:rPr lang="fr-FR" dirty="0" smtClean="0"/>
              <a:t>abolis en </a:t>
            </a:r>
            <a:r>
              <a:rPr lang="fr-FR" dirty="0" smtClean="0">
                <a:solidFill>
                  <a:srgbClr val="C00000"/>
                </a:solidFill>
              </a:rPr>
              <a:t>rotulien (L5) </a:t>
            </a:r>
            <a:r>
              <a:rPr lang="fr-FR" dirty="0" smtClean="0"/>
              <a:t>et</a:t>
            </a:r>
            <a:r>
              <a:rPr lang="fr-FR" dirty="0" smtClean="0">
                <a:solidFill>
                  <a:srgbClr val="C00000"/>
                </a:solidFill>
              </a:rPr>
              <a:t> achilléen (S1)</a:t>
            </a:r>
          </a:p>
          <a:p>
            <a:pPr marL="0" indent="0">
              <a:buNone/>
            </a:pPr>
            <a:endParaRPr lang="fr-FR" sz="1200" dirty="0" smtClean="0"/>
          </a:p>
          <a:p>
            <a:pPr>
              <a:buFontTx/>
              <a:buChar char="-"/>
            </a:pPr>
            <a:r>
              <a:rPr lang="fr-FR" dirty="0" smtClean="0">
                <a:solidFill>
                  <a:srgbClr val="0070C0"/>
                </a:solidFill>
              </a:rPr>
              <a:t>Reflexe cutané plantaire</a:t>
            </a:r>
            <a:r>
              <a:rPr lang="fr-FR" dirty="0" smtClean="0"/>
              <a:t>: présent</a:t>
            </a:r>
          </a:p>
          <a:p>
            <a:pPr marL="0" indent="0">
              <a:buNone/>
            </a:pPr>
            <a:endParaRPr lang="fr-FR" sz="1000" dirty="0" smtClean="0"/>
          </a:p>
          <a:p>
            <a:pPr>
              <a:buFontTx/>
              <a:buChar char="-"/>
            </a:pPr>
            <a:r>
              <a:rPr lang="fr-FR" dirty="0" smtClean="0">
                <a:solidFill>
                  <a:srgbClr val="0070C0"/>
                </a:solidFill>
              </a:rPr>
              <a:t>Paresthésies</a:t>
            </a:r>
            <a:r>
              <a:rPr lang="fr-FR" dirty="0" smtClean="0"/>
              <a:t> à type d</a:t>
            </a:r>
            <a:r>
              <a:rPr lang="fr-FR" dirty="0"/>
              <a:t>e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0070C0"/>
                </a:solidFill>
              </a:rPr>
              <a:t>fourmillement</a:t>
            </a:r>
            <a:r>
              <a:rPr lang="fr-FR" dirty="0" smtClean="0"/>
              <a:t> à la face latérale de jambe et au dos du pied parfois au gros orteil et/ou 5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  <a:r>
              <a:rPr lang="fr-FR" dirty="0" err="1" smtClean="0"/>
              <a:t>oerteil</a:t>
            </a:r>
            <a:endParaRPr lang="fr-FR" dirty="0" smtClean="0"/>
          </a:p>
          <a:p>
            <a:pPr marL="0" indent="0">
              <a:buNone/>
            </a:pPr>
            <a:endParaRPr lang="fr-FR" sz="900" dirty="0" smtClean="0"/>
          </a:p>
          <a:p>
            <a:pPr>
              <a:buFontTx/>
              <a:buChar char="-"/>
            </a:pPr>
            <a:r>
              <a:rPr lang="fr-FR" dirty="0" smtClean="0">
                <a:solidFill>
                  <a:srgbClr val="0070C0"/>
                </a:solidFill>
              </a:rPr>
              <a:t>Hypoesthésie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C00000"/>
                </a:solidFill>
              </a:rPr>
              <a:t>au gros orteil </a:t>
            </a:r>
            <a:r>
              <a:rPr lang="fr-FR" dirty="0" smtClean="0"/>
              <a:t>et/ou au </a:t>
            </a:r>
            <a:r>
              <a:rPr lang="fr-FR" dirty="0" smtClean="0">
                <a:solidFill>
                  <a:srgbClr val="C00000"/>
                </a:solidFill>
              </a:rPr>
              <a:t>5</a:t>
            </a:r>
            <a:r>
              <a:rPr lang="fr-FR" baseline="30000" dirty="0" smtClean="0">
                <a:solidFill>
                  <a:srgbClr val="C00000"/>
                </a:solidFill>
              </a:rPr>
              <a:t>ème</a:t>
            </a:r>
            <a:r>
              <a:rPr lang="fr-FR" dirty="0" smtClean="0">
                <a:solidFill>
                  <a:srgbClr val="C00000"/>
                </a:solidFill>
              </a:rPr>
              <a:t> orteil</a:t>
            </a:r>
          </a:p>
          <a:p>
            <a:pPr marL="0" indent="0">
              <a:buNone/>
            </a:pPr>
            <a:endParaRPr lang="fr-FR" sz="1100" dirty="0" smtClean="0"/>
          </a:p>
          <a:p>
            <a:pPr>
              <a:buFontTx/>
              <a:buChar char="-"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843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3000" y="1171189"/>
            <a:ext cx="8501743" cy="622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800" dirty="0">
                <a:solidFill>
                  <a:prstClr val="black"/>
                </a:solidFill>
              </a:rPr>
              <a:t>c- </a:t>
            </a:r>
            <a:r>
              <a:rPr lang="fr-FR" sz="2800" u="sng" dirty="0">
                <a:solidFill>
                  <a:prstClr val="black"/>
                </a:solidFill>
              </a:rPr>
              <a:t>Signes radiologiques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fr-FR" sz="1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6914" y="2066310"/>
            <a:ext cx="7500257" cy="1401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800" dirty="0">
                <a:solidFill>
                  <a:prstClr val="black"/>
                </a:solidFill>
              </a:rPr>
              <a:t>-</a:t>
            </a:r>
            <a:r>
              <a:rPr lang="fr-FR" sz="2800" dirty="0" err="1">
                <a:solidFill>
                  <a:prstClr val="black"/>
                </a:solidFill>
              </a:rPr>
              <a:t>Rx</a:t>
            </a:r>
            <a:r>
              <a:rPr lang="fr-FR" sz="2800" dirty="0">
                <a:solidFill>
                  <a:prstClr val="black"/>
                </a:solidFill>
              </a:rPr>
              <a:t> standard du rachis lombaire F/P (peu d’intérêt)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800" dirty="0">
                <a:solidFill>
                  <a:prstClr val="black"/>
                </a:solidFill>
              </a:rPr>
              <a:t>   </a:t>
            </a:r>
            <a:r>
              <a:rPr lang="fr-FR" sz="2000" dirty="0">
                <a:solidFill>
                  <a:prstClr val="black"/>
                </a:solidFill>
              </a:rPr>
              <a:t>pincement de l’espace discale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000" dirty="0">
                <a:solidFill>
                  <a:prstClr val="black"/>
                </a:solidFill>
              </a:rPr>
              <a:t>    ostéophytes marginaux (signe dégénératif)</a:t>
            </a:r>
          </a:p>
        </p:txBody>
      </p:sp>
    </p:spTree>
    <p:extLst>
      <p:ext uri="{BB962C8B-B14F-4D97-AF65-F5344CB8AC3E}">
        <p14:creationId xmlns:p14="http://schemas.microsoft.com/office/powerpoint/2010/main" val="41029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cann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191" y="2220686"/>
            <a:ext cx="3883066" cy="397507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/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6" t="55589" r="23182" b="22189"/>
          <a:stretch/>
        </p:blipFill>
        <p:spPr>
          <a:xfrm rot="5400000">
            <a:off x="1317088" y="3059299"/>
            <a:ext cx="4455391" cy="25393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78083" y="436133"/>
            <a:ext cx="9822872" cy="1917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800" dirty="0">
                <a:solidFill>
                  <a:prstClr val="black"/>
                </a:solidFill>
              </a:rPr>
              <a:t>TDM (scanner) du rachis lombaire (coupes axiale et sagittale)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800" dirty="0">
                <a:solidFill>
                  <a:prstClr val="black"/>
                </a:solidFill>
              </a:rPr>
              <a:t>   </a:t>
            </a:r>
            <a:r>
              <a:rPr lang="fr-FR" sz="2000" dirty="0">
                <a:solidFill>
                  <a:prstClr val="black"/>
                </a:solidFill>
              </a:rPr>
              <a:t>affaissement de l’espace discal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000" dirty="0">
                <a:solidFill>
                  <a:prstClr val="black"/>
                </a:solidFill>
              </a:rPr>
              <a:t>    présence du nucleus (disque) dans le canal rachidien ou dans le foramen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fr-FR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31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58143" y="415567"/>
            <a:ext cx="6096000" cy="13460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600" dirty="0">
                <a:solidFill>
                  <a:prstClr val="black"/>
                </a:solidFill>
              </a:rPr>
              <a:t>IRM du rachis lombaire (examen de choix)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600" dirty="0">
                <a:solidFill>
                  <a:prstClr val="black"/>
                </a:solidFill>
              </a:rPr>
              <a:t>  </a:t>
            </a:r>
            <a:r>
              <a:rPr lang="fr-FR" sz="2000" dirty="0">
                <a:solidFill>
                  <a:prstClr val="black"/>
                </a:solidFill>
              </a:rPr>
              <a:t>signes radiologiques de la TDM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000" dirty="0">
                <a:solidFill>
                  <a:prstClr val="black"/>
                </a:solidFill>
              </a:rPr>
              <a:t>  conflit disque racine nerveuse L5</a:t>
            </a:r>
          </a:p>
        </p:txBody>
      </p:sp>
      <p:pic>
        <p:nvPicPr>
          <p:cNvPr id="7" name="Picture 7" descr="ir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43" y="2401095"/>
            <a:ext cx="4216602" cy="38806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dc-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656" y="2401095"/>
            <a:ext cx="4018697" cy="39628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06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399" y="0"/>
            <a:ext cx="10515600" cy="1325563"/>
          </a:xfrm>
        </p:spPr>
        <p:txBody>
          <a:bodyPr/>
          <a:lstStyle/>
          <a:p>
            <a:pPr algn="ctr"/>
            <a:r>
              <a:rPr lang="fr-FR" dirty="0" smtClean="0">
                <a:latin typeface="Algerian" panose="04020705040A02060702" pitchFamily="82" charset="0"/>
              </a:rPr>
              <a:t>III- Diagnostic</a:t>
            </a:r>
            <a:endParaRPr lang="fr-FR" dirty="0">
              <a:latin typeface="Algerian" panose="04020705040A02060702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029" y="3955276"/>
            <a:ext cx="11326091" cy="2717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600" b="1" dirty="0"/>
              <a:t>2-Diagnostic différentiel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fr-FR" sz="1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600" dirty="0">
                <a:solidFill>
                  <a:prstClr val="black"/>
                </a:solidFill>
              </a:rPr>
              <a:t>-</a:t>
            </a:r>
            <a:r>
              <a:rPr lang="fr-FR" sz="2600" b="1" i="1" dirty="0">
                <a:solidFill>
                  <a:prstClr val="black"/>
                </a:solidFill>
              </a:rPr>
              <a:t>canal lombaire étroit </a:t>
            </a:r>
            <a:r>
              <a:rPr lang="fr-FR" sz="2600" dirty="0">
                <a:solidFill>
                  <a:prstClr val="black"/>
                </a:solidFill>
              </a:rPr>
              <a:t>:Sciatique par rétrécissement dégénératif du foramen lié à une spondylarthrose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fr-FR" sz="1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600" dirty="0">
                <a:solidFill>
                  <a:prstClr val="black"/>
                </a:solidFill>
              </a:rPr>
              <a:t>-</a:t>
            </a:r>
            <a:r>
              <a:rPr lang="fr-FR" sz="2600" b="1" i="1" dirty="0">
                <a:solidFill>
                  <a:prstClr val="black"/>
                </a:solidFill>
              </a:rPr>
              <a:t>spondylodiscite lombaire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fr-FR" sz="1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600" dirty="0">
                <a:solidFill>
                  <a:prstClr val="black"/>
                </a:solidFill>
              </a:rPr>
              <a:t>-</a:t>
            </a:r>
            <a:r>
              <a:rPr lang="fr-FR" sz="2600" b="1" dirty="0">
                <a:solidFill>
                  <a:prstClr val="black"/>
                </a:solidFill>
              </a:rPr>
              <a:t>tumeur rachidienne lombaire</a:t>
            </a:r>
          </a:p>
        </p:txBody>
      </p:sp>
      <p:sp>
        <p:nvSpPr>
          <p:cNvPr id="5" name="Rectangle 4"/>
          <p:cNvSpPr/>
          <p:nvPr/>
        </p:nvSpPr>
        <p:spPr>
          <a:xfrm>
            <a:off x="664029" y="1163019"/>
            <a:ext cx="6096000" cy="202824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800" b="1" dirty="0">
                <a:solidFill>
                  <a:prstClr val="black"/>
                </a:solidFill>
              </a:rPr>
              <a:t>1-Diagnostic positif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800" dirty="0">
                <a:solidFill>
                  <a:prstClr val="black"/>
                </a:solidFill>
              </a:rPr>
              <a:t>- Interrogatoire (signes fonctionnels)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800" dirty="0">
                <a:solidFill>
                  <a:prstClr val="black"/>
                </a:solidFill>
              </a:rPr>
              <a:t>- Examen physique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800" dirty="0">
                <a:solidFill>
                  <a:prstClr val="black"/>
                </a:solidFill>
              </a:rPr>
              <a:t>- Données de l’imagerie médicale</a:t>
            </a:r>
          </a:p>
        </p:txBody>
      </p:sp>
    </p:spTree>
    <p:extLst>
      <p:ext uri="{BB962C8B-B14F-4D97-AF65-F5344CB8AC3E}">
        <p14:creationId xmlns:p14="http://schemas.microsoft.com/office/powerpoint/2010/main" val="418715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6348" y="682887"/>
            <a:ext cx="11090564" cy="1088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000" b="1" dirty="0" smtClean="0"/>
              <a:t>3- formes cliniques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600" dirty="0"/>
          </a:p>
        </p:txBody>
      </p:sp>
      <p:sp>
        <p:nvSpPr>
          <p:cNvPr id="2" name="Rectangle 1"/>
          <p:cNvSpPr/>
          <p:nvPr/>
        </p:nvSpPr>
        <p:spPr>
          <a:xfrm>
            <a:off x="694706" y="1679159"/>
            <a:ext cx="11252860" cy="1273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800" dirty="0">
                <a:solidFill>
                  <a:prstClr val="black"/>
                </a:solidFill>
              </a:rPr>
              <a:t>-</a:t>
            </a:r>
            <a:r>
              <a:rPr lang="fr-FR" sz="2600" b="1" dirty="0">
                <a:solidFill>
                  <a:prstClr val="black"/>
                </a:solidFill>
              </a:rPr>
              <a:t>sciatique hyperalgique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400" dirty="0">
                <a:solidFill>
                  <a:prstClr val="black"/>
                </a:solidFill>
              </a:rPr>
              <a:t>Douleurs </a:t>
            </a:r>
            <a:r>
              <a:rPr lang="fr-FR" sz="2400" dirty="0">
                <a:solidFill>
                  <a:srgbClr val="0070C0"/>
                </a:solidFill>
              </a:rPr>
              <a:t>lombosciatique</a:t>
            </a:r>
            <a:r>
              <a:rPr lang="fr-FR" sz="2400" dirty="0">
                <a:solidFill>
                  <a:prstClr val="black"/>
                </a:solidFill>
              </a:rPr>
              <a:t> d’intensité croissante et invalidante malgré un traitement médical bien conduit</a:t>
            </a:r>
          </a:p>
        </p:txBody>
      </p:sp>
      <p:sp>
        <p:nvSpPr>
          <p:cNvPr id="4" name="Rectangle 3"/>
          <p:cNvSpPr/>
          <p:nvPr/>
        </p:nvSpPr>
        <p:spPr>
          <a:xfrm>
            <a:off x="694706" y="3281899"/>
            <a:ext cx="10669980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600" dirty="0">
                <a:solidFill>
                  <a:prstClr val="black"/>
                </a:solidFill>
              </a:rPr>
              <a:t>-</a:t>
            </a:r>
            <a:r>
              <a:rPr lang="fr-FR" sz="2600" b="1" dirty="0">
                <a:solidFill>
                  <a:prstClr val="black"/>
                </a:solidFill>
              </a:rPr>
              <a:t>sciatique déficitaire</a:t>
            </a:r>
            <a:r>
              <a:rPr lang="fr-FR" sz="2600" dirty="0">
                <a:solidFill>
                  <a:prstClr val="black"/>
                </a:solidFill>
              </a:rPr>
              <a:t>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400" dirty="0">
                <a:solidFill>
                  <a:srgbClr val="0070C0"/>
                </a:solidFill>
              </a:rPr>
              <a:t>Déficit moteur </a:t>
            </a:r>
            <a:r>
              <a:rPr lang="fr-FR" sz="2400" dirty="0">
                <a:solidFill>
                  <a:prstClr val="black"/>
                </a:solidFill>
              </a:rPr>
              <a:t>du releveur du gros </a:t>
            </a:r>
            <a:r>
              <a:rPr lang="fr-FR" sz="2400" dirty="0" smtClean="0">
                <a:solidFill>
                  <a:prstClr val="black"/>
                </a:solidFill>
              </a:rPr>
              <a:t>orteil (L5) /extenseur du pied S1 </a:t>
            </a:r>
            <a:r>
              <a:rPr lang="fr-FR" sz="2400" dirty="0">
                <a:solidFill>
                  <a:prstClr val="black"/>
                </a:solidFill>
              </a:rPr>
              <a:t>(</a:t>
            </a:r>
            <a:r>
              <a:rPr lang="fr-FR" sz="2400" dirty="0">
                <a:solidFill>
                  <a:srgbClr val="C00000"/>
                </a:solidFill>
              </a:rPr>
              <a:t>stade évolué</a:t>
            </a:r>
            <a:r>
              <a:rPr lang="fr-FR" sz="24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694706" y="4524540"/>
            <a:ext cx="11344894" cy="1678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400" dirty="0">
                <a:solidFill>
                  <a:prstClr val="black"/>
                </a:solidFill>
              </a:rPr>
              <a:t>-</a:t>
            </a:r>
            <a:r>
              <a:rPr lang="fr-FR" sz="2400" b="1" dirty="0">
                <a:solidFill>
                  <a:prstClr val="black"/>
                </a:solidFill>
              </a:rPr>
              <a:t>Lumbago aigue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400" dirty="0">
                <a:solidFill>
                  <a:srgbClr val="0070C0"/>
                </a:solidFill>
              </a:rPr>
              <a:t>Douleurs lombaire soudaines</a:t>
            </a:r>
            <a:r>
              <a:rPr lang="fr-FR" sz="2400" dirty="0">
                <a:solidFill>
                  <a:prstClr val="black"/>
                </a:solidFill>
              </a:rPr>
              <a:t>, vives , impulsive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400" dirty="0">
                <a:solidFill>
                  <a:prstClr val="black"/>
                </a:solidFill>
              </a:rPr>
              <a:t>Survenue lors d’une </a:t>
            </a:r>
            <a:r>
              <a:rPr lang="fr-FR" sz="2400" dirty="0">
                <a:solidFill>
                  <a:srgbClr val="0070C0"/>
                </a:solidFill>
              </a:rPr>
              <a:t>tentative de soulèvement </a:t>
            </a:r>
            <a:r>
              <a:rPr lang="fr-FR" sz="2400" dirty="0">
                <a:solidFill>
                  <a:prstClr val="black"/>
                </a:solidFill>
              </a:rPr>
              <a:t>d’une charge (notion de </a:t>
            </a:r>
            <a:r>
              <a:rPr lang="fr-FR" sz="2400" dirty="0">
                <a:solidFill>
                  <a:srgbClr val="C00000"/>
                </a:solidFill>
              </a:rPr>
              <a:t>craquement </a:t>
            </a:r>
            <a:r>
              <a:rPr lang="fr-FR" sz="2400" dirty="0">
                <a:solidFill>
                  <a:prstClr val="black"/>
                </a:solidFill>
              </a:rPr>
              <a:t>dans le dos)</a:t>
            </a:r>
          </a:p>
        </p:txBody>
      </p:sp>
    </p:spTree>
    <p:extLst>
      <p:ext uri="{BB962C8B-B14F-4D97-AF65-F5344CB8AC3E}">
        <p14:creationId xmlns:p14="http://schemas.microsoft.com/office/powerpoint/2010/main" val="91061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0381" y="301336"/>
            <a:ext cx="10945091" cy="6952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4</a:t>
            </a:r>
            <a:r>
              <a:rPr lang="fr-FR" b="1" dirty="0" smtClean="0"/>
              <a:t>-Formes topographiques</a:t>
            </a:r>
          </a:p>
          <a:p>
            <a:pPr marL="0" indent="0">
              <a:buNone/>
            </a:pPr>
            <a:endParaRPr lang="fr-FR" sz="500" b="1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sz="1100" dirty="0"/>
          </a:p>
        </p:txBody>
      </p:sp>
      <p:sp>
        <p:nvSpPr>
          <p:cNvPr id="5" name="Rectangle 4"/>
          <p:cNvSpPr/>
          <p:nvPr/>
        </p:nvSpPr>
        <p:spPr>
          <a:xfrm>
            <a:off x="630381" y="1057808"/>
            <a:ext cx="6096000" cy="9684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800" dirty="0">
                <a:solidFill>
                  <a:prstClr val="black"/>
                </a:solidFill>
              </a:rPr>
              <a:t>-</a:t>
            </a:r>
            <a:r>
              <a:rPr lang="fr-FR" sz="2600" b="1" dirty="0">
                <a:solidFill>
                  <a:prstClr val="black"/>
                </a:solidFill>
              </a:rPr>
              <a:t>Cruralgie L3/L4</a:t>
            </a:r>
            <a:r>
              <a:rPr lang="fr-FR" sz="2800" dirty="0">
                <a:solidFill>
                  <a:prstClr val="black"/>
                </a:solidFill>
              </a:rPr>
              <a:t>: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600" dirty="0">
                <a:solidFill>
                  <a:prstClr val="black"/>
                </a:solidFill>
              </a:rPr>
              <a:t>face antérieure de la cuisse jusqu’au genou </a:t>
            </a:r>
          </a:p>
        </p:txBody>
      </p:sp>
      <p:pic>
        <p:nvPicPr>
          <p:cNvPr id="6" name="Picture 6" descr="sciatica_tabl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4" t="54697" r="52237"/>
          <a:stretch/>
        </p:blipFill>
        <p:spPr bwMode="auto">
          <a:xfrm>
            <a:off x="8185058" y="639883"/>
            <a:ext cx="1647717" cy="315744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30381" y="2833949"/>
            <a:ext cx="6096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sz="2400" dirty="0">
                <a:solidFill>
                  <a:prstClr val="black"/>
                </a:solidFill>
              </a:rPr>
              <a:t>- </a:t>
            </a:r>
            <a:r>
              <a:rPr lang="fr-FR" sz="2600" b="1" dirty="0">
                <a:solidFill>
                  <a:prstClr val="black"/>
                </a:solidFill>
              </a:rPr>
              <a:t>Hernie cervicale</a:t>
            </a:r>
            <a:r>
              <a:rPr lang="fr-FR" sz="2800" dirty="0">
                <a:solidFill>
                  <a:prstClr val="black"/>
                </a:solidFill>
              </a:rPr>
              <a:t>: </a:t>
            </a:r>
          </a:p>
          <a:p>
            <a:pPr lvl="0"/>
            <a:r>
              <a:rPr lang="fr-FR" sz="2400" dirty="0">
                <a:solidFill>
                  <a:prstClr val="black"/>
                </a:solidFill>
              </a:rPr>
              <a:t>    </a:t>
            </a:r>
            <a:r>
              <a:rPr lang="fr-FR" sz="2400" dirty="0" smtClean="0">
                <a:solidFill>
                  <a:prstClr val="black"/>
                </a:solidFill>
              </a:rPr>
              <a:t>Névralgies </a:t>
            </a:r>
            <a:r>
              <a:rPr lang="fr-FR" sz="2400" dirty="0" err="1" smtClean="0">
                <a:solidFill>
                  <a:prstClr val="black"/>
                </a:solidFill>
              </a:rPr>
              <a:t>cervico-brachiales</a:t>
            </a:r>
            <a:endParaRPr lang="fr-FR" sz="2400" dirty="0">
              <a:solidFill>
                <a:prstClr val="black"/>
              </a:solidFill>
            </a:endParaRPr>
          </a:p>
          <a:p>
            <a:pPr lvl="0"/>
            <a:r>
              <a:rPr lang="fr-FR" sz="2400" dirty="0">
                <a:solidFill>
                  <a:prstClr val="black"/>
                </a:solidFill>
              </a:rPr>
              <a:t>    Paresthésie dans le bras et les doigts</a:t>
            </a:r>
          </a:p>
        </p:txBody>
      </p:sp>
      <p:sp>
        <p:nvSpPr>
          <p:cNvPr id="8" name="Rectangle 7"/>
          <p:cNvSpPr/>
          <p:nvPr/>
        </p:nvSpPr>
        <p:spPr>
          <a:xfrm>
            <a:off x="630381" y="4903504"/>
            <a:ext cx="6096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sz="2400" dirty="0">
                <a:solidFill>
                  <a:prstClr val="black"/>
                </a:solidFill>
              </a:rPr>
              <a:t>-</a:t>
            </a:r>
            <a:r>
              <a:rPr lang="fr-FR" sz="2600" b="1" dirty="0">
                <a:solidFill>
                  <a:prstClr val="black"/>
                </a:solidFill>
              </a:rPr>
              <a:t>Hernie discale thoracique</a:t>
            </a:r>
          </a:p>
          <a:p>
            <a:pPr lvl="0"/>
            <a:r>
              <a:rPr lang="fr-FR" sz="2400" dirty="0">
                <a:solidFill>
                  <a:prstClr val="black"/>
                </a:solidFill>
              </a:rPr>
              <a:t>   </a:t>
            </a:r>
            <a:r>
              <a:rPr lang="fr-FR" sz="2400" dirty="0" smtClean="0">
                <a:solidFill>
                  <a:prstClr val="black"/>
                </a:solidFill>
              </a:rPr>
              <a:t>Névralgies intercostales </a:t>
            </a:r>
            <a:r>
              <a:rPr lang="fr-FR" sz="2400" dirty="0">
                <a:solidFill>
                  <a:prstClr val="black"/>
                </a:solidFill>
              </a:rPr>
              <a:t>en hémi-ceinture</a:t>
            </a:r>
          </a:p>
          <a:p>
            <a:pPr lvl="0"/>
            <a:r>
              <a:rPr lang="fr-FR" sz="2400" dirty="0">
                <a:solidFill>
                  <a:prstClr val="black"/>
                </a:solidFill>
              </a:rPr>
              <a:t>   Parfois associée à une irritation pyramidale</a:t>
            </a:r>
          </a:p>
        </p:txBody>
      </p:sp>
    </p:spTree>
    <p:extLst>
      <p:ext uri="{BB962C8B-B14F-4D97-AF65-F5344CB8AC3E}">
        <p14:creationId xmlns:p14="http://schemas.microsoft.com/office/powerpoint/2010/main" val="336998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Algerian" panose="04020705040A02060702" pitchFamily="82" charset="0"/>
              </a:rPr>
              <a:t>I-Généralités</a:t>
            </a:r>
            <a:endParaRPr lang="fr-FR" dirty="0">
              <a:latin typeface="Algerian" panose="04020705040A02060702" pitchFamily="82" charset="0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/>
              <a:t>1- Définition</a:t>
            </a:r>
          </a:p>
          <a:p>
            <a:pPr marL="0" indent="0">
              <a:buNone/>
            </a:pPr>
            <a:endParaRPr lang="fr-FR" b="1" i="1" dirty="0" smtClean="0"/>
          </a:p>
          <a:p>
            <a:pPr marL="0" indent="0">
              <a:buNone/>
            </a:pPr>
            <a:r>
              <a:rPr lang="fr-FR" b="1" i="1" dirty="0" smtClean="0"/>
              <a:t>Extériorisation</a:t>
            </a:r>
            <a:r>
              <a:rPr lang="fr-FR" dirty="0" smtClean="0"/>
              <a:t> du </a:t>
            </a:r>
            <a:r>
              <a:rPr lang="fr-FR" b="1" i="1" dirty="0" smtClean="0">
                <a:solidFill>
                  <a:srgbClr val="FF0000"/>
                </a:solidFill>
              </a:rPr>
              <a:t>noyau du disque intersomatique </a:t>
            </a:r>
            <a:r>
              <a:rPr lang="fr-FR" dirty="0" smtClean="0"/>
              <a:t> à travers une rupture de </a:t>
            </a:r>
            <a:r>
              <a:rPr lang="fr-FR" b="1" i="1" dirty="0" smtClean="0"/>
              <a:t>l’</a:t>
            </a:r>
            <a:r>
              <a:rPr lang="fr-FR" b="1" i="1" dirty="0" smtClean="0">
                <a:solidFill>
                  <a:srgbClr val="FF0000"/>
                </a:solidFill>
              </a:rPr>
              <a:t>anneau fibreux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fr-FR" b="1" i="1" dirty="0" smtClean="0">
                <a:sym typeface="Wingdings" panose="05000000000000000000" pitchFamily="2" charset="2"/>
              </a:rPr>
              <a:t>contact noyau-racine nerveuse </a:t>
            </a:r>
            <a:r>
              <a:rPr lang="fr-FR" dirty="0" smtClean="0">
                <a:sym typeface="Wingdings" panose="05000000000000000000" pitchFamily="2" charset="2"/>
              </a:rPr>
              <a:t>= </a:t>
            </a:r>
            <a:r>
              <a:rPr lang="fr-FR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radiculalgie</a:t>
            </a:r>
          </a:p>
          <a:p>
            <a:pPr marL="0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Affection grave </a:t>
            </a:r>
            <a:r>
              <a:rPr lang="fr-FR" dirty="0" smtClean="0">
                <a:sym typeface="Wingdings" panose="05000000000000000000" pitchFamily="2" charset="2"/>
              </a:rPr>
              <a:t>=&gt; troubles neurologiques invalident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923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Algerian" panose="04020705040A02060702" pitchFamily="82" charset="0"/>
              </a:rPr>
              <a:t>III- Traitement</a:t>
            </a:r>
            <a:endParaRPr lang="fr-FR" dirty="0">
              <a:latin typeface="Algerian" panose="04020705040A020607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825625"/>
            <a:ext cx="1121525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1-Préventif</a:t>
            </a:r>
          </a:p>
          <a:p>
            <a:pPr marL="0" indent="0">
              <a:buNone/>
            </a:pPr>
            <a:endParaRPr lang="fr-FR" sz="800" dirty="0" smtClean="0"/>
          </a:p>
          <a:p>
            <a:pPr marL="0" indent="0">
              <a:buNone/>
            </a:pPr>
            <a:r>
              <a:rPr lang="fr-FR" dirty="0" smtClean="0"/>
              <a:t>-</a:t>
            </a:r>
            <a:r>
              <a:rPr lang="fr-FR" sz="2600" dirty="0" smtClean="0"/>
              <a:t>hygiène du dos</a:t>
            </a:r>
          </a:p>
          <a:p>
            <a:pPr marL="0" indent="0">
              <a:buNone/>
            </a:pPr>
            <a:endParaRPr lang="fr-FR" sz="800" dirty="0" smtClean="0"/>
          </a:p>
          <a:p>
            <a:pPr marL="0" indent="0">
              <a:buNone/>
            </a:pPr>
            <a:r>
              <a:rPr lang="fr-FR" dirty="0" smtClean="0"/>
              <a:t>-</a:t>
            </a:r>
            <a:r>
              <a:rPr lang="fr-FR" sz="2600" dirty="0" smtClean="0"/>
              <a:t>pratique régulière d’activités physiques </a:t>
            </a:r>
            <a:r>
              <a:rPr lang="fr-FR" dirty="0" smtClean="0"/>
              <a:t>(</a:t>
            </a:r>
            <a:r>
              <a:rPr lang="fr-FR" sz="2400" i="1" dirty="0" smtClean="0"/>
              <a:t>renforcement ou maintient des muscles posturaux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508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989" y="0"/>
            <a:ext cx="10515600" cy="5116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3100" b="1" dirty="0" smtClean="0"/>
              <a:t>2-Curatif</a:t>
            </a:r>
          </a:p>
          <a:p>
            <a:pPr marL="0" indent="0">
              <a:buNone/>
            </a:pPr>
            <a:endParaRPr lang="fr-FR" sz="26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457203" y="759433"/>
            <a:ext cx="6096000" cy="142910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600" b="1" dirty="0">
                <a:solidFill>
                  <a:prstClr val="black"/>
                </a:solidFill>
              </a:rPr>
              <a:t>a- But: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600" dirty="0">
                <a:solidFill>
                  <a:prstClr val="black"/>
                </a:solidFill>
              </a:rPr>
              <a:t>     </a:t>
            </a:r>
            <a:r>
              <a:rPr lang="fr-FR" sz="2400" dirty="0">
                <a:solidFill>
                  <a:prstClr val="black"/>
                </a:solidFill>
              </a:rPr>
              <a:t>-soulager la douleur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400" dirty="0">
                <a:solidFill>
                  <a:prstClr val="black"/>
                </a:solidFill>
              </a:rPr>
              <a:t>     - améliorer l’état neurologique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3" y="2845672"/>
            <a:ext cx="8011886" cy="362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600" b="1" dirty="0">
                <a:solidFill>
                  <a:prstClr val="black"/>
                </a:solidFill>
              </a:rPr>
              <a:t>b- Moyens et méthodes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600" b="1" dirty="0">
                <a:solidFill>
                  <a:prstClr val="black"/>
                </a:solidFill>
              </a:rPr>
              <a:t>    </a:t>
            </a:r>
            <a:r>
              <a:rPr lang="fr-FR" sz="2400" b="1" dirty="0">
                <a:solidFill>
                  <a:srgbClr val="0070C0"/>
                </a:solidFill>
              </a:rPr>
              <a:t>=&gt;Non chirurgicaux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400" dirty="0">
                <a:solidFill>
                  <a:prstClr val="black"/>
                </a:solidFill>
              </a:rPr>
              <a:t>                  </a:t>
            </a:r>
            <a:r>
              <a:rPr lang="fr-FR" sz="2400" b="1" dirty="0">
                <a:solidFill>
                  <a:prstClr val="black"/>
                </a:solidFill>
              </a:rPr>
              <a:t>- </a:t>
            </a:r>
            <a:r>
              <a:rPr lang="fr-FR" sz="2400" b="1" i="1" dirty="0">
                <a:solidFill>
                  <a:prstClr val="black"/>
                </a:solidFill>
              </a:rPr>
              <a:t>A la phase aigue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400" dirty="0">
                <a:solidFill>
                  <a:prstClr val="black"/>
                </a:solidFill>
              </a:rPr>
              <a:t>                        </a:t>
            </a:r>
            <a:r>
              <a:rPr lang="fr-FR" sz="2200" dirty="0">
                <a:solidFill>
                  <a:prstClr val="black"/>
                </a:solidFill>
              </a:rPr>
              <a:t>repos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200" dirty="0">
                <a:solidFill>
                  <a:prstClr val="black"/>
                </a:solidFill>
              </a:rPr>
              <a:t>                        antalgiques + antiinflammatoire + myorelaxant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400" dirty="0">
                <a:solidFill>
                  <a:prstClr val="black"/>
                </a:solidFill>
              </a:rPr>
              <a:t>                 -</a:t>
            </a:r>
            <a:r>
              <a:rPr lang="fr-FR" sz="2400" b="1" i="1" dirty="0">
                <a:solidFill>
                  <a:prstClr val="black"/>
                </a:solidFill>
              </a:rPr>
              <a:t>Après la phase aigue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200" dirty="0">
                <a:solidFill>
                  <a:prstClr val="black"/>
                </a:solidFill>
              </a:rPr>
              <a:t>                        kinésithérapie 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200" dirty="0">
                <a:solidFill>
                  <a:prstClr val="black"/>
                </a:solidFill>
              </a:rPr>
              <a:t>                        Renforcement des muscles abdominaux et dorsaux</a:t>
            </a:r>
          </a:p>
        </p:txBody>
      </p:sp>
      <p:sp>
        <p:nvSpPr>
          <p:cNvPr id="6" name="Rectangle 5"/>
          <p:cNvSpPr/>
          <p:nvPr/>
        </p:nvSpPr>
        <p:spPr>
          <a:xfrm>
            <a:off x="8098974" y="3865456"/>
            <a:ext cx="6096000" cy="2488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3200" b="1" dirty="0">
                <a:solidFill>
                  <a:prstClr val="black"/>
                </a:solidFill>
              </a:rPr>
              <a:t> </a:t>
            </a:r>
            <a:r>
              <a:rPr lang="fr-FR" sz="2800" b="1" dirty="0">
                <a:solidFill>
                  <a:srgbClr val="0070C0"/>
                </a:solidFill>
              </a:rPr>
              <a:t>=&gt; </a:t>
            </a:r>
            <a:r>
              <a:rPr lang="fr-FR" sz="2400" b="1" dirty="0">
                <a:solidFill>
                  <a:srgbClr val="0070C0"/>
                </a:solidFill>
              </a:rPr>
              <a:t>chirurgicaux</a:t>
            </a:r>
            <a:endParaRPr lang="fr-FR" sz="2800" b="1" dirty="0">
              <a:solidFill>
                <a:srgbClr val="0070C0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3200" b="1" dirty="0">
                <a:solidFill>
                  <a:prstClr val="black"/>
                </a:solidFill>
              </a:rPr>
              <a:t>            </a:t>
            </a:r>
            <a:r>
              <a:rPr lang="fr-FR" sz="2400" b="1" dirty="0">
                <a:solidFill>
                  <a:prstClr val="black"/>
                </a:solidFill>
              </a:rPr>
              <a:t>discectomie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800" b="1" i="1" dirty="0">
                <a:solidFill>
                  <a:prstClr val="black"/>
                </a:solidFill>
              </a:rPr>
              <a:t>             </a:t>
            </a:r>
            <a:r>
              <a:rPr lang="fr-FR" sz="2800" b="1" i="1" dirty="0" smtClean="0">
                <a:solidFill>
                  <a:prstClr val="black"/>
                </a:solidFill>
              </a:rPr>
              <a:t> </a:t>
            </a:r>
            <a:r>
              <a:rPr lang="fr-FR" sz="2200" i="1" dirty="0">
                <a:solidFill>
                  <a:prstClr val="black"/>
                </a:solidFill>
              </a:rPr>
              <a:t>- abord </a:t>
            </a:r>
            <a:r>
              <a:rPr lang="fr-FR" sz="2200" i="1" dirty="0" err="1">
                <a:solidFill>
                  <a:prstClr val="black"/>
                </a:solidFill>
              </a:rPr>
              <a:t>interlamaire</a:t>
            </a:r>
            <a:endParaRPr lang="fr-FR" sz="2200" i="1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200" i="1" dirty="0">
                <a:solidFill>
                  <a:prstClr val="black"/>
                </a:solidFill>
              </a:rPr>
              <a:t>                  - abord </a:t>
            </a:r>
            <a:r>
              <a:rPr lang="fr-FR" sz="2200" i="1" dirty="0" err="1">
                <a:solidFill>
                  <a:prstClr val="black"/>
                </a:solidFill>
              </a:rPr>
              <a:t>extraforaminal</a:t>
            </a:r>
            <a:endParaRPr lang="fr-FR" sz="2200" i="1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200" i="1" dirty="0">
                <a:solidFill>
                  <a:prstClr val="black"/>
                </a:solidFill>
              </a:rPr>
              <a:t>                  - laminectomie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1913796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895" y="2830994"/>
            <a:ext cx="6096000" cy="370460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800" b="1" dirty="0" smtClean="0">
                <a:solidFill>
                  <a:prstClr val="black"/>
                </a:solidFill>
              </a:rPr>
              <a:t>c- Indications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400" b="1" i="1" dirty="0" smtClean="0">
                <a:solidFill>
                  <a:prstClr val="black"/>
                </a:solidFill>
              </a:rPr>
              <a:t>Traitement médical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400" dirty="0" smtClean="0">
                <a:solidFill>
                  <a:prstClr val="black"/>
                </a:solidFill>
              </a:rPr>
              <a:t>-Sciatique débutante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400" dirty="0" smtClean="0">
                <a:solidFill>
                  <a:prstClr val="black"/>
                </a:solidFill>
              </a:rPr>
              <a:t>-Première crise de sciatique ou de Lumbago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400" b="1" i="1" dirty="0">
                <a:solidFill>
                  <a:prstClr val="black"/>
                </a:solidFill>
              </a:rPr>
              <a:t>C</a:t>
            </a:r>
            <a:r>
              <a:rPr lang="fr-FR" sz="2400" b="1" i="1" dirty="0" smtClean="0">
                <a:solidFill>
                  <a:prstClr val="black"/>
                </a:solidFill>
              </a:rPr>
              <a:t>hirurgie</a:t>
            </a:r>
            <a:endParaRPr lang="fr-FR" sz="2400" b="1" i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fr-FR" sz="2400" dirty="0">
                <a:solidFill>
                  <a:prstClr val="black"/>
                </a:solidFill>
              </a:rPr>
              <a:t>Sciatalgies hyperalgiques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fr-FR" sz="2400" dirty="0">
                <a:solidFill>
                  <a:prstClr val="black"/>
                </a:solidFill>
              </a:rPr>
              <a:t>Sciatiques déficitaires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fr-FR" sz="2400" dirty="0">
                <a:solidFill>
                  <a:prstClr val="black"/>
                </a:solidFill>
              </a:rPr>
              <a:t>Sciatalgie rebelles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672935" y="230373"/>
            <a:ext cx="10515600" cy="2309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i="1" dirty="0" smtClean="0"/>
              <a:t>Complications de la chirurgie</a:t>
            </a:r>
          </a:p>
          <a:p>
            <a:pPr>
              <a:buFontTx/>
              <a:buChar char="-"/>
            </a:pPr>
            <a:r>
              <a:rPr lang="fr-FR" sz="2400" dirty="0" smtClean="0"/>
              <a:t>Hémorragiques</a:t>
            </a:r>
          </a:p>
          <a:p>
            <a:pPr>
              <a:buFontTx/>
              <a:buChar char="-"/>
            </a:pPr>
            <a:r>
              <a:rPr lang="fr-FR" sz="2400" dirty="0" smtClean="0"/>
              <a:t>Infection</a:t>
            </a:r>
          </a:p>
          <a:p>
            <a:pPr>
              <a:buFontTx/>
              <a:buChar char="-"/>
            </a:pPr>
            <a:r>
              <a:rPr lang="fr-FR" sz="2400" dirty="0" smtClean="0"/>
              <a:t>Lésion du nerf rachidien =&gt; </a:t>
            </a:r>
            <a:r>
              <a:rPr lang="fr-FR" sz="2400" i="1" dirty="0" smtClean="0">
                <a:solidFill>
                  <a:srgbClr val="C00000"/>
                </a:solidFill>
              </a:rPr>
              <a:t>aggravation des troubles neurologiques</a:t>
            </a:r>
          </a:p>
          <a:p>
            <a:pPr>
              <a:buFontTx/>
              <a:buChar char="-"/>
            </a:pPr>
            <a:r>
              <a:rPr lang="fr-FR" sz="2400" dirty="0" smtClean="0"/>
              <a:t>Brèche durale</a:t>
            </a:r>
          </a:p>
          <a:p>
            <a:pPr>
              <a:buFontTx/>
              <a:buChar char="-"/>
            </a:pP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val="1755650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9972" y="780597"/>
            <a:ext cx="11332028" cy="4351338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/>
              <a:t>d- Résultats</a:t>
            </a:r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r>
              <a:rPr lang="fr-FR" sz="2600" dirty="0" smtClean="0"/>
              <a:t>-Très bon sous </a:t>
            </a:r>
            <a:r>
              <a:rPr lang="fr-FR" sz="2600" dirty="0" smtClean="0">
                <a:solidFill>
                  <a:srgbClr val="0070C0"/>
                </a:solidFill>
              </a:rPr>
              <a:t>traitement médical</a:t>
            </a:r>
            <a:r>
              <a:rPr lang="fr-FR" sz="2600" dirty="0" smtClean="0"/>
              <a:t>: </a:t>
            </a:r>
            <a:r>
              <a:rPr lang="fr-FR" sz="2600" dirty="0" smtClean="0">
                <a:solidFill>
                  <a:srgbClr val="C00000"/>
                </a:solidFill>
              </a:rPr>
              <a:t>7/10</a:t>
            </a:r>
            <a:r>
              <a:rPr lang="fr-FR" sz="2600" dirty="0" smtClean="0"/>
              <a:t> cas</a:t>
            </a:r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r>
              <a:rPr lang="fr-FR" sz="2600" dirty="0" smtClean="0"/>
              <a:t>-</a:t>
            </a:r>
            <a:r>
              <a:rPr lang="fr-FR" sz="2600" dirty="0" smtClean="0">
                <a:solidFill>
                  <a:srgbClr val="0070C0"/>
                </a:solidFill>
              </a:rPr>
              <a:t>chirurgie</a:t>
            </a:r>
            <a:r>
              <a:rPr lang="fr-FR" sz="2600" dirty="0" smtClean="0"/>
              <a:t> concerne </a:t>
            </a:r>
            <a:r>
              <a:rPr lang="fr-FR" sz="2600" dirty="0" smtClean="0">
                <a:solidFill>
                  <a:srgbClr val="C00000"/>
                </a:solidFill>
              </a:rPr>
              <a:t>3/10</a:t>
            </a:r>
          </a:p>
          <a:p>
            <a:pPr marL="0" indent="0">
              <a:buNone/>
            </a:pPr>
            <a:r>
              <a:rPr lang="fr-FR" sz="2600" dirty="0">
                <a:solidFill>
                  <a:srgbClr val="0070C0"/>
                </a:solidFill>
              </a:rPr>
              <a:t> </a:t>
            </a:r>
            <a:r>
              <a:rPr lang="fr-FR" sz="2600" dirty="0" smtClean="0">
                <a:solidFill>
                  <a:srgbClr val="0070C0"/>
                </a:solidFill>
              </a:rPr>
              <a:t>                                   2</a:t>
            </a:r>
            <a:r>
              <a:rPr lang="fr-FR" sz="2600" dirty="0" smtClean="0"/>
              <a:t>/10 guérison de a sciatalgie, présence  lombalgie résiduel</a:t>
            </a:r>
          </a:p>
          <a:p>
            <a:pPr marL="0" indent="0">
              <a:buNone/>
            </a:pPr>
            <a:r>
              <a:rPr lang="fr-FR" sz="2600" dirty="0" smtClean="0"/>
              <a:t>                                    1/10 évolution neurologique non favorable (PEC tardive)</a:t>
            </a:r>
          </a:p>
          <a:p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97131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Algerian" panose="04020705040A02060702" pitchFamily="82" charset="0"/>
              </a:rPr>
              <a:t>Conclusion</a:t>
            </a:r>
            <a:endParaRPr lang="fr-FR" dirty="0">
              <a:latin typeface="Algerian" panose="04020705040A020607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9155" y="1825625"/>
            <a:ext cx="1147156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Hernie discale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Affection fréquente, très invalidante =&gt; troubles neurologiques irréversibles</a:t>
            </a:r>
          </a:p>
          <a:p>
            <a:endParaRPr lang="fr-FR" dirty="0" smtClean="0"/>
          </a:p>
          <a:p>
            <a:r>
              <a:rPr lang="fr-FR" dirty="0" smtClean="0"/>
              <a:t>Prévention doit être de mise</a:t>
            </a:r>
          </a:p>
          <a:p>
            <a:endParaRPr lang="fr-FR" dirty="0" smtClean="0"/>
          </a:p>
          <a:p>
            <a:r>
              <a:rPr lang="fr-FR" dirty="0" smtClean="0"/>
              <a:t>Pour les patients symptomatiques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-traitement médical en 1</a:t>
            </a:r>
            <a:r>
              <a:rPr lang="fr-FR" baseline="30000" dirty="0" smtClean="0"/>
              <a:t>ère</a:t>
            </a:r>
            <a:r>
              <a:rPr lang="fr-FR" dirty="0" smtClean="0"/>
              <a:t> intention </a:t>
            </a:r>
          </a:p>
          <a:p>
            <a:pPr marL="0" indent="0">
              <a:buNone/>
            </a:pPr>
            <a:r>
              <a:rPr lang="fr-FR" dirty="0" smtClean="0"/>
              <a:t>   -si échec ou en cas de trouble neurologique =&gt; chirurgie</a:t>
            </a:r>
          </a:p>
        </p:txBody>
      </p:sp>
    </p:spTree>
    <p:extLst>
      <p:ext uri="{BB962C8B-B14F-4D97-AF65-F5344CB8AC3E}">
        <p14:creationId xmlns:p14="http://schemas.microsoft.com/office/powerpoint/2010/main" val="12768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509155"/>
            <a:ext cx="10515600" cy="710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2</a:t>
            </a:r>
            <a:r>
              <a:rPr lang="fr-FR" b="1" dirty="0" smtClean="0"/>
              <a:t>- Intérêt</a:t>
            </a:r>
          </a:p>
          <a:p>
            <a:pPr marL="0" indent="0">
              <a:buNone/>
            </a:pPr>
            <a:endParaRPr lang="fr-FR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838199" y="1390425"/>
            <a:ext cx="10189029" cy="1512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800" b="1" dirty="0">
                <a:solidFill>
                  <a:prstClr val="black"/>
                </a:solidFill>
              </a:rPr>
              <a:t>-Fréquence: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800" dirty="0">
                <a:solidFill>
                  <a:prstClr val="black"/>
                </a:solidFill>
              </a:rPr>
              <a:t>  affection fréquente chez l’adulte jeune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800" dirty="0">
                <a:solidFill>
                  <a:prstClr val="black"/>
                </a:solidFill>
              </a:rPr>
              <a:t>  prédominante dans certaines </a:t>
            </a:r>
            <a:r>
              <a:rPr lang="fr-FR" sz="2800" dirty="0" smtClean="0">
                <a:solidFill>
                  <a:srgbClr val="0070C0"/>
                </a:solidFill>
              </a:rPr>
              <a:t>couches socio-professionnelles</a:t>
            </a:r>
            <a:endParaRPr lang="fr-FR" sz="28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199" y="3621560"/>
            <a:ext cx="6096000" cy="9961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800" b="1" dirty="0">
                <a:solidFill>
                  <a:prstClr val="black"/>
                </a:solidFill>
              </a:rPr>
              <a:t>-clinique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800" b="1" dirty="0">
                <a:solidFill>
                  <a:prstClr val="black"/>
                </a:solidFill>
              </a:rPr>
              <a:t>  </a:t>
            </a:r>
            <a:r>
              <a:rPr lang="fr-FR" sz="2800" dirty="0">
                <a:solidFill>
                  <a:prstClr val="black"/>
                </a:solidFill>
              </a:rPr>
              <a:t>douleurs radiculaires invalidantes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199" y="5184257"/>
            <a:ext cx="6096000" cy="9961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800" b="1" dirty="0">
                <a:solidFill>
                  <a:prstClr val="black"/>
                </a:solidFill>
              </a:rPr>
              <a:t>-Thérapeutique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800" b="1" dirty="0">
                <a:solidFill>
                  <a:prstClr val="black"/>
                </a:solidFill>
              </a:rPr>
              <a:t>  </a:t>
            </a:r>
            <a:r>
              <a:rPr lang="fr-FR" sz="2800" dirty="0">
                <a:solidFill>
                  <a:prstClr val="black"/>
                </a:solidFill>
              </a:rPr>
              <a:t>pathologie curatif sans séquelle</a:t>
            </a:r>
          </a:p>
        </p:txBody>
      </p:sp>
    </p:spTree>
    <p:extLst>
      <p:ext uri="{BB962C8B-B14F-4D97-AF65-F5344CB8AC3E}">
        <p14:creationId xmlns:p14="http://schemas.microsoft.com/office/powerpoint/2010/main" val="20392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6245" y="464416"/>
            <a:ext cx="10515600" cy="603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3-Rappels anatomiques</a:t>
            </a:r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2" name="Rectangle 1"/>
          <p:cNvSpPr/>
          <p:nvPr/>
        </p:nvSpPr>
        <p:spPr>
          <a:xfrm>
            <a:off x="532786" y="1251309"/>
            <a:ext cx="7477262" cy="4092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800" dirty="0">
                <a:solidFill>
                  <a:prstClr val="black"/>
                </a:solidFill>
              </a:rPr>
              <a:t>Colonne vertébrale = empilement de </a:t>
            </a:r>
            <a:r>
              <a:rPr lang="fr-FR" sz="2800" b="1" dirty="0">
                <a:solidFill>
                  <a:prstClr val="black"/>
                </a:solidFill>
              </a:rPr>
              <a:t>33 vertèbres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800" dirty="0">
                <a:solidFill>
                  <a:prstClr val="black"/>
                </a:solidFill>
              </a:rPr>
              <a:t>-7 cervicales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800" dirty="0">
                <a:solidFill>
                  <a:prstClr val="black"/>
                </a:solidFill>
              </a:rPr>
              <a:t>-12 thoraciques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800" dirty="0">
                <a:solidFill>
                  <a:prstClr val="black"/>
                </a:solidFill>
              </a:rPr>
              <a:t>-5 lombaires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800" dirty="0">
                <a:solidFill>
                  <a:prstClr val="black"/>
                </a:solidFill>
              </a:rPr>
              <a:t>-5 sacrées (soudées)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800" dirty="0">
                <a:solidFill>
                  <a:prstClr val="black"/>
                </a:solidFill>
              </a:rPr>
              <a:t>-4 coccygiennes (unies)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fr-FR" sz="28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800" dirty="0">
                <a:solidFill>
                  <a:prstClr val="black"/>
                </a:solidFill>
              </a:rPr>
              <a:t>C1 C2 sacrum et coccyx = particulières 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7062628" y="703409"/>
            <a:ext cx="5354510" cy="5556318"/>
            <a:chOff x="3145254" y="1301682"/>
            <a:chExt cx="5354510" cy="5556318"/>
          </a:xfrm>
        </p:grpSpPr>
        <p:pic>
          <p:nvPicPr>
            <p:cNvPr id="16" name="Picture 6" descr="num1A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3635" y="1301682"/>
              <a:ext cx="1143319" cy="5556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ZoneTexte 16"/>
            <p:cNvSpPr txBox="1"/>
            <p:nvPr/>
          </p:nvSpPr>
          <p:spPr>
            <a:xfrm>
              <a:off x="5870864" y="1605634"/>
              <a:ext cx="22597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Rachis cervical</a:t>
              </a:r>
              <a:endPara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5766954" y="5137285"/>
              <a:ext cx="22597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Rachis lombaire</a:t>
              </a:r>
              <a:endPara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5766954" y="3170777"/>
              <a:ext cx="27328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Rachis thoracique</a:t>
              </a:r>
              <a:endPara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5778211" y="5904268"/>
              <a:ext cx="22597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Sacrum</a:t>
              </a:r>
              <a:endPara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3145254" y="6240471"/>
              <a:ext cx="1259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Coccyx</a:t>
              </a:r>
              <a:endPara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Accolade fermante 21"/>
            <p:cNvSpPr/>
            <p:nvPr/>
          </p:nvSpPr>
          <p:spPr>
            <a:xfrm>
              <a:off x="5685558" y="1413164"/>
              <a:ext cx="185306" cy="872836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" name="Accolade fermante 22"/>
            <p:cNvSpPr/>
            <p:nvPr/>
          </p:nvSpPr>
          <p:spPr>
            <a:xfrm>
              <a:off x="5361710" y="2452254"/>
              <a:ext cx="364548" cy="188075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" name="Accolade fermante 23"/>
            <p:cNvSpPr/>
            <p:nvPr/>
          </p:nvSpPr>
          <p:spPr>
            <a:xfrm>
              <a:off x="5443969" y="5698683"/>
              <a:ext cx="185306" cy="872836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" name="Flèche droite 24"/>
            <p:cNvSpPr/>
            <p:nvPr/>
          </p:nvSpPr>
          <p:spPr>
            <a:xfrm>
              <a:off x="4379175" y="6471304"/>
              <a:ext cx="436418" cy="2308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3721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054" y="235816"/>
            <a:ext cx="10515600" cy="4351338"/>
          </a:xfrm>
        </p:spPr>
        <p:txBody>
          <a:bodyPr/>
          <a:lstStyle/>
          <a:p>
            <a:r>
              <a:rPr lang="fr-FR" b="1" dirty="0" smtClean="0"/>
              <a:t>Unité fonctionnelle du rachis </a:t>
            </a:r>
            <a:r>
              <a:rPr lang="fr-FR" dirty="0" smtClean="0"/>
              <a:t>= 2 vertèbres + 1 disque</a:t>
            </a:r>
          </a:p>
          <a:p>
            <a:endParaRPr lang="fr-FR" dirty="0"/>
          </a:p>
          <a:p>
            <a:r>
              <a:rPr lang="fr-FR" b="1" dirty="0" smtClean="0"/>
              <a:t>Vertèbre</a:t>
            </a:r>
            <a:r>
              <a:rPr lang="fr-FR" dirty="0" smtClean="0"/>
              <a:t> composée de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1 corps vertébral (en avant)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arc post : 2 articulaires, 2 lames, 1 épineuse (en arrière)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2 processus transverses, 2 foramens IV (latérale)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1 Canal vertébral entre le corps et l’arc post</a:t>
            </a:r>
            <a:endParaRPr lang="fr-FR" dirty="0"/>
          </a:p>
        </p:txBody>
      </p:sp>
      <p:pic>
        <p:nvPicPr>
          <p:cNvPr id="4" name="Picture 6" descr="lumba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" t="8452" r="6915" b="10532"/>
          <a:stretch/>
        </p:blipFill>
        <p:spPr bwMode="auto">
          <a:xfrm>
            <a:off x="8242488" y="158656"/>
            <a:ext cx="3723228" cy="342734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umbar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1" t="10802" r="8292" b="13327"/>
          <a:stretch/>
        </p:blipFill>
        <p:spPr bwMode="auto">
          <a:xfrm>
            <a:off x="8221706" y="3875809"/>
            <a:ext cx="3796560" cy="298219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02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1385596" y="641228"/>
            <a:ext cx="5018809" cy="5520086"/>
            <a:chOff x="758536" y="1639455"/>
            <a:chExt cx="4865542" cy="5197952"/>
          </a:xfrm>
        </p:grpSpPr>
        <p:pic>
          <p:nvPicPr>
            <p:cNvPr id="5" name="Picture 6" descr="alva_f1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75" t="14470" r="23381" b="5076"/>
            <a:stretch/>
          </p:blipFill>
          <p:spPr bwMode="auto">
            <a:xfrm>
              <a:off x="966355" y="1901536"/>
              <a:ext cx="4260272" cy="467385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958936" y="1787236"/>
              <a:ext cx="1361209" cy="5299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4262870" y="2460048"/>
              <a:ext cx="1361209" cy="6598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 rot="4571558">
              <a:off x="4453736" y="3722815"/>
              <a:ext cx="1361209" cy="631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262869" y="5891645"/>
              <a:ext cx="1361209" cy="7980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4546022" y="5146066"/>
              <a:ext cx="1361209" cy="4156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49704" y="1693717"/>
              <a:ext cx="1361209" cy="4156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43100" y="6244291"/>
              <a:ext cx="2336431" cy="4156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-1449210" y="4066306"/>
              <a:ext cx="4831129" cy="4156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61171" y="6571732"/>
              <a:ext cx="1361209" cy="265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61171" y="1639455"/>
              <a:ext cx="2288533" cy="259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6" name="Picture 10" descr="inst-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00"/>
              </a:clrFrom>
              <a:clrTo>
                <a:srgbClr val="FFFE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857" y="1360946"/>
            <a:ext cx="5201948" cy="432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78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7255" y="641061"/>
            <a:ext cx="10515600" cy="4351338"/>
          </a:xfrm>
        </p:spPr>
        <p:txBody>
          <a:bodyPr/>
          <a:lstStyle/>
          <a:p>
            <a:r>
              <a:rPr lang="fr-FR" b="1" dirty="0" smtClean="0"/>
              <a:t>Disque intervertébral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Noyau pulpeux au centre: gélatineux, riche en eau</a:t>
            </a:r>
          </a:p>
          <a:p>
            <a:pPr marL="0" indent="0">
              <a:buNone/>
            </a:pPr>
            <a:r>
              <a:rPr lang="fr-FR" dirty="0" smtClean="0"/>
              <a:t>   Anneau fibreux périphérique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61" y="2559503"/>
            <a:ext cx="6324374" cy="290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inst-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00"/>
              </a:clrFrom>
              <a:clrTo>
                <a:srgbClr val="FFFE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835" y="2176609"/>
            <a:ext cx="5201948" cy="432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87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0382" y="30855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/>
              <a:t>4-Physiopathologie</a:t>
            </a:r>
            <a:endParaRPr lang="fr-FR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" t="46113" r="35520" b="8406"/>
          <a:stretch/>
        </p:blipFill>
        <p:spPr bwMode="auto">
          <a:xfrm>
            <a:off x="5378143" y="1442125"/>
            <a:ext cx="4879911" cy="496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48343" y="1235297"/>
            <a:ext cx="487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1-Contraintes sur le disque</a:t>
            </a:r>
          </a:p>
          <a:p>
            <a:endParaRPr lang="fr-FR" sz="2000" dirty="0" smtClean="0"/>
          </a:p>
          <a:p>
            <a:r>
              <a:rPr lang="fr-FR" sz="2000" b="1" dirty="0" smtClean="0"/>
              <a:t>2-Fissure de l’anneau </a:t>
            </a:r>
          </a:p>
          <a:p>
            <a:endParaRPr lang="fr-FR" sz="2000" dirty="0" smtClean="0"/>
          </a:p>
          <a:p>
            <a:r>
              <a:rPr lang="fr-FR" sz="2000" b="1" dirty="0" smtClean="0"/>
              <a:t>3-extérioriation du noyau</a:t>
            </a:r>
          </a:p>
          <a:p>
            <a:r>
              <a:rPr lang="fr-FR" sz="2000" i="1" dirty="0"/>
              <a:t> </a:t>
            </a:r>
            <a:r>
              <a:rPr lang="fr-FR" sz="2000" i="1" dirty="0" smtClean="0"/>
              <a:t>       -sous LVCP =&gt; </a:t>
            </a:r>
            <a:r>
              <a:rPr lang="fr-FR" sz="2000" i="1" dirty="0" err="1" smtClean="0"/>
              <a:t>algogène</a:t>
            </a:r>
            <a:endParaRPr lang="fr-FR" sz="2000" i="1" dirty="0" smtClean="0"/>
          </a:p>
          <a:p>
            <a:r>
              <a:rPr lang="fr-FR" sz="2000" i="1" dirty="0"/>
              <a:t> </a:t>
            </a:r>
            <a:r>
              <a:rPr lang="fr-FR" sz="2000" i="1" dirty="0" smtClean="0"/>
              <a:t>       -contact radiculaire= </a:t>
            </a:r>
            <a:r>
              <a:rPr lang="fr-FR" sz="2000" i="1" dirty="0" err="1" smtClean="0"/>
              <a:t>Dx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raducuaires</a:t>
            </a: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325426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inst-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00"/>
              </a:clrFrom>
              <a:clrTo>
                <a:srgbClr val="FFFE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4031"/>
            <a:ext cx="5201948" cy="432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d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860" y="1537855"/>
            <a:ext cx="5931768" cy="4985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15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1970</TotalTime>
  <Words>880</Words>
  <Application>Microsoft Office PowerPoint</Application>
  <PresentationFormat>Grand écran</PresentationFormat>
  <Paragraphs>190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Algerian</vt:lpstr>
      <vt:lpstr>Arial</vt:lpstr>
      <vt:lpstr>Calibri</vt:lpstr>
      <vt:lpstr>Calibri Light</vt:lpstr>
      <vt:lpstr>Times New Roman</vt:lpstr>
      <vt:lpstr>Wingdings</vt:lpstr>
      <vt:lpstr>Thème Office</vt:lpstr>
      <vt:lpstr>Hernie discale</vt:lpstr>
      <vt:lpstr>I-Généralités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II-Signes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III- Diagnostic</vt:lpstr>
      <vt:lpstr>Présentation PowerPoint</vt:lpstr>
      <vt:lpstr>Présentation PowerPoint</vt:lpstr>
      <vt:lpstr>III- Traitement</vt:lpstr>
      <vt:lpstr>Présentation PowerPoint</vt:lpstr>
      <vt:lpstr>Présentation PowerPoint</vt:lpstr>
      <vt:lpstr>Présentation PowerPoint</vt:lpstr>
      <vt:lpstr>Conclusion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Hernie discale</dc:title>
  <dc:creator>Moussa DIALLO</dc:creator>
  <cp:lastModifiedBy>Moussa DIALLO</cp:lastModifiedBy>
  <cp:revision>74</cp:revision>
  <dcterms:created xsi:type="dcterms:W3CDTF">2020-03-08T21:28:17Z</dcterms:created>
  <dcterms:modified xsi:type="dcterms:W3CDTF">2020-05-21T11:12:30Z</dcterms:modified>
</cp:coreProperties>
</file>