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99" r:id="rId7"/>
    <p:sldId id="298" r:id="rId8"/>
    <p:sldId id="305" r:id="rId9"/>
    <p:sldId id="261" r:id="rId10"/>
    <p:sldId id="262" r:id="rId11"/>
    <p:sldId id="263" r:id="rId12"/>
    <p:sldId id="304" r:id="rId13"/>
    <p:sldId id="264" r:id="rId14"/>
    <p:sldId id="265" r:id="rId15"/>
    <p:sldId id="266" r:id="rId16"/>
    <p:sldId id="292" r:id="rId17"/>
    <p:sldId id="274" r:id="rId18"/>
    <p:sldId id="275" r:id="rId19"/>
    <p:sldId id="281" r:id="rId20"/>
    <p:sldId id="282" r:id="rId21"/>
    <p:sldId id="283" r:id="rId22"/>
    <p:sldId id="293" r:id="rId23"/>
    <p:sldId id="284" r:id="rId24"/>
    <p:sldId id="285" r:id="rId25"/>
    <p:sldId id="286" r:id="rId26"/>
    <p:sldId id="276" r:id="rId27"/>
    <p:sldId id="287" r:id="rId28"/>
    <p:sldId id="288" r:id="rId29"/>
    <p:sldId id="290" r:id="rId30"/>
    <p:sldId id="291" r:id="rId31"/>
    <p:sldId id="289" r:id="rId32"/>
    <p:sldId id="294" r:id="rId33"/>
    <p:sldId id="295" r:id="rId34"/>
    <p:sldId id="296" r:id="rId35"/>
    <p:sldId id="297" r:id="rId36"/>
    <p:sldId id="300" r:id="rId37"/>
    <p:sldId id="301" r:id="rId38"/>
    <p:sldId id="303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CEDB9-11DF-43F2-B140-01CBC6E18179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A9472-1DDA-4C02-A96E-3FD1C020D0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3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529D-30B0-450B-A55A-957D124F474E}" type="datetime1">
              <a:rPr lang="fr-FR" smtClean="0"/>
              <a:t>26/02/2020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BE44-DAC6-4E66-AF26-CCFC15107E14}" type="datetime1">
              <a:rPr lang="fr-FR" smtClean="0"/>
              <a:t>26/02/2020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5A54-9B08-4C7E-9579-99EEDA5B8D75}" type="datetime1">
              <a:rPr lang="fr-FR" smtClean="0"/>
              <a:t>26/02/2020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BDCA-17A7-4740-81BF-4712CAA0FFB8}" type="datetime1">
              <a:rPr lang="fr-FR" smtClean="0"/>
              <a:t>26/02/2020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A20C-E8A7-4921-85E9-4A45CCA1682A}" type="datetime1">
              <a:rPr lang="fr-FR" smtClean="0"/>
              <a:t>26/02/2020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3C10-E0EA-46CB-AE89-1258E0B40559}" type="datetime1">
              <a:rPr lang="fr-FR" smtClean="0"/>
              <a:t>26/02/2020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50FB-9D52-4628-A36F-77FDDB41335B}" type="datetime1">
              <a:rPr lang="fr-FR" smtClean="0"/>
              <a:t>26/02/2020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1B4E-6939-471C-85F9-876F2751CD65}" type="datetime1">
              <a:rPr lang="fr-FR" smtClean="0"/>
              <a:t>26/02/2020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60B1-5522-415F-A187-AE10081632E2}" type="datetime1">
              <a:rPr lang="fr-FR" smtClean="0"/>
              <a:t>26/02/2020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DFB-ABE7-4499-9418-03CC6FB070D1}" type="datetime1">
              <a:rPr lang="fr-FR" smtClean="0"/>
              <a:t>26/02/2020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F258-A46F-4F11-A71B-1C1D4B68C7D7}" type="datetime1">
              <a:rPr lang="fr-FR" smtClean="0"/>
              <a:t>26/02/2020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E89E-0F1E-4CD2-8681-A5C6D04FE7B2}" type="datetime1">
              <a:rPr lang="fr-FR" smtClean="0"/>
              <a:t>26/02/2020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Traumatismes cranio-encéphaliques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Youssouf SOGOBA</a:t>
            </a:r>
          </a:p>
          <a:p>
            <a:r>
              <a:rPr lang="fr-FR" dirty="0" smtClean="0"/>
              <a:t>Neurochirurgien </a:t>
            </a:r>
          </a:p>
          <a:p>
            <a:r>
              <a:rPr lang="fr-FR" dirty="0" smtClean="0"/>
              <a:t>Maitre-assistant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31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Physiopathologie</a:t>
            </a:r>
          </a:p>
          <a:p>
            <a:r>
              <a:rPr lang="fr-FR" dirty="0" smtClean="0"/>
              <a:t>Lésions cutanées</a:t>
            </a:r>
          </a:p>
          <a:p>
            <a:pPr marL="0" indent="0">
              <a:buNone/>
            </a:pPr>
            <a:r>
              <a:rPr lang="fr-FR" dirty="0" smtClean="0"/>
              <a:t>Ecchymoses</a:t>
            </a:r>
          </a:p>
          <a:p>
            <a:pPr marL="0" indent="0">
              <a:buNone/>
            </a:pPr>
            <a:r>
              <a:rPr lang="fr-FR" dirty="0" smtClean="0"/>
              <a:t>Plaies cutanées</a:t>
            </a:r>
          </a:p>
          <a:p>
            <a:r>
              <a:rPr lang="fr-FR" dirty="0" smtClean="0"/>
              <a:t>Lésions osseuses et durales</a:t>
            </a:r>
          </a:p>
          <a:p>
            <a:pPr marL="0" indent="0">
              <a:buNone/>
            </a:pPr>
            <a:r>
              <a:rPr lang="fr-FR" dirty="0" smtClean="0"/>
              <a:t>Fracture linéaire ou comminutive</a:t>
            </a:r>
          </a:p>
          <a:p>
            <a:pPr marL="0" indent="0">
              <a:buNone/>
            </a:pPr>
            <a:r>
              <a:rPr lang="fr-FR" dirty="0" smtClean="0"/>
              <a:t>Fracture embarrure (enfoncement osseux vers l’intérieur)</a:t>
            </a:r>
          </a:p>
          <a:p>
            <a:pPr marL="0" indent="0">
              <a:buNone/>
            </a:pPr>
            <a:r>
              <a:rPr lang="fr-FR" dirty="0" smtClean="0"/>
              <a:t>Brèches ostéoméningée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12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Physiopathologie</a:t>
            </a:r>
          </a:p>
          <a:p>
            <a:r>
              <a:rPr lang="fr-FR" dirty="0" smtClean="0"/>
              <a:t>Lésions extradurales</a:t>
            </a:r>
          </a:p>
          <a:p>
            <a:r>
              <a:rPr lang="fr-FR" dirty="0" smtClean="0"/>
              <a:t>L’hématome extradural (HED) : saignement entre l’os et la dure-mère</a:t>
            </a:r>
          </a:p>
          <a:p>
            <a:r>
              <a:rPr lang="fr-FR" dirty="0" smtClean="0"/>
              <a:t>Origine du saignement: </a:t>
            </a:r>
          </a:p>
          <a:p>
            <a:r>
              <a:rPr lang="fr-FR" dirty="0" smtClean="0"/>
              <a:t>Artère méningée moyenne</a:t>
            </a:r>
          </a:p>
          <a:p>
            <a:r>
              <a:rPr lang="fr-FR" dirty="0" smtClean="0"/>
              <a:t>Sinus veineux</a:t>
            </a:r>
          </a:p>
          <a:p>
            <a:r>
              <a:rPr lang="fr-FR" dirty="0" smtClean="0"/>
              <a:t>Diploé (voûte)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87838"/>
            <a:ext cx="255428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1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Physiopathologie</a:t>
            </a:r>
          </a:p>
          <a:p>
            <a:r>
              <a:rPr lang="fr-FR" dirty="0" smtClean="0"/>
              <a:t>Saignement </a:t>
            </a:r>
            <a:r>
              <a:rPr lang="fr-FR" dirty="0" smtClean="0"/>
              <a:t>progressif  avec augmentation progressive du volume du caillot sanguin</a:t>
            </a:r>
          </a:p>
          <a:p>
            <a:r>
              <a:rPr lang="fr-FR" dirty="0" smtClean="0"/>
              <a:t>Compression du cerveau entrainant des signes cliniques</a:t>
            </a:r>
          </a:p>
          <a:p>
            <a:r>
              <a:rPr lang="fr-FR" dirty="0" smtClean="0"/>
              <a:t>Notion « d’intervalle libre » entre début du saignement et signes cliniques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02" y="1"/>
            <a:ext cx="2254487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9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Physiopathologie</a:t>
            </a:r>
          </a:p>
          <a:p>
            <a:r>
              <a:rPr lang="fr-FR" dirty="0" smtClean="0"/>
              <a:t>Lésions sous-durales</a:t>
            </a:r>
          </a:p>
          <a:p>
            <a:pPr marL="0" indent="0">
              <a:buNone/>
            </a:pPr>
            <a:r>
              <a:rPr lang="fr-FR" dirty="0" smtClean="0"/>
              <a:t>-Développement </a:t>
            </a:r>
            <a:r>
              <a:rPr lang="fr-FR" dirty="0" smtClean="0"/>
              <a:t>d’un hématome dans l’espace sous dural</a:t>
            </a:r>
          </a:p>
          <a:p>
            <a:pPr marL="0" indent="0">
              <a:buNone/>
            </a:pPr>
            <a:r>
              <a:rPr lang="fr-FR" dirty="0" smtClean="0"/>
              <a:t>-Origine </a:t>
            </a:r>
            <a:r>
              <a:rPr lang="fr-FR" dirty="0" smtClean="0"/>
              <a:t>du saignement</a:t>
            </a:r>
          </a:p>
          <a:p>
            <a:pPr marL="0" indent="0">
              <a:buNone/>
            </a:pPr>
            <a:r>
              <a:rPr lang="fr-FR" dirty="0" smtClean="0"/>
              <a:t>-Arrachement </a:t>
            </a:r>
            <a:r>
              <a:rPr lang="fr-FR" dirty="0" smtClean="0"/>
              <a:t>des veines en pont</a:t>
            </a:r>
          </a:p>
          <a:p>
            <a:pPr marL="0" indent="0">
              <a:buNone/>
            </a:pPr>
            <a:r>
              <a:rPr lang="fr-FR" dirty="0" smtClean="0"/>
              <a:t>-Lésion </a:t>
            </a:r>
            <a:r>
              <a:rPr lang="fr-FR" dirty="0" smtClean="0"/>
              <a:t>artère corticale</a:t>
            </a:r>
          </a:p>
          <a:p>
            <a:pPr marL="0" indent="0">
              <a:buNone/>
            </a:pPr>
            <a:r>
              <a:rPr lang="fr-FR" dirty="0" smtClean="0"/>
              <a:t>-Très </a:t>
            </a:r>
            <a:r>
              <a:rPr lang="fr-FR" dirty="0" smtClean="0"/>
              <a:t>souvent associé à des lésions cérébrales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Hydrome</a:t>
            </a:r>
            <a:r>
              <a:rPr lang="fr-FR" dirty="0" smtClean="0"/>
              <a:t>: effraction du liquide cérébrospinal (LCS) dans l’espace sous-dural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990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2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Physiopathologie</a:t>
            </a:r>
          </a:p>
          <a:p>
            <a:r>
              <a:rPr lang="fr-FR" dirty="0" smtClean="0"/>
              <a:t>Lésions sous-arachnoïdiennes</a:t>
            </a:r>
          </a:p>
          <a:p>
            <a:pPr marL="0" indent="0">
              <a:buNone/>
            </a:pPr>
            <a:r>
              <a:rPr lang="fr-FR" dirty="0" smtClean="0"/>
              <a:t>-Hémorragie </a:t>
            </a:r>
            <a:r>
              <a:rPr lang="fr-FR" dirty="0" smtClean="0"/>
              <a:t>sous-arachnoïdienne (hémorragie méningée)</a:t>
            </a:r>
          </a:p>
          <a:p>
            <a:pPr marL="0" indent="0">
              <a:buNone/>
            </a:pPr>
            <a:r>
              <a:rPr lang="fr-FR" dirty="0" smtClean="0"/>
              <a:t>-Risque </a:t>
            </a:r>
            <a:r>
              <a:rPr lang="fr-FR" dirty="0" smtClean="0"/>
              <a:t>d’hydrocéphalie aigue ou retardée par trouble de la circulation ou résorption du LCS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6" t="56491" r="11936" b="9825"/>
          <a:stretch/>
        </p:blipFill>
        <p:spPr bwMode="auto">
          <a:xfrm>
            <a:off x="4139952" y="4828111"/>
            <a:ext cx="1892115" cy="20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3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Physiopathologie</a:t>
            </a:r>
          </a:p>
          <a:p>
            <a:r>
              <a:rPr lang="fr-FR" dirty="0" smtClean="0"/>
              <a:t>Lésions corticales et sous-corticales</a:t>
            </a:r>
          </a:p>
          <a:p>
            <a:pPr marL="0" indent="0">
              <a:buNone/>
            </a:pPr>
            <a:r>
              <a:rPr lang="fr-FR" dirty="0" smtClean="0"/>
              <a:t>-Fréquentes </a:t>
            </a:r>
            <a:r>
              <a:rPr lang="fr-FR" dirty="0" smtClean="0"/>
              <a:t>dans les traumatismes sans fracture</a:t>
            </a:r>
          </a:p>
          <a:p>
            <a:pPr marL="0" indent="0">
              <a:buNone/>
            </a:pPr>
            <a:r>
              <a:rPr lang="fr-FR" dirty="0" smtClean="0"/>
              <a:t>-Transmission </a:t>
            </a:r>
            <a:r>
              <a:rPr lang="fr-FR" dirty="0" smtClean="0"/>
              <a:t>de la quasi-totalité de l’énergie cinétique à l’encéphale</a:t>
            </a:r>
          </a:p>
          <a:p>
            <a:pPr marL="0" indent="0">
              <a:buNone/>
            </a:pPr>
            <a:r>
              <a:rPr lang="fr-FR" dirty="0" smtClean="0"/>
              <a:t>-Siègent </a:t>
            </a:r>
            <a:r>
              <a:rPr lang="fr-FR" dirty="0" smtClean="0"/>
              <a:t>en regard de l’impact (coup) ou à l’opposé (contrecoup).</a:t>
            </a:r>
          </a:p>
          <a:p>
            <a:pPr marL="0" indent="0">
              <a:buNone/>
            </a:pPr>
            <a:r>
              <a:rPr lang="fr-FR" dirty="0" smtClean="0"/>
              <a:t>-Lésions </a:t>
            </a:r>
            <a:r>
              <a:rPr lang="fr-FR" dirty="0" err="1" smtClean="0"/>
              <a:t>délabrantes</a:t>
            </a:r>
            <a:r>
              <a:rPr lang="fr-FR" dirty="0" smtClean="0"/>
              <a:t>, hémorragiques, </a:t>
            </a:r>
            <a:r>
              <a:rPr lang="fr-FR" dirty="0" err="1" smtClean="0"/>
              <a:t>necrotiques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-Lésions </a:t>
            </a:r>
            <a:r>
              <a:rPr lang="fr-FR" dirty="0" smtClean="0"/>
              <a:t>de la substance blanche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90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Physiopathologie</a:t>
            </a:r>
          </a:p>
          <a:p>
            <a:r>
              <a:rPr lang="fr-FR" dirty="0" smtClean="0"/>
              <a:t>Hypertension intracrânienne (HTIC)</a:t>
            </a:r>
          </a:p>
          <a:p>
            <a:pPr marL="0" indent="0">
              <a:buNone/>
            </a:pPr>
            <a:r>
              <a:rPr lang="fr-FR" dirty="0" smtClean="0"/>
              <a:t>-Conflit entre le contenant, la boite </a:t>
            </a:r>
            <a:r>
              <a:rPr lang="fr-FR" dirty="0" err="1" smtClean="0"/>
              <a:t>cranienne</a:t>
            </a:r>
            <a:r>
              <a:rPr lang="fr-FR" dirty="0" smtClean="0"/>
              <a:t> rigide et le contenu.</a:t>
            </a:r>
          </a:p>
          <a:p>
            <a:pPr marL="0" indent="0">
              <a:buNone/>
            </a:pPr>
            <a:r>
              <a:rPr lang="fr-FR" dirty="0" smtClean="0"/>
              <a:t>-Apparait quand les mécanismes de compensation physiologiques sont dépassés</a:t>
            </a:r>
          </a:p>
          <a:p>
            <a:pPr marL="0" indent="0">
              <a:buNone/>
            </a:pPr>
            <a:r>
              <a:rPr lang="fr-FR" dirty="0" smtClean="0"/>
              <a:t>-HTIC entraine une souffrance cérébrale et risque d’engagement cérébral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79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Interrogatoire</a:t>
            </a:r>
          </a:p>
          <a:p>
            <a:pPr marL="0" indent="0">
              <a:buNone/>
            </a:pPr>
            <a:r>
              <a:rPr lang="fr-FR" dirty="0"/>
              <a:t>-</a:t>
            </a:r>
            <a:r>
              <a:rPr lang="fr-FR" dirty="0" smtClean="0"/>
              <a:t>Antécédents médicaux</a:t>
            </a:r>
          </a:p>
          <a:p>
            <a:pPr marL="0" indent="0">
              <a:buNone/>
            </a:pPr>
            <a:r>
              <a:rPr lang="fr-FR" dirty="0" smtClean="0"/>
              <a:t>-Circonstances du traumatisme (AVP, Accident de travail, coups et blessures volontaires…)</a:t>
            </a:r>
          </a:p>
          <a:p>
            <a:pPr marL="0" indent="0">
              <a:buNone/>
            </a:pPr>
            <a:r>
              <a:rPr lang="fr-FR" dirty="0" smtClean="0"/>
              <a:t>-Notion de perte de connaissance initiale</a:t>
            </a:r>
          </a:p>
          <a:p>
            <a:pPr marL="0" indent="0">
              <a:buNone/>
            </a:pPr>
            <a:r>
              <a:rPr lang="fr-FR" dirty="0" smtClean="0"/>
              <a:t>-Plaintes fonctionnelles</a:t>
            </a:r>
          </a:p>
          <a:p>
            <a:pPr marL="0" indent="0">
              <a:buNone/>
            </a:pPr>
            <a:r>
              <a:rPr lang="fr-FR" dirty="0" smtClean="0"/>
              <a:t>-Notion d’aggravation clinique depuis le traumatisme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18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Examen général</a:t>
            </a:r>
          </a:p>
          <a:p>
            <a:pPr marL="0" indent="0">
              <a:buNone/>
            </a:pPr>
            <a:r>
              <a:rPr lang="fr-FR" dirty="0" smtClean="0"/>
              <a:t>-Recherche de troubles hémodynamiques et ventilatoires (TA, Pouls, FR)</a:t>
            </a:r>
          </a:p>
          <a:p>
            <a:pPr marL="0" indent="0">
              <a:buNone/>
            </a:pPr>
            <a:r>
              <a:rPr lang="fr-FR" dirty="0" smtClean="0"/>
              <a:t>-Inspection et palpation du crane</a:t>
            </a:r>
          </a:p>
          <a:p>
            <a:pPr marL="0" indent="0">
              <a:buNone/>
            </a:pPr>
            <a:r>
              <a:rPr lang="fr-FR" dirty="0" smtClean="0"/>
              <a:t>-Recherche rhinorrhée ou otorrhée</a:t>
            </a:r>
          </a:p>
          <a:p>
            <a:pPr marL="0" indent="0">
              <a:buNone/>
            </a:pPr>
            <a:r>
              <a:rPr lang="fr-FR" dirty="0" smtClean="0"/>
              <a:t>-Issue de matières cérébrales (plaie cranio-</a:t>
            </a:r>
            <a:r>
              <a:rPr lang="fr-FR" dirty="0" err="1" smtClean="0"/>
              <a:t>cerebrale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3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Examen neurologique</a:t>
            </a:r>
          </a:p>
          <a:p>
            <a:pPr marL="0" indent="0">
              <a:buNone/>
            </a:pPr>
            <a:r>
              <a:rPr lang="fr-FR" dirty="0" smtClean="0"/>
              <a:t>-Evalue l’</a:t>
            </a:r>
            <a:r>
              <a:rPr lang="fr-FR" dirty="0" err="1" smtClean="0"/>
              <a:t>etat</a:t>
            </a:r>
            <a:r>
              <a:rPr lang="fr-FR" dirty="0" smtClean="0"/>
              <a:t> de  conscience a travers le Glasgow Coma </a:t>
            </a:r>
            <a:r>
              <a:rPr lang="fr-FR" dirty="0" err="1" smtClean="0"/>
              <a:t>Scale</a:t>
            </a:r>
            <a:r>
              <a:rPr lang="fr-FR" dirty="0" smtClean="0"/>
              <a:t> (GCS)</a:t>
            </a:r>
          </a:p>
          <a:p>
            <a:pPr marL="0" indent="0">
              <a:buNone/>
            </a:pPr>
            <a:r>
              <a:rPr lang="fr-FR" dirty="0" smtClean="0"/>
              <a:t>-Recherche un </a:t>
            </a:r>
            <a:r>
              <a:rPr lang="fr-FR" dirty="0" err="1" smtClean="0"/>
              <a:t>deficit</a:t>
            </a:r>
            <a:r>
              <a:rPr lang="fr-FR" dirty="0" smtClean="0"/>
              <a:t> neurologique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30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Généralités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Evaluation clinique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Etude paraclinique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Traitement</a:t>
            </a:r>
          </a:p>
          <a:p>
            <a:pPr marL="0" indent="0">
              <a:buNone/>
            </a:pPr>
            <a:r>
              <a:rPr lang="fr-FR" smtClean="0"/>
              <a:t>Conclusion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93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Examen clinique: GCS</a:t>
            </a:r>
          </a:p>
          <a:p>
            <a:endParaRPr lang="fr-FR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0" t="38314" r="17073" b="32244"/>
          <a:stretch/>
        </p:blipFill>
        <p:spPr bwMode="auto">
          <a:xfrm>
            <a:off x="1907704" y="2420888"/>
            <a:ext cx="5218738" cy="302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98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Examen clinique: GCS</a:t>
            </a:r>
          </a:p>
          <a:p>
            <a:endParaRPr lang="fr-FR" dirty="0" smtClean="0"/>
          </a:p>
          <a:p>
            <a:r>
              <a:rPr lang="fr-FR" dirty="0" smtClean="0"/>
              <a:t>GCS  13-14:      Traumatisme crânien léger</a:t>
            </a:r>
          </a:p>
          <a:p>
            <a:r>
              <a:rPr lang="fr-FR" dirty="0" smtClean="0"/>
              <a:t>GCS    9-12:      Traumatisme crânien modéré</a:t>
            </a:r>
          </a:p>
          <a:p>
            <a:r>
              <a:rPr lang="fr-FR" dirty="0" smtClean="0"/>
              <a:t>GCS      3-8:       Traumatisme crânien grave</a:t>
            </a:r>
          </a:p>
          <a:p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09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But</a:t>
            </a:r>
          </a:p>
          <a:p>
            <a:r>
              <a:rPr lang="fr-FR" dirty="0" smtClean="0"/>
              <a:t>Traiter l’hypertension </a:t>
            </a:r>
            <a:r>
              <a:rPr lang="fr-FR" dirty="0" err="1" smtClean="0"/>
              <a:t>intracranienne</a:t>
            </a:r>
            <a:endParaRPr lang="fr-FR" dirty="0" smtClean="0"/>
          </a:p>
          <a:p>
            <a:r>
              <a:rPr lang="fr-FR" dirty="0" smtClean="0"/>
              <a:t>Evacuer un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76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Examen clinique</a:t>
            </a:r>
          </a:p>
          <a:p>
            <a:pPr marL="0" indent="0">
              <a:buNone/>
            </a:pPr>
            <a:r>
              <a:rPr lang="fr-FR" dirty="0" smtClean="0"/>
              <a:t>-Recherche un déficit neurologique (hémiplégie, monoplégie)</a:t>
            </a:r>
          </a:p>
          <a:p>
            <a:pPr marL="0" indent="0">
              <a:buNone/>
            </a:pPr>
            <a:r>
              <a:rPr lang="fr-FR" dirty="0" smtClean="0"/>
              <a:t>-Recherche d’une lésion des nerfs crânien</a:t>
            </a:r>
          </a:p>
          <a:p>
            <a:pPr marL="0" indent="0">
              <a:buNone/>
            </a:pPr>
            <a:r>
              <a:rPr lang="fr-FR" dirty="0" smtClean="0"/>
              <a:t>-Paralysie oculomotrice, paralysie faciale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18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Examen clinique</a:t>
            </a:r>
          </a:p>
          <a:p>
            <a:r>
              <a:rPr lang="fr-FR" dirty="0" smtClean="0"/>
              <a:t>Recherche un tableau d’engagement </a:t>
            </a:r>
            <a:r>
              <a:rPr lang="fr-FR" dirty="0" err="1" smtClean="0"/>
              <a:t>cerebral</a:t>
            </a:r>
            <a:endParaRPr lang="fr-FR" dirty="0" smtClean="0"/>
          </a:p>
          <a:p>
            <a:r>
              <a:rPr lang="fr-FR" dirty="0" smtClean="0"/>
              <a:t>Mydriase </a:t>
            </a:r>
            <a:r>
              <a:rPr lang="fr-FR" dirty="0" err="1" smtClean="0"/>
              <a:t>aréactive</a:t>
            </a:r>
            <a:r>
              <a:rPr lang="fr-FR" dirty="0" smtClean="0"/>
              <a:t> unilatérale</a:t>
            </a:r>
          </a:p>
          <a:p>
            <a:r>
              <a:rPr lang="fr-FR" dirty="0" smtClean="0"/>
              <a:t>Hémiplégie controlatérale</a:t>
            </a:r>
          </a:p>
          <a:p>
            <a:r>
              <a:rPr lang="fr-FR" dirty="0" smtClean="0"/>
              <a:t>coma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94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Examen clinique</a:t>
            </a:r>
          </a:p>
          <a:p>
            <a:r>
              <a:rPr lang="fr-FR" dirty="0" smtClean="0"/>
              <a:t>Recherche un tableau d’engagement </a:t>
            </a:r>
            <a:r>
              <a:rPr lang="fr-FR" dirty="0" err="1" smtClean="0"/>
              <a:t>cerebral</a:t>
            </a:r>
            <a:endParaRPr lang="fr-FR" dirty="0" smtClean="0"/>
          </a:p>
          <a:p>
            <a:r>
              <a:rPr lang="fr-FR" dirty="0" smtClean="0"/>
              <a:t>Mydriase </a:t>
            </a:r>
            <a:r>
              <a:rPr lang="fr-FR" dirty="0" err="1" smtClean="0"/>
              <a:t>aréactive</a:t>
            </a:r>
            <a:r>
              <a:rPr lang="fr-FR" dirty="0" smtClean="0"/>
              <a:t> unilatérale</a:t>
            </a:r>
          </a:p>
          <a:p>
            <a:r>
              <a:rPr lang="fr-FR" dirty="0" smtClean="0"/>
              <a:t>Hémiplégie controlatérale</a:t>
            </a:r>
          </a:p>
          <a:p>
            <a:r>
              <a:rPr lang="fr-FR" dirty="0" smtClean="0"/>
              <a:t>coma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25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6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Examens complémentaires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Radiographies du crâne: </a:t>
            </a:r>
          </a:p>
          <a:p>
            <a:pPr marL="0" indent="0">
              <a:buNone/>
            </a:pPr>
            <a:r>
              <a:rPr lang="fr-FR" dirty="0" smtClean="0"/>
              <a:t>-Fracture</a:t>
            </a:r>
          </a:p>
          <a:p>
            <a:pPr marL="0" indent="0">
              <a:buNone/>
            </a:pPr>
            <a:r>
              <a:rPr lang="fr-FR" dirty="0" smtClean="0"/>
              <a:t>-Embarrures</a:t>
            </a:r>
          </a:p>
          <a:p>
            <a:pPr marL="0" indent="0">
              <a:buNone/>
            </a:pPr>
            <a:r>
              <a:rPr lang="fr-FR" dirty="0" smtClean="0"/>
              <a:t>-Corps étrangers métallique</a:t>
            </a:r>
          </a:p>
          <a:p>
            <a:endParaRPr lang="fr-FR" dirty="0"/>
          </a:p>
          <a:p>
            <a:r>
              <a:rPr lang="fr-FR" dirty="0" smtClean="0"/>
              <a:t>Peu d’</a:t>
            </a:r>
            <a:r>
              <a:rPr lang="fr-FR" dirty="0" err="1" smtClean="0"/>
              <a:t>interet</a:t>
            </a:r>
            <a:r>
              <a:rPr lang="fr-FR" dirty="0" smtClean="0"/>
              <a:t> actuellement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28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Examens complémentaires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Scanner cérébral:+++</a:t>
            </a:r>
          </a:p>
          <a:p>
            <a:pPr lvl="0"/>
            <a:r>
              <a:rPr lang="fr-FR" dirty="0" smtClean="0">
                <a:solidFill>
                  <a:prstClr val="black"/>
                </a:solidFill>
              </a:rPr>
              <a:t>Fracture, Embarrures, Corps </a:t>
            </a:r>
            <a:r>
              <a:rPr lang="fr-FR" dirty="0">
                <a:solidFill>
                  <a:prstClr val="black"/>
                </a:solidFill>
              </a:rPr>
              <a:t>étrangers </a:t>
            </a:r>
            <a:r>
              <a:rPr lang="fr-FR" dirty="0" smtClean="0">
                <a:solidFill>
                  <a:prstClr val="black"/>
                </a:solidFill>
              </a:rPr>
              <a:t>métalliques</a:t>
            </a:r>
          </a:p>
          <a:p>
            <a:pPr lvl="0"/>
            <a:r>
              <a:rPr lang="fr-FR" dirty="0" smtClean="0">
                <a:solidFill>
                  <a:prstClr val="black"/>
                </a:solidFill>
              </a:rPr>
              <a:t>Hématomes intra crâniens</a:t>
            </a:r>
          </a:p>
          <a:p>
            <a:pPr lvl="0"/>
            <a:r>
              <a:rPr lang="fr-FR" dirty="0" smtClean="0">
                <a:solidFill>
                  <a:prstClr val="black"/>
                </a:solidFill>
              </a:rPr>
              <a:t>Contusions cérébrales</a:t>
            </a:r>
          </a:p>
          <a:p>
            <a:pPr lvl="0"/>
            <a:r>
              <a:rPr lang="fr-FR" dirty="0" smtClean="0">
                <a:solidFill>
                  <a:prstClr val="black"/>
                </a:solidFill>
              </a:rPr>
              <a:t>Œdème cérébrale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3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L’hématome extradural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85216" lvl="1" indent="0" fontAlgn="auto">
              <a:spcAft>
                <a:spcPts val="0"/>
              </a:spcAft>
              <a:buNone/>
              <a:defRPr/>
            </a:pPr>
            <a:r>
              <a:rPr lang="fr-FR" dirty="0" smtClean="0"/>
              <a:t>Traumatisme </a:t>
            </a:r>
            <a:r>
              <a:rPr lang="fr-FR" dirty="0"/>
              <a:t>crânien</a:t>
            </a:r>
          </a:p>
          <a:p>
            <a:pPr marL="1042416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/>
              <a:t>PCI brève </a:t>
            </a:r>
          </a:p>
          <a:p>
            <a:pPr marL="1042416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/>
              <a:t>Intervalle libre    durée variable  </a:t>
            </a:r>
            <a:r>
              <a:rPr lang="fr-FR" dirty="0" smtClean="0"/>
              <a:t> </a:t>
            </a:r>
            <a:r>
              <a:rPr lang="fr-FR" dirty="0"/>
              <a:t>(durée temps chirurgie)</a:t>
            </a:r>
          </a:p>
          <a:p>
            <a:pPr marL="1042416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/>
              <a:t>Détérioration Neurologique coma :</a:t>
            </a:r>
          </a:p>
          <a:p>
            <a:pPr marL="1362456" lvl="2" indent="-457200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/>
              <a:t> mydriase unilatérale , 18 à 44%, </a:t>
            </a:r>
          </a:p>
          <a:p>
            <a:pPr marL="1581912" lvl="3" indent="-457200" fontAlgn="auto">
              <a:spcAft>
                <a:spcPts val="0"/>
              </a:spcAft>
              <a:buFont typeface="Wingdings 3"/>
              <a:buChar char=""/>
              <a:defRPr/>
            </a:pPr>
            <a:r>
              <a:rPr lang="fr-FR" dirty="0">
                <a:solidFill>
                  <a:srgbClr val="FFC000"/>
                </a:solidFill>
              </a:rPr>
              <a:t>jusqu’à 27 % des patients indemnes neurologiquement +++</a:t>
            </a:r>
          </a:p>
          <a:p>
            <a:pPr marL="1362456" lvl="2" indent="-457200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/>
              <a:t>Hémiparésie controlatérale</a:t>
            </a:r>
          </a:p>
          <a:p>
            <a:pPr marL="1362456" lvl="2" indent="-457200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/>
              <a:t>Autres (CE  </a:t>
            </a:r>
            <a:r>
              <a:rPr lang="fr-FR" dirty="0" err="1"/>
              <a:t>surtt</a:t>
            </a:r>
            <a:r>
              <a:rPr lang="fr-FR" dirty="0"/>
              <a:t> enfants +++ 8%)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fr-FR" dirty="0"/>
              <a:t>La forme temporale et </a:t>
            </a:r>
            <a:r>
              <a:rPr lang="fr-FR" dirty="0" err="1"/>
              <a:t>pariéto</a:t>
            </a:r>
            <a:r>
              <a:rPr lang="fr-FR" dirty="0"/>
              <a:t>-temporal étant la plus fréquente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fr-FR" dirty="0"/>
              <a:t>Espace décollable de Gérard Marchant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FR" dirty="0"/>
              <a:t>« Patient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walks</a:t>
            </a:r>
            <a:r>
              <a:rPr lang="fr-FR" dirty="0"/>
              <a:t> and Die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64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L’hématome extradural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Scanner cérébral</a:t>
            </a:r>
          </a:p>
          <a:p>
            <a:pPr marL="0" indent="0">
              <a:buNone/>
            </a:pPr>
            <a:r>
              <a:rPr lang="fr-FR" dirty="0" smtClean="0"/>
              <a:t>-Lentille biconvexe hyperdense</a:t>
            </a:r>
          </a:p>
          <a:p>
            <a:pPr marL="0" indent="0">
              <a:buNone/>
            </a:pPr>
            <a:r>
              <a:rPr lang="fr-FR" dirty="0" smtClean="0"/>
              <a:t>-Effet de masse sur le cerveau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Lesions</a:t>
            </a:r>
            <a:r>
              <a:rPr lang="fr-FR" dirty="0" smtClean="0"/>
              <a:t> </a:t>
            </a:r>
            <a:r>
              <a:rPr lang="fr-FR" dirty="0" err="1" smtClean="0"/>
              <a:t>cerebrale</a:t>
            </a:r>
            <a:r>
              <a:rPr lang="fr-FR" dirty="0" smtClean="0"/>
              <a:t> associées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29</a:t>
            </a:fld>
            <a:endParaRPr lang="fr-BE"/>
          </a:p>
        </p:txBody>
      </p:sp>
      <p:pic>
        <p:nvPicPr>
          <p:cNvPr id="5" name="Picture 2" descr="C:\Users\sogoba\Documents\MEDICAL\PHOTOS ARTICLES\Crane\HED\Nouveau dossie\100_00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0" t="13121" b="51898"/>
          <a:stretch/>
        </p:blipFill>
        <p:spPr bwMode="auto">
          <a:xfrm>
            <a:off x="6012160" y="2348880"/>
            <a:ext cx="2826533" cy="332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Définition</a:t>
            </a:r>
          </a:p>
          <a:p>
            <a:r>
              <a:rPr lang="fr-FR" dirty="0" smtClean="0"/>
              <a:t>Toute atteinte de l’intégrité de la boite crânienne et/ou de l’encéphale suite à une agression mécanique directe ou indirecte par un agent </a:t>
            </a:r>
            <a:r>
              <a:rPr lang="fr-FR" dirty="0" smtClean="0"/>
              <a:t>extérieur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29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L’hématome Sous dural aigu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Survient après un traumatisme violant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30</a:t>
            </a:fld>
            <a:endParaRPr lang="fr-BE"/>
          </a:p>
        </p:txBody>
      </p:sp>
      <p:pic>
        <p:nvPicPr>
          <p:cNvPr id="12290" name="Picture 2" descr="Résultat de recherche d'images pour &quot;hématome sous dural aigu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0" t="7492" r="12388" b="1"/>
          <a:stretch/>
        </p:blipFill>
        <p:spPr bwMode="auto">
          <a:xfrm>
            <a:off x="4187438" y="2546646"/>
            <a:ext cx="2674835" cy="33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But</a:t>
            </a:r>
          </a:p>
          <a:p>
            <a:pPr marL="0" indent="0">
              <a:buNone/>
            </a:pPr>
            <a:r>
              <a:rPr lang="fr-FR" dirty="0" smtClean="0"/>
              <a:t>-Maintenir une bonne pression </a:t>
            </a:r>
            <a:r>
              <a:rPr lang="fr-FR" dirty="0" err="1" smtClean="0"/>
              <a:t>arterielle</a:t>
            </a:r>
            <a:r>
              <a:rPr lang="fr-FR" dirty="0" smtClean="0"/>
              <a:t> pour la perfusion cérébrale</a:t>
            </a:r>
          </a:p>
          <a:p>
            <a:pPr marL="0" indent="0">
              <a:buNone/>
            </a:pPr>
            <a:r>
              <a:rPr lang="fr-FR" dirty="0" smtClean="0"/>
              <a:t>-Limiter la survenue d’</a:t>
            </a:r>
            <a:r>
              <a:rPr lang="fr-FR" dirty="0" err="1" smtClean="0"/>
              <a:t>aggression</a:t>
            </a:r>
            <a:r>
              <a:rPr lang="fr-FR" dirty="0" smtClean="0"/>
              <a:t> </a:t>
            </a:r>
            <a:r>
              <a:rPr lang="fr-FR" dirty="0" err="1" smtClean="0"/>
              <a:t>cerebrale</a:t>
            </a:r>
            <a:r>
              <a:rPr lang="fr-FR" dirty="0" smtClean="0"/>
              <a:t> secondaire d’origine systémique</a:t>
            </a:r>
          </a:p>
          <a:p>
            <a:pPr marL="0" indent="0">
              <a:buNone/>
            </a:pPr>
            <a:r>
              <a:rPr lang="fr-FR" dirty="0" smtClean="0"/>
              <a:t>-Lever en urgence une compression </a:t>
            </a:r>
            <a:r>
              <a:rPr lang="fr-FR" dirty="0" err="1" smtClean="0"/>
              <a:t>cerebrale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18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Moyens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err="1" smtClean="0"/>
              <a:t>Medicamenteux</a:t>
            </a:r>
            <a:r>
              <a:rPr lang="fr-FR" dirty="0" smtClean="0"/>
              <a:t>/</a:t>
            </a:r>
            <a:r>
              <a:rPr lang="fr-FR" dirty="0" err="1" smtClean="0"/>
              <a:t>reanimation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-Intubation-ventilation-</a:t>
            </a:r>
            <a:r>
              <a:rPr lang="fr-FR" dirty="0" err="1" smtClean="0"/>
              <a:t>oxygenation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-Antalgique</a:t>
            </a:r>
          </a:p>
          <a:p>
            <a:pPr marL="0" indent="0">
              <a:buNone/>
            </a:pPr>
            <a:r>
              <a:rPr lang="fr-FR" dirty="0" smtClean="0"/>
              <a:t>-Antiœdémateux (Mannitol)</a:t>
            </a:r>
          </a:p>
          <a:p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Chirurgicaux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78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Moyens Chirurgicaux</a:t>
            </a:r>
          </a:p>
          <a:p>
            <a:pPr marL="0" indent="0">
              <a:buNone/>
            </a:pPr>
            <a:r>
              <a:rPr lang="fr-FR" dirty="0" smtClean="0"/>
              <a:t>-Evacuation d’</a:t>
            </a:r>
            <a:r>
              <a:rPr lang="fr-FR" dirty="0" err="1" smtClean="0"/>
              <a:t>hematome</a:t>
            </a:r>
            <a:r>
              <a:rPr lang="fr-FR" dirty="0" smtClean="0"/>
              <a:t> intracrânien (HED,HSDA, HIC)</a:t>
            </a:r>
          </a:p>
          <a:p>
            <a:pPr marL="0" indent="0">
              <a:buNone/>
            </a:pPr>
            <a:r>
              <a:rPr lang="fr-FR" dirty="0" smtClean="0"/>
              <a:t>-Levée d’embarrure</a:t>
            </a:r>
          </a:p>
          <a:p>
            <a:pPr marL="0" indent="0">
              <a:buNone/>
            </a:pPr>
            <a:r>
              <a:rPr lang="fr-FR" dirty="0" smtClean="0"/>
              <a:t>-Réparation d’une plaie </a:t>
            </a:r>
            <a:r>
              <a:rPr lang="fr-FR" dirty="0" err="1" smtClean="0"/>
              <a:t>craniocerebrale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10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Indications</a:t>
            </a:r>
          </a:p>
          <a:p>
            <a:pPr marL="0" indent="0">
              <a:buNone/>
            </a:pPr>
            <a:r>
              <a:rPr lang="fr-FR" dirty="0" smtClean="0"/>
              <a:t>-Traitement médical toujours</a:t>
            </a:r>
          </a:p>
          <a:p>
            <a:pPr marL="0" indent="0">
              <a:buNone/>
            </a:pPr>
            <a:r>
              <a:rPr lang="fr-FR" dirty="0" smtClean="0"/>
              <a:t>-Mesures de réanimation si troubles de la conscience</a:t>
            </a:r>
          </a:p>
          <a:p>
            <a:pPr marL="0" indent="0">
              <a:buNone/>
            </a:pPr>
            <a:r>
              <a:rPr lang="fr-FR" dirty="0" smtClean="0"/>
              <a:t>-Traitement chirurgical en urgence en cas d’hématome intracrânien compressif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49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Techniques chirurgicales</a:t>
            </a:r>
          </a:p>
          <a:p>
            <a:r>
              <a:rPr lang="fr-FR" dirty="0" err="1" smtClean="0"/>
              <a:t>Hematome</a:t>
            </a:r>
            <a:r>
              <a:rPr lang="fr-FR" dirty="0" smtClean="0"/>
              <a:t> extradural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Realisation</a:t>
            </a:r>
            <a:r>
              <a:rPr lang="fr-FR" dirty="0" smtClean="0"/>
              <a:t> d’un volet osseux puis </a:t>
            </a:r>
            <a:r>
              <a:rPr lang="fr-FR" dirty="0" err="1" smtClean="0"/>
              <a:t>evacuation</a:t>
            </a:r>
            <a:r>
              <a:rPr lang="fr-FR" dirty="0" smtClean="0"/>
              <a:t> de l’</a:t>
            </a:r>
            <a:r>
              <a:rPr lang="fr-FR" dirty="0" err="1" smtClean="0"/>
              <a:t>hematome</a:t>
            </a:r>
            <a:r>
              <a:rPr lang="fr-FR" dirty="0" smtClean="0"/>
              <a:t> et remise en place du volet</a:t>
            </a:r>
          </a:p>
          <a:p>
            <a:endParaRPr lang="fr-FR" dirty="0" smtClean="0"/>
          </a:p>
          <a:p>
            <a:r>
              <a:rPr lang="fr-FR" dirty="0" err="1" smtClean="0"/>
              <a:t>Hematome</a:t>
            </a:r>
            <a:r>
              <a:rPr lang="fr-FR" dirty="0" smtClean="0"/>
              <a:t> sous dural aigu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Realisation</a:t>
            </a:r>
            <a:r>
              <a:rPr lang="fr-FR" dirty="0" smtClean="0"/>
              <a:t> d’un volet </a:t>
            </a:r>
            <a:r>
              <a:rPr lang="fr-FR" dirty="0" err="1" smtClean="0"/>
              <a:t>decompressif</a:t>
            </a:r>
            <a:r>
              <a:rPr lang="fr-FR" dirty="0" smtClean="0"/>
              <a:t> avec ouverture large de la </a:t>
            </a:r>
            <a:r>
              <a:rPr lang="fr-FR" dirty="0" err="1" smtClean="0"/>
              <a:t>dure-mere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7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Techniques chirurgicales</a:t>
            </a:r>
          </a:p>
          <a:p>
            <a:r>
              <a:rPr lang="fr-FR" dirty="0" err="1" smtClean="0"/>
              <a:t>Hematome</a:t>
            </a:r>
            <a:r>
              <a:rPr lang="fr-FR" dirty="0" smtClean="0"/>
              <a:t> extradural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36</a:t>
            </a:fld>
            <a:endParaRPr lang="fr-BE"/>
          </a:p>
        </p:txBody>
      </p:sp>
      <p:pic>
        <p:nvPicPr>
          <p:cNvPr id="5" name="Picture 2" descr="C:\Users\sogoba\Documents\MEDICAL\PHOTOS ARTICLES\Crane\HED\Nouveau dossier\100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3" t="29975" r="34989" b="15457"/>
          <a:stretch/>
        </p:blipFill>
        <p:spPr bwMode="auto">
          <a:xfrm>
            <a:off x="2785929" y="2956845"/>
            <a:ext cx="2691925" cy="246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Techniques chirurgicales</a:t>
            </a:r>
          </a:p>
          <a:p>
            <a:r>
              <a:rPr lang="fr-FR" dirty="0" err="1" smtClean="0"/>
              <a:t>Hematome</a:t>
            </a:r>
            <a:r>
              <a:rPr lang="fr-FR" dirty="0" smtClean="0"/>
              <a:t> sous dural aigu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37</a:t>
            </a:fld>
            <a:endParaRPr lang="fr-BE"/>
          </a:p>
        </p:txBody>
      </p:sp>
      <p:pic>
        <p:nvPicPr>
          <p:cNvPr id="6" name="Picture 2" descr="C:\Users\sogoba\Documents\MEDICAL\PHOTOS ARTICLES\Crane\HSDA\2013-10-18\DSC003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35451" r="31590" b="10359"/>
          <a:stretch/>
        </p:blipFill>
        <p:spPr bwMode="auto">
          <a:xfrm>
            <a:off x="611560" y="3140968"/>
            <a:ext cx="2196269" cy="24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ogoba\Documents\MEDICAL\PHOTOS ARTICLES\Crane\HSDA\2013-10-18\DSC003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1" t="34043" r="31448" b="9793"/>
          <a:stretch/>
        </p:blipFill>
        <p:spPr bwMode="auto">
          <a:xfrm>
            <a:off x="3059832" y="3096296"/>
            <a:ext cx="2811567" cy="25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ogoba\Documents\MEDICAL\PHOTOS ARTICLES\Crane\HSDA\2013-10-18\DSC003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33056" r="39662" b="13946"/>
          <a:stretch/>
        </p:blipFill>
        <p:spPr bwMode="auto">
          <a:xfrm>
            <a:off x="6084168" y="3167963"/>
            <a:ext cx="2811567" cy="23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923928" y="5917320"/>
            <a:ext cx="136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Volet osseux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207242" y="5805264"/>
            <a:ext cx="268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Ouverture de la dure </a:t>
            </a:r>
            <a:r>
              <a:rPr lang="fr-FR" dirty="0" err="1" smtClean="0"/>
              <a:t>mere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1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Affection fréquente </a:t>
            </a:r>
          </a:p>
          <a:p>
            <a:r>
              <a:rPr lang="fr-FR" dirty="0" smtClean="0"/>
              <a:t>Causes fréquentes: AVP surtout</a:t>
            </a:r>
          </a:p>
          <a:p>
            <a:r>
              <a:rPr lang="fr-FR" dirty="0" smtClean="0"/>
              <a:t>Grave</a:t>
            </a:r>
          </a:p>
          <a:p>
            <a:r>
              <a:rPr lang="fr-FR" dirty="0" smtClean="0"/>
              <a:t>Mortalité et taux de séquelles très élevés</a:t>
            </a:r>
          </a:p>
          <a:p>
            <a:r>
              <a:rPr lang="fr-FR" dirty="0" smtClean="0"/>
              <a:t>Prise en charge doit se faire en urgence</a:t>
            </a:r>
          </a:p>
          <a:p>
            <a:r>
              <a:rPr lang="fr-FR" dirty="0" smtClean="0"/>
              <a:t>Intérêt des mesures de prévention des AVP</a:t>
            </a:r>
          </a:p>
          <a:p>
            <a:r>
              <a:rPr lang="fr-FR" dirty="0" smtClean="0"/>
              <a:t>Port de casque +++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rgbClr val="FF0000"/>
                </a:solidFill>
              </a:rPr>
              <a:t>ntérêt</a:t>
            </a:r>
          </a:p>
          <a:p>
            <a:r>
              <a:rPr lang="fr-FR" dirty="0" smtClean="0"/>
              <a:t>Fréquence</a:t>
            </a:r>
          </a:p>
          <a:p>
            <a:pPr marL="0" indent="0">
              <a:buNone/>
            </a:pPr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cause de mortalité avant 45 ans</a:t>
            </a:r>
          </a:p>
          <a:p>
            <a:pPr marL="0" indent="0">
              <a:buNone/>
            </a:pPr>
            <a:r>
              <a:rPr lang="fr-FR" dirty="0" smtClean="0"/>
              <a:t>La plus fréquente des affections du système nerveux central</a:t>
            </a:r>
          </a:p>
          <a:p>
            <a:r>
              <a:rPr lang="fr-FR" dirty="0" smtClean="0"/>
              <a:t>Gravité</a:t>
            </a:r>
          </a:p>
          <a:p>
            <a:pPr marL="0" indent="0">
              <a:buNone/>
            </a:pPr>
            <a:r>
              <a:rPr lang="fr-FR" dirty="0" smtClean="0"/>
              <a:t>Mortalité élevée</a:t>
            </a:r>
          </a:p>
          <a:p>
            <a:pPr marL="0" indent="0">
              <a:buNone/>
            </a:pPr>
            <a:r>
              <a:rPr lang="fr-FR" dirty="0" smtClean="0"/>
              <a:t>Séquelles</a:t>
            </a:r>
          </a:p>
          <a:p>
            <a:r>
              <a:rPr lang="fr-FR" dirty="0" smtClean="0"/>
              <a:t>Urgences </a:t>
            </a:r>
            <a:r>
              <a:rPr lang="fr-FR" dirty="0" smtClean="0"/>
              <a:t>thérapeutiques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09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Rappels </a:t>
            </a:r>
            <a:r>
              <a:rPr lang="fr-FR" dirty="0" smtClean="0"/>
              <a:t>anatomiques</a:t>
            </a:r>
          </a:p>
          <a:p>
            <a:r>
              <a:rPr lang="fr-FR" dirty="0" smtClean="0"/>
              <a:t>Le crane</a:t>
            </a:r>
          </a:p>
          <a:p>
            <a:r>
              <a:rPr lang="fr-FR" dirty="0" smtClean="0"/>
              <a:t>La voute </a:t>
            </a:r>
          </a:p>
          <a:p>
            <a:r>
              <a:rPr lang="fr-FR" dirty="0" smtClean="0"/>
              <a:t>La base du crane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15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Rappels anatomiques</a:t>
            </a:r>
          </a:p>
          <a:p>
            <a:r>
              <a:rPr lang="fr-FR" dirty="0" smtClean="0"/>
              <a:t>crane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pic>
        <p:nvPicPr>
          <p:cNvPr id="6" name="Picture 4" descr="D:\Medical\Books\Anatomie\ANATOMIE 2\crane\etageantlat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3312368" cy="3266203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92" y="2348880"/>
            <a:ext cx="3024187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2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Rappels anatomiques</a:t>
            </a:r>
          </a:p>
          <a:p>
            <a:r>
              <a:rPr lang="fr-FR" dirty="0" smtClean="0"/>
              <a:t>Les méninges</a:t>
            </a:r>
          </a:p>
          <a:p>
            <a:r>
              <a:rPr lang="fr-FR" sz="1800" dirty="0" smtClean="0"/>
              <a:t>La dure-mère</a:t>
            </a:r>
          </a:p>
          <a:p>
            <a:r>
              <a:rPr lang="fr-FR" sz="1800" dirty="0" smtClean="0"/>
              <a:t>L’</a:t>
            </a:r>
            <a:r>
              <a:rPr lang="fr-FR" sz="1800" dirty="0" err="1" smtClean="0"/>
              <a:t>arachnoide</a:t>
            </a:r>
            <a:endParaRPr lang="fr-FR" sz="1800" dirty="0" smtClean="0"/>
          </a:p>
          <a:p>
            <a:r>
              <a:rPr lang="fr-FR" sz="1800" dirty="0" smtClean="0"/>
              <a:t>La pie-mère</a:t>
            </a:r>
            <a:endParaRPr lang="fr-FR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l="32737" t="31432" r="28910" b="33530"/>
          <a:stretch/>
        </p:blipFill>
        <p:spPr bwMode="auto">
          <a:xfrm>
            <a:off x="1043608" y="4183750"/>
            <a:ext cx="3312368" cy="22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sogoba\Documents\MEDICAL\BOOK\Anatomie\ANATOMIE 2\Meninges\arach-diss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4300"/>
            <a:ext cx="3027109" cy="23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Rappels anatomiques</a:t>
            </a:r>
          </a:p>
          <a:p>
            <a:r>
              <a:rPr lang="fr-FR" dirty="0" smtClean="0"/>
              <a:t>Encéphale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5" y="2996952"/>
            <a:ext cx="3816424" cy="294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996953"/>
            <a:ext cx="3774269" cy="298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Physiopathologie</a:t>
            </a:r>
          </a:p>
          <a:p>
            <a:r>
              <a:rPr lang="fr-FR" dirty="0" smtClean="0"/>
              <a:t>Gravité dépend:</a:t>
            </a:r>
          </a:p>
          <a:p>
            <a:r>
              <a:rPr lang="fr-FR" dirty="0" smtClean="0"/>
              <a:t>Violence du traumatisme</a:t>
            </a:r>
          </a:p>
          <a:p>
            <a:r>
              <a:rPr lang="fr-FR" dirty="0" smtClean="0"/>
              <a:t>Onde de choc de l’accident</a:t>
            </a:r>
          </a:p>
          <a:p>
            <a:r>
              <a:rPr lang="fr-FR" dirty="0" smtClean="0"/>
              <a:t>Nature de l’agent causal</a:t>
            </a:r>
          </a:p>
          <a:p>
            <a:r>
              <a:rPr lang="fr-FR" dirty="0" smtClean="0"/>
              <a:t>Localisation du traumatisme au niveau du point d’impact et en profondeur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30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894</Words>
  <Application>Microsoft Office PowerPoint</Application>
  <PresentationFormat>Affichage à l'écran (4:3)</PresentationFormat>
  <Paragraphs>260</Paragraphs>
  <Slides>38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Les Traumatismes cranio-encéphaliques</vt:lpstr>
      <vt:lpstr>Plan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Evaluation clinique</vt:lpstr>
      <vt:lpstr>Evaluation clinique</vt:lpstr>
      <vt:lpstr>Evaluation clinique</vt:lpstr>
      <vt:lpstr>Evaluation clinique</vt:lpstr>
      <vt:lpstr>Evaluation clinique</vt:lpstr>
      <vt:lpstr>Traitement</vt:lpstr>
      <vt:lpstr>Evaluation clinique</vt:lpstr>
      <vt:lpstr>Evaluation clinique</vt:lpstr>
      <vt:lpstr>Evaluation clinique</vt:lpstr>
      <vt:lpstr>Examens complémentaires</vt:lpstr>
      <vt:lpstr>Examens complémentaires</vt:lpstr>
      <vt:lpstr>L’hématome extradural</vt:lpstr>
      <vt:lpstr>L’hématome extradural</vt:lpstr>
      <vt:lpstr>L’hématome Sous dural aigu</vt:lpstr>
      <vt:lpstr>Traitement</vt:lpstr>
      <vt:lpstr>Traitement</vt:lpstr>
      <vt:lpstr>Traitement</vt:lpstr>
      <vt:lpstr>Traitement</vt:lpstr>
      <vt:lpstr>Traitement</vt:lpstr>
      <vt:lpstr>Traitement</vt:lpstr>
      <vt:lpstr>Traitement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Traumatismes cranio-encéphaliques</dc:title>
  <dc:creator>Dr Sogoba Y</dc:creator>
  <cp:lastModifiedBy>HGT</cp:lastModifiedBy>
  <cp:revision>73</cp:revision>
  <dcterms:created xsi:type="dcterms:W3CDTF">2020-02-25T17:48:30Z</dcterms:created>
  <dcterms:modified xsi:type="dcterms:W3CDTF">2020-02-26T17:52:58Z</dcterms:modified>
</cp:coreProperties>
</file>