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57" r:id="rId4"/>
    <p:sldId id="285" r:id="rId5"/>
    <p:sldId id="258" r:id="rId6"/>
    <p:sldId id="259" r:id="rId7"/>
    <p:sldId id="260" r:id="rId8"/>
    <p:sldId id="261" r:id="rId9"/>
    <p:sldId id="262" r:id="rId10"/>
    <p:sldId id="263" r:id="rId11"/>
    <p:sldId id="286" r:id="rId12"/>
    <p:sldId id="272" r:id="rId13"/>
    <p:sldId id="264" r:id="rId14"/>
    <p:sldId id="273" r:id="rId15"/>
    <p:sldId id="266" r:id="rId16"/>
    <p:sldId id="274" r:id="rId17"/>
    <p:sldId id="267" r:id="rId18"/>
    <p:sldId id="277" r:id="rId19"/>
    <p:sldId id="287" r:id="rId20"/>
    <p:sldId id="269" r:id="rId21"/>
    <p:sldId id="275" r:id="rId22"/>
    <p:sldId id="288" r:id="rId23"/>
    <p:sldId id="276" r:id="rId24"/>
    <p:sldId id="271" r:id="rId25"/>
    <p:sldId id="278" r:id="rId26"/>
    <p:sldId id="282" r:id="rId27"/>
    <p:sldId id="283" r:id="rId28"/>
    <p:sldId id="279" r:id="rId29"/>
    <p:sldId id="280" r:id="rId30"/>
    <p:sldId id="289" r:id="rId31"/>
    <p:sldId id="281" r:id="rId32"/>
    <p:sldId id="290"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66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3FF40EA-D0C8-484B-8AA1-05B5169DDD98}" type="datetimeFigureOut">
              <a:rPr lang="fr-FR" smtClean="0"/>
              <a:t>22/01/2020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93E212-638B-4243-9FB4-DF3A995500C1}" type="slidenum">
              <a:rPr lang="fr-FR" smtClean="0"/>
              <a:t>‹N°›</a:t>
            </a:fld>
            <a:endParaRPr lang="fr-FR"/>
          </a:p>
        </p:txBody>
      </p:sp>
    </p:spTree>
    <p:extLst>
      <p:ext uri="{BB962C8B-B14F-4D97-AF65-F5344CB8AC3E}">
        <p14:creationId xmlns:p14="http://schemas.microsoft.com/office/powerpoint/2010/main" val="2727343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FF40EA-D0C8-484B-8AA1-05B5169DDD98}" type="datetimeFigureOut">
              <a:rPr lang="fr-FR" smtClean="0"/>
              <a:t>22/01/2020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93E212-638B-4243-9FB4-DF3A995500C1}" type="slidenum">
              <a:rPr lang="fr-FR" smtClean="0"/>
              <a:t>‹N°›</a:t>
            </a:fld>
            <a:endParaRPr lang="fr-FR"/>
          </a:p>
        </p:txBody>
      </p:sp>
    </p:spTree>
    <p:extLst>
      <p:ext uri="{BB962C8B-B14F-4D97-AF65-F5344CB8AC3E}">
        <p14:creationId xmlns:p14="http://schemas.microsoft.com/office/powerpoint/2010/main" val="2083049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FF40EA-D0C8-484B-8AA1-05B5169DDD98}" type="datetimeFigureOut">
              <a:rPr lang="fr-FR" smtClean="0"/>
              <a:t>22/01/2020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93E212-638B-4243-9FB4-DF3A995500C1}" type="slidenum">
              <a:rPr lang="fr-FR" smtClean="0"/>
              <a:t>‹N°›</a:t>
            </a:fld>
            <a:endParaRPr lang="fr-FR"/>
          </a:p>
        </p:txBody>
      </p:sp>
    </p:spTree>
    <p:extLst>
      <p:ext uri="{BB962C8B-B14F-4D97-AF65-F5344CB8AC3E}">
        <p14:creationId xmlns:p14="http://schemas.microsoft.com/office/powerpoint/2010/main" val="1845447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FF40EA-D0C8-484B-8AA1-05B5169DDD98}" type="datetimeFigureOut">
              <a:rPr lang="fr-FR" smtClean="0"/>
              <a:t>22/01/2020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93E212-638B-4243-9FB4-DF3A995500C1}" type="slidenum">
              <a:rPr lang="fr-FR" smtClean="0"/>
              <a:t>‹N°›</a:t>
            </a:fld>
            <a:endParaRPr lang="fr-FR"/>
          </a:p>
        </p:txBody>
      </p:sp>
    </p:spTree>
    <p:extLst>
      <p:ext uri="{BB962C8B-B14F-4D97-AF65-F5344CB8AC3E}">
        <p14:creationId xmlns:p14="http://schemas.microsoft.com/office/powerpoint/2010/main" val="1590629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3FF40EA-D0C8-484B-8AA1-05B5169DDD98}" type="datetimeFigureOut">
              <a:rPr lang="fr-FR" smtClean="0"/>
              <a:t>22/01/2020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93E212-638B-4243-9FB4-DF3A995500C1}" type="slidenum">
              <a:rPr lang="fr-FR" smtClean="0"/>
              <a:t>‹N°›</a:t>
            </a:fld>
            <a:endParaRPr lang="fr-FR"/>
          </a:p>
        </p:txBody>
      </p:sp>
    </p:spTree>
    <p:extLst>
      <p:ext uri="{BB962C8B-B14F-4D97-AF65-F5344CB8AC3E}">
        <p14:creationId xmlns:p14="http://schemas.microsoft.com/office/powerpoint/2010/main" val="36654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3FF40EA-D0C8-484B-8AA1-05B5169DDD98}" type="datetimeFigureOut">
              <a:rPr lang="fr-FR" smtClean="0"/>
              <a:t>22/01/2020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93E212-638B-4243-9FB4-DF3A995500C1}" type="slidenum">
              <a:rPr lang="fr-FR" smtClean="0"/>
              <a:t>‹N°›</a:t>
            </a:fld>
            <a:endParaRPr lang="fr-FR"/>
          </a:p>
        </p:txBody>
      </p:sp>
    </p:spTree>
    <p:extLst>
      <p:ext uri="{BB962C8B-B14F-4D97-AF65-F5344CB8AC3E}">
        <p14:creationId xmlns:p14="http://schemas.microsoft.com/office/powerpoint/2010/main" val="1774102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3FF40EA-D0C8-484B-8AA1-05B5169DDD98}" type="datetimeFigureOut">
              <a:rPr lang="fr-FR" smtClean="0"/>
              <a:t>22/01/2020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793E212-638B-4243-9FB4-DF3A995500C1}" type="slidenum">
              <a:rPr lang="fr-FR" smtClean="0"/>
              <a:t>‹N°›</a:t>
            </a:fld>
            <a:endParaRPr lang="fr-FR"/>
          </a:p>
        </p:txBody>
      </p:sp>
    </p:spTree>
    <p:extLst>
      <p:ext uri="{BB962C8B-B14F-4D97-AF65-F5344CB8AC3E}">
        <p14:creationId xmlns:p14="http://schemas.microsoft.com/office/powerpoint/2010/main" val="20822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3FF40EA-D0C8-484B-8AA1-05B5169DDD98}" type="datetimeFigureOut">
              <a:rPr lang="fr-FR" smtClean="0"/>
              <a:t>22/01/2020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793E212-638B-4243-9FB4-DF3A995500C1}" type="slidenum">
              <a:rPr lang="fr-FR" smtClean="0"/>
              <a:t>‹N°›</a:t>
            </a:fld>
            <a:endParaRPr lang="fr-FR"/>
          </a:p>
        </p:txBody>
      </p:sp>
    </p:spTree>
    <p:extLst>
      <p:ext uri="{BB962C8B-B14F-4D97-AF65-F5344CB8AC3E}">
        <p14:creationId xmlns:p14="http://schemas.microsoft.com/office/powerpoint/2010/main" val="115401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FF40EA-D0C8-484B-8AA1-05B5169DDD98}" type="datetimeFigureOut">
              <a:rPr lang="fr-FR" smtClean="0"/>
              <a:t>22/01/2020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793E212-638B-4243-9FB4-DF3A995500C1}" type="slidenum">
              <a:rPr lang="fr-FR" smtClean="0"/>
              <a:t>‹N°›</a:t>
            </a:fld>
            <a:endParaRPr lang="fr-FR"/>
          </a:p>
        </p:txBody>
      </p:sp>
    </p:spTree>
    <p:extLst>
      <p:ext uri="{BB962C8B-B14F-4D97-AF65-F5344CB8AC3E}">
        <p14:creationId xmlns:p14="http://schemas.microsoft.com/office/powerpoint/2010/main" val="1927810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3FF40EA-D0C8-484B-8AA1-05B5169DDD98}" type="datetimeFigureOut">
              <a:rPr lang="fr-FR" smtClean="0"/>
              <a:t>22/01/2020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93E212-638B-4243-9FB4-DF3A995500C1}" type="slidenum">
              <a:rPr lang="fr-FR" smtClean="0"/>
              <a:t>‹N°›</a:t>
            </a:fld>
            <a:endParaRPr lang="fr-FR"/>
          </a:p>
        </p:txBody>
      </p:sp>
    </p:spTree>
    <p:extLst>
      <p:ext uri="{BB962C8B-B14F-4D97-AF65-F5344CB8AC3E}">
        <p14:creationId xmlns:p14="http://schemas.microsoft.com/office/powerpoint/2010/main" val="1006662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3FF40EA-D0C8-484B-8AA1-05B5169DDD98}" type="datetimeFigureOut">
              <a:rPr lang="fr-FR" smtClean="0"/>
              <a:t>22/01/2020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93E212-638B-4243-9FB4-DF3A995500C1}" type="slidenum">
              <a:rPr lang="fr-FR" smtClean="0"/>
              <a:t>‹N°›</a:t>
            </a:fld>
            <a:endParaRPr lang="fr-FR"/>
          </a:p>
        </p:txBody>
      </p:sp>
    </p:spTree>
    <p:extLst>
      <p:ext uri="{BB962C8B-B14F-4D97-AF65-F5344CB8AC3E}">
        <p14:creationId xmlns:p14="http://schemas.microsoft.com/office/powerpoint/2010/main" val="205046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F40EA-D0C8-484B-8AA1-05B5169DDD98}" type="datetimeFigureOut">
              <a:rPr lang="fr-FR" smtClean="0"/>
              <a:t>22/01/2020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3E212-638B-4243-9FB4-DF3A995500C1}" type="slidenum">
              <a:rPr lang="fr-FR" smtClean="0"/>
              <a:t>‹N°›</a:t>
            </a:fld>
            <a:endParaRPr lang="fr-FR"/>
          </a:p>
        </p:txBody>
      </p:sp>
    </p:spTree>
    <p:extLst>
      <p:ext uri="{BB962C8B-B14F-4D97-AF65-F5344CB8AC3E}">
        <p14:creationId xmlns:p14="http://schemas.microsoft.com/office/powerpoint/2010/main" val="173568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developpment-durable.gouv.f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SANTE ET ENVIRONNEMENT </a:t>
            </a:r>
            <a:endParaRPr lang="fr-FR" dirty="0"/>
          </a:p>
        </p:txBody>
      </p:sp>
      <p:sp>
        <p:nvSpPr>
          <p:cNvPr id="3" name="Sous-titre 2"/>
          <p:cNvSpPr>
            <a:spLocks noGrp="1"/>
          </p:cNvSpPr>
          <p:nvPr>
            <p:ph type="subTitle" idx="1"/>
          </p:nvPr>
        </p:nvSpPr>
        <p:spPr/>
        <p:txBody>
          <a:bodyPr/>
          <a:lstStyle/>
          <a:p>
            <a:pPr algn="just"/>
            <a:r>
              <a:rPr lang="fr-FR" dirty="0" smtClean="0"/>
              <a:t>Dr Ousmane TOURE, M </a:t>
            </a:r>
            <a:r>
              <a:rPr lang="fr-FR" dirty="0" err="1" smtClean="0"/>
              <a:t>Sc</a:t>
            </a:r>
            <a:r>
              <a:rPr lang="fr-FR" dirty="0" smtClean="0"/>
              <a:t>, MPH, </a:t>
            </a:r>
            <a:r>
              <a:rPr lang="fr-FR" dirty="0" err="1" smtClean="0"/>
              <a:t>PhD</a:t>
            </a:r>
            <a:endParaRPr lang="fr-FR" dirty="0" smtClean="0"/>
          </a:p>
          <a:p>
            <a:pPr algn="just"/>
            <a:r>
              <a:rPr lang="fr-FR" dirty="0" smtClean="0"/>
              <a:t>Maître de Recherche</a:t>
            </a:r>
          </a:p>
          <a:p>
            <a:pPr algn="just"/>
            <a:r>
              <a:rPr lang="fr-FR" dirty="0" smtClean="0"/>
              <a:t>DG/INFSS</a:t>
            </a:r>
            <a:endParaRPr lang="fr-FR" dirty="0"/>
          </a:p>
        </p:txBody>
      </p:sp>
    </p:spTree>
    <p:extLst>
      <p:ext uri="{BB962C8B-B14F-4D97-AF65-F5344CB8AC3E}">
        <p14:creationId xmlns:p14="http://schemas.microsoft.com/office/powerpoint/2010/main" val="3152259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DEFINITION DES CONCEPTS</a:t>
            </a:r>
          </a:p>
        </p:txBody>
      </p:sp>
      <p:sp>
        <p:nvSpPr>
          <p:cNvPr id="3" name="Espace réservé du contenu 2"/>
          <p:cNvSpPr>
            <a:spLocks noGrp="1"/>
          </p:cNvSpPr>
          <p:nvPr>
            <p:ph idx="1"/>
          </p:nvPr>
        </p:nvSpPr>
        <p:spPr/>
        <p:txBody>
          <a:bodyPr/>
          <a:lstStyle/>
          <a:p>
            <a:pPr algn="just">
              <a:buNone/>
              <a:defRPr/>
            </a:pPr>
            <a:r>
              <a:rPr lang="fr-FR" dirty="0" smtClean="0"/>
              <a:t>TYPES D’EXPOSITIONS </a:t>
            </a:r>
          </a:p>
          <a:p>
            <a:pPr algn="just">
              <a:defRPr/>
            </a:pPr>
            <a:r>
              <a:rPr lang="fr-FR" b="1" dirty="0" smtClean="0"/>
              <a:t>aiguës</a:t>
            </a:r>
            <a:r>
              <a:rPr lang="fr-FR" b="1" dirty="0"/>
              <a:t>:</a:t>
            </a:r>
            <a:r>
              <a:rPr lang="fr-FR" dirty="0"/>
              <a:t> accidents, </a:t>
            </a:r>
          </a:p>
          <a:p>
            <a:pPr algn="just">
              <a:defRPr/>
            </a:pPr>
            <a:r>
              <a:rPr lang="fr-FR" b="1" dirty="0"/>
              <a:t>Chroniques:</a:t>
            </a:r>
            <a:r>
              <a:rPr lang="fr-FR" dirty="0"/>
              <a:t> micropollution,</a:t>
            </a:r>
          </a:p>
          <a:p>
            <a:pPr algn="just">
              <a:defRPr/>
            </a:pPr>
            <a:r>
              <a:rPr lang="fr-FR" dirty="0"/>
              <a:t> </a:t>
            </a:r>
            <a:r>
              <a:rPr lang="fr-FR" b="1" dirty="0"/>
              <a:t>discontinus:</a:t>
            </a:r>
            <a:r>
              <a:rPr lang="fr-FR" dirty="0"/>
              <a:t> eaux et aliments,</a:t>
            </a:r>
          </a:p>
          <a:p>
            <a:pPr algn="just">
              <a:defRPr/>
            </a:pPr>
            <a:r>
              <a:rPr lang="fr-FR" dirty="0"/>
              <a:t> </a:t>
            </a:r>
            <a:r>
              <a:rPr lang="fr-FR" b="1" dirty="0"/>
              <a:t>continus et alternées:</a:t>
            </a:r>
            <a:r>
              <a:rPr lang="fr-FR" dirty="0"/>
              <a:t> pollution atmosphérique ambiante ou à l’intérieur des locaux.</a:t>
            </a:r>
          </a:p>
          <a:p>
            <a:pPr marL="0" indent="0">
              <a:buNone/>
            </a:pPr>
            <a:endParaRPr lang="fr-FR" dirty="0"/>
          </a:p>
        </p:txBody>
      </p:sp>
    </p:spTree>
    <p:extLst>
      <p:ext uri="{BB962C8B-B14F-4D97-AF65-F5344CB8AC3E}">
        <p14:creationId xmlns:p14="http://schemas.microsoft.com/office/powerpoint/2010/main" val="2530642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23528" y="2564904"/>
            <a:ext cx="8229600" cy="1143000"/>
          </a:xfrm>
        </p:spPr>
        <p:txBody>
          <a:bodyPr>
            <a:normAutofit fontScale="90000"/>
          </a:bodyPr>
          <a:lstStyle/>
          <a:p>
            <a:r>
              <a:rPr lang="fr-FR" dirty="0" smtClean="0"/>
              <a:t>SOURCES DE POLLUTION DE L’ENVIRONNEMENT</a:t>
            </a:r>
            <a:endParaRPr lang="fr-FR" dirty="0"/>
          </a:p>
        </p:txBody>
      </p:sp>
    </p:spTree>
    <p:extLst>
      <p:ext uri="{BB962C8B-B14F-4D97-AF65-F5344CB8AC3E}">
        <p14:creationId xmlns:p14="http://schemas.microsoft.com/office/powerpoint/2010/main" val="4066165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SOURCES DE POLLUTION DE L’AIR</a:t>
            </a:r>
            <a:endParaRPr lang="fr-FR" dirty="0"/>
          </a:p>
        </p:txBody>
      </p:sp>
      <p:sp>
        <p:nvSpPr>
          <p:cNvPr id="9" name="Espace réservé du texte 8"/>
          <p:cNvSpPr>
            <a:spLocks noGrp="1"/>
          </p:cNvSpPr>
          <p:nvPr>
            <p:ph type="body" idx="1"/>
          </p:nvPr>
        </p:nvSpPr>
        <p:spPr/>
        <p:txBody>
          <a:bodyPr>
            <a:normAutofit fontScale="77500" lnSpcReduction="20000"/>
          </a:bodyPr>
          <a:lstStyle/>
          <a:p>
            <a:endParaRPr lang="fr-FR" dirty="0" smtClean="0"/>
          </a:p>
          <a:p>
            <a:r>
              <a:rPr lang="fr-FR" dirty="0" smtClean="0"/>
              <a:t>INDUSTRIE</a:t>
            </a:r>
            <a:endParaRPr lang="fr-FR" dirty="0"/>
          </a:p>
          <a:p>
            <a:endParaRPr lang="fr-FR" dirty="0"/>
          </a:p>
        </p:txBody>
      </p:sp>
      <p:sp>
        <p:nvSpPr>
          <p:cNvPr id="5" name="Espace réservé du contenu 4"/>
          <p:cNvSpPr>
            <a:spLocks noGrp="1"/>
          </p:cNvSpPr>
          <p:nvPr>
            <p:ph sz="half" idx="2"/>
          </p:nvPr>
        </p:nvSpPr>
        <p:spPr/>
        <p:txBody>
          <a:bodyPr/>
          <a:lstStyle/>
          <a:p>
            <a:r>
              <a:rPr lang="fr-FR" dirty="0" smtClean="0"/>
              <a:t>Elle représente 52% de la pollution extérieure.</a:t>
            </a:r>
          </a:p>
          <a:p>
            <a:r>
              <a:rPr lang="fr-FR" dirty="0" smtClean="0"/>
              <a:t>Dangers chimiques: CO</a:t>
            </a:r>
            <a:r>
              <a:rPr lang="fr-FR" baseline="-25000" dirty="0" smtClean="0"/>
              <a:t>X</a:t>
            </a:r>
            <a:r>
              <a:rPr lang="fr-FR" dirty="0" smtClean="0"/>
              <a:t>, NO</a:t>
            </a:r>
            <a:r>
              <a:rPr lang="fr-FR" baseline="-25000" dirty="0" smtClean="0"/>
              <a:t>X</a:t>
            </a:r>
            <a:r>
              <a:rPr lang="fr-FR" dirty="0" smtClean="0"/>
              <a:t>,  SO</a:t>
            </a:r>
            <a:r>
              <a:rPr lang="fr-FR" baseline="-25000" dirty="0" smtClean="0"/>
              <a:t>X</a:t>
            </a:r>
            <a:r>
              <a:rPr lang="fr-FR" dirty="0" smtClean="0"/>
              <a:t>, Particules (D&lt; 2,5µ), COV</a:t>
            </a:r>
            <a:endParaRPr lang="fr-FR" dirty="0"/>
          </a:p>
        </p:txBody>
      </p:sp>
      <p:sp>
        <p:nvSpPr>
          <p:cNvPr id="10" name="Espace réservé du texte 9"/>
          <p:cNvSpPr>
            <a:spLocks noGrp="1"/>
          </p:cNvSpPr>
          <p:nvPr>
            <p:ph type="body" sz="quarter" idx="3"/>
          </p:nvPr>
        </p:nvSpPr>
        <p:spPr/>
        <p:txBody>
          <a:bodyPr/>
          <a:lstStyle/>
          <a:p>
            <a:r>
              <a:rPr lang="fr-FR" dirty="0" smtClean="0"/>
              <a:t>Sources extérieures</a:t>
            </a:r>
            <a:endParaRPr lang="fr-FR" dirty="0"/>
          </a:p>
        </p:txBody>
      </p:sp>
      <p:pic>
        <p:nvPicPr>
          <p:cNvPr id="12"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l="4832" r="4832"/>
          <a:stretch>
            <a:fillRect/>
          </a:stretch>
        </p:blipFill>
        <p:spPr bwMode="auto">
          <a:xfrm rot="10800000">
            <a:off x="4743791" y="2348880"/>
            <a:ext cx="4032422" cy="338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967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SOURCES DE POLLUTION DE L’AIR</a:t>
            </a:r>
          </a:p>
        </p:txBody>
      </p:sp>
      <p:sp>
        <p:nvSpPr>
          <p:cNvPr id="6" name="Espace réservé du texte 5"/>
          <p:cNvSpPr>
            <a:spLocks noGrp="1"/>
          </p:cNvSpPr>
          <p:nvPr>
            <p:ph type="body" idx="1"/>
          </p:nvPr>
        </p:nvSpPr>
        <p:spPr/>
        <p:txBody>
          <a:bodyPr/>
          <a:lstStyle/>
          <a:p>
            <a:r>
              <a:rPr lang="fr-FR" dirty="0" smtClean="0"/>
              <a:t>TRANSPORT</a:t>
            </a:r>
            <a:endParaRPr lang="fr-FR" dirty="0"/>
          </a:p>
        </p:txBody>
      </p:sp>
      <p:sp>
        <p:nvSpPr>
          <p:cNvPr id="7" name="Espace réservé du contenu 6"/>
          <p:cNvSpPr>
            <a:spLocks noGrp="1"/>
          </p:cNvSpPr>
          <p:nvPr>
            <p:ph sz="half" idx="2"/>
          </p:nvPr>
        </p:nvSpPr>
        <p:spPr/>
        <p:txBody>
          <a:bodyPr/>
          <a:lstStyle/>
          <a:p>
            <a:r>
              <a:rPr lang="fr-FR" dirty="0"/>
              <a:t>Elle représente </a:t>
            </a:r>
            <a:r>
              <a:rPr lang="fr-FR" dirty="0" smtClean="0"/>
              <a:t>27% </a:t>
            </a:r>
            <a:r>
              <a:rPr lang="fr-FR" dirty="0"/>
              <a:t>de la pollution </a:t>
            </a:r>
            <a:r>
              <a:rPr lang="fr-FR" dirty="0" smtClean="0"/>
              <a:t>extérieure:</a:t>
            </a:r>
            <a:endParaRPr lang="fr-FR" dirty="0"/>
          </a:p>
          <a:p>
            <a:r>
              <a:rPr lang="fr-FR" b="1" dirty="0"/>
              <a:t>Dangers </a:t>
            </a:r>
            <a:r>
              <a:rPr lang="fr-FR" b="1" dirty="0" smtClean="0"/>
              <a:t>chimiques</a:t>
            </a:r>
            <a:r>
              <a:rPr lang="fr-FR" dirty="0" smtClean="0"/>
              <a:t>: CO</a:t>
            </a:r>
            <a:r>
              <a:rPr lang="fr-FR" baseline="-25000" dirty="0" smtClean="0"/>
              <a:t>X</a:t>
            </a:r>
            <a:r>
              <a:rPr lang="fr-FR" dirty="0"/>
              <a:t>, NO</a:t>
            </a:r>
            <a:r>
              <a:rPr lang="fr-FR" baseline="-25000" dirty="0"/>
              <a:t>X</a:t>
            </a:r>
            <a:r>
              <a:rPr lang="fr-FR" dirty="0"/>
              <a:t>,  SO</a:t>
            </a:r>
            <a:r>
              <a:rPr lang="fr-FR" baseline="-25000" dirty="0"/>
              <a:t>X</a:t>
            </a:r>
            <a:r>
              <a:rPr lang="fr-FR" dirty="0"/>
              <a:t>, Particules (D&lt; 2,5µ), COV</a:t>
            </a:r>
          </a:p>
          <a:p>
            <a:pPr marL="0" indent="0">
              <a:buNone/>
            </a:pPr>
            <a:endParaRPr lang="fr-FR" dirty="0"/>
          </a:p>
        </p:txBody>
      </p:sp>
      <p:sp>
        <p:nvSpPr>
          <p:cNvPr id="8" name="Espace réservé du texte 7"/>
          <p:cNvSpPr>
            <a:spLocks noGrp="1"/>
          </p:cNvSpPr>
          <p:nvPr>
            <p:ph type="body" sz="quarter" idx="3"/>
          </p:nvPr>
        </p:nvSpPr>
        <p:spPr/>
        <p:txBody>
          <a:bodyPr/>
          <a:lstStyle/>
          <a:p>
            <a:r>
              <a:rPr lang="fr-FR" dirty="0" smtClean="0"/>
              <a:t>Automobile</a:t>
            </a:r>
            <a:endParaRPr lang="fr-FR" dirty="0"/>
          </a:p>
        </p:txBody>
      </p:sp>
      <p:pic>
        <p:nvPicPr>
          <p:cNvPr id="10" name="Espace réservé pour une image  7" descr="http://www.auto-marchand.com/wp-content/uploads/2012/11/pollution-automobile-paris1.jpg"/>
          <p:cNvPicPr>
            <a:picLocks noGrp="1"/>
          </p:cNvPicPr>
          <p:nvPr>
            <p:ph sz="quarter" idx="4"/>
          </p:nvPr>
        </p:nvPicPr>
        <p:blipFill>
          <a:blip r:embed="rId2">
            <a:extLst>
              <a:ext uri="{28A0092B-C50C-407E-A947-70E740481C1C}">
                <a14:useLocalDpi xmlns:a14="http://schemas.microsoft.com/office/drawing/2010/main" val="0"/>
              </a:ext>
            </a:extLst>
          </a:blip>
          <a:srcRect l="14496" r="14496"/>
          <a:stretch>
            <a:fillRect/>
          </a:stretch>
        </p:blipFill>
        <p:spPr bwMode="auto">
          <a:xfrm>
            <a:off x="4721267" y="2692051"/>
            <a:ext cx="3889290" cy="2916936"/>
          </a:xfrm>
          <a:prstGeom prst="rect">
            <a:avLst/>
          </a:prstGeom>
          <a:noFill/>
          <a:ln>
            <a:noFill/>
          </a:ln>
        </p:spPr>
      </p:pic>
    </p:spTree>
    <p:extLst>
      <p:ext uri="{BB962C8B-B14F-4D97-AF65-F5344CB8AC3E}">
        <p14:creationId xmlns:p14="http://schemas.microsoft.com/office/powerpoint/2010/main" val="3215891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SOURCES DE POLLUTION DE L’AIR</a:t>
            </a:r>
          </a:p>
        </p:txBody>
      </p:sp>
      <p:sp>
        <p:nvSpPr>
          <p:cNvPr id="3" name="Espace réservé du texte 2"/>
          <p:cNvSpPr>
            <a:spLocks noGrp="1"/>
          </p:cNvSpPr>
          <p:nvPr>
            <p:ph type="body" idx="1"/>
          </p:nvPr>
        </p:nvSpPr>
        <p:spPr/>
        <p:txBody>
          <a:bodyPr>
            <a:normAutofit fontScale="77500" lnSpcReduction="20000"/>
          </a:bodyPr>
          <a:lstStyle/>
          <a:p>
            <a:endParaRPr lang="fr-FR" dirty="0" smtClean="0"/>
          </a:p>
          <a:p>
            <a:r>
              <a:rPr lang="fr-FR" dirty="0" smtClean="0"/>
              <a:t>DOMESTIQUE</a:t>
            </a:r>
          </a:p>
          <a:p>
            <a:endParaRPr lang="fr-FR" dirty="0"/>
          </a:p>
        </p:txBody>
      </p:sp>
      <p:sp>
        <p:nvSpPr>
          <p:cNvPr id="4" name="Espace réservé du contenu 3"/>
          <p:cNvSpPr>
            <a:spLocks noGrp="1"/>
          </p:cNvSpPr>
          <p:nvPr>
            <p:ph sz="half" idx="2"/>
          </p:nvPr>
        </p:nvSpPr>
        <p:spPr/>
        <p:txBody>
          <a:bodyPr/>
          <a:lstStyle/>
          <a:p>
            <a:r>
              <a:rPr lang="fr-FR" dirty="0" smtClean="0"/>
              <a:t>Elle est la principale source de pollution dans les milieux défavorisés des pays en développement.</a:t>
            </a:r>
          </a:p>
          <a:p>
            <a:r>
              <a:rPr lang="fr-FR" b="1" dirty="0" smtClean="0"/>
              <a:t>Dangers chimiques</a:t>
            </a:r>
            <a:r>
              <a:rPr lang="fr-FR" dirty="0" smtClean="0"/>
              <a:t>: </a:t>
            </a:r>
            <a:r>
              <a:rPr lang="fr-FR" dirty="0"/>
              <a:t>CO</a:t>
            </a:r>
            <a:r>
              <a:rPr lang="fr-FR" baseline="-25000" dirty="0"/>
              <a:t>X</a:t>
            </a:r>
            <a:r>
              <a:rPr lang="fr-FR" dirty="0"/>
              <a:t>, NO</a:t>
            </a:r>
            <a:r>
              <a:rPr lang="fr-FR" baseline="-25000" dirty="0"/>
              <a:t>X</a:t>
            </a:r>
            <a:r>
              <a:rPr lang="fr-FR" dirty="0"/>
              <a:t>,  SO</a:t>
            </a:r>
            <a:r>
              <a:rPr lang="fr-FR" baseline="-25000" dirty="0"/>
              <a:t>X</a:t>
            </a:r>
            <a:r>
              <a:rPr lang="fr-FR" dirty="0"/>
              <a:t>, Particules (D&lt; 2,5µ</a:t>
            </a:r>
            <a:r>
              <a:rPr lang="fr-FR" dirty="0" smtClean="0"/>
              <a:t>), Hydrocarbures Polycycliques (HPC)</a:t>
            </a:r>
            <a:endParaRPr lang="fr-FR" dirty="0"/>
          </a:p>
        </p:txBody>
      </p:sp>
      <p:sp>
        <p:nvSpPr>
          <p:cNvPr id="5" name="Espace réservé du texte 4"/>
          <p:cNvSpPr>
            <a:spLocks noGrp="1"/>
          </p:cNvSpPr>
          <p:nvPr>
            <p:ph type="body" sz="quarter" idx="3"/>
          </p:nvPr>
        </p:nvSpPr>
        <p:spPr/>
        <p:txBody>
          <a:bodyPr/>
          <a:lstStyle/>
          <a:p>
            <a:r>
              <a:rPr lang="fr-FR" dirty="0" smtClean="0"/>
              <a:t>Source intérieure</a:t>
            </a:r>
            <a:endParaRPr lang="fr-FR" dirty="0"/>
          </a:p>
        </p:txBody>
      </p:sp>
      <p:pic>
        <p:nvPicPr>
          <p:cNvPr id="7" name="Picture 7" descr="Outdoor stove NBI slum(S).jpg"/>
          <p:cNvPicPr>
            <a:picLocks noGrp="1" noChangeAspect="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315542"/>
            <a:ext cx="3744416" cy="41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456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SOURCES DE POLLUTION DE </a:t>
            </a:r>
            <a:r>
              <a:rPr lang="fr-FR" dirty="0" smtClean="0"/>
              <a:t>L’EAU</a:t>
            </a:r>
            <a:endParaRPr lang="fr-FR" dirty="0"/>
          </a:p>
        </p:txBody>
      </p:sp>
      <p:sp>
        <p:nvSpPr>
          <p:cNvPr id="3" name="Espace réservé du texte 2"/>
          <p:cNvSpPr>
            <a:spLocks noGrp="1"/>
          </p:cNvSpPr>
          <p:nvPr>
            <p:ph type="body" idx="1"/>
          </p:nvPr>
        </p:nvSpPr>
        <p:spPr/>
        <p:txBody>
          <a:bodyPr>
            <a:normAutofit/>
          </a:bodyPr>
          <a:lstStyle/>
          <a:p>
            <a:r>
              <a:rPr lang="fr-FR" dirty="0" smtClean="0"/>
              <a:t>ACTIVITES DOMESTIQUES </a:t>
            </a:r>
            <a:endParaRPr lang="fr-FR" dirty="0"/>
          </a:p>
        </p:txBody>
      </p:sp>
      <p:sp>
        <p:nvSpPr>
          <p:cNvPr id="5" name="Espace réservé du texte 4"/>
          <p:cNvSpPr>
            <a:spLocks noGrp="1"/>
          </p:cNvSpPr>
          <p:nvPr>
            <p:ph type="body" sz="quarter" idx="3"/>
          </p:nvPr>
        </p:nvSpPr>
        <p:spPr/>
        <p:txBody>
          <a:bodyPr/>
          <a:lstStyle/>
          <a:p>
            <a:r>
              <a:rPr lang="fr-FR" dirty="0" smtClean="0"/>
              <a:t>EAUX DE SURFACE</a:t>
            </a:r>
            <a:endParaRPr lang="fr-FR" dirty="0"/>
          </a:p>
        </p:txBody>
      </p:sp>
      <p:sp>
        <p:nvSpPr>
          <p:cNvPr id="7" name="Espace réservé du contenu 6"/>
          <p:cNvSpPr>
            <a:spLocks noGrp="1"/>
          </p:cNvSpPr>
          <p:nvPr>
            <p:ph sz="half" idx="2"/>
          </p:nvPr>
        </p:nvSpPr>
        <p:spPr/>
        <p:txBody>
          <a:bodyPr>
            <a:normAutofit/>
          </a:bodyPr>
          <a:lstStyle/>
          <a:p>
            <a:r>
              <a:rPr lang="fr-FR" dirty="0"/>
              <a:t>Principale source de contamination </a:t>
            </a:r>
            <a:r>
              <a:rPr lang="fr-FR" dirty="0" smtClean="0"/>
              <a:t>microbiologique des  </a:t>
            </a:r>
            <a:r>
              <a:rPr lang="fr-FR" dirty="0"/>
              <a:t>eaux </a:t>
            </a:r>
            <a:r>
              <a:rPr lang="fr-FR" dirty="0" smtClean="0"/>
              <a:t> de surface.</a:t>
            </a:r>
          </a:p>
          <a:p>
            <a:r>
              <a:rPr lang="fr-FR" b="1" dirty="0" smtClean="0"/>
              <a:t>Dangers </a:t>
            </a:r>
            <a:r>
              <a:rPr lang="fr-FR" dirty="0" smtClean="0"/>
              <a:t>: Bactéries, parasites, champignons,  nématodes.</a:t>
            </a:r>
          </a:p>
        </p:txBody>
      </p:sp>
      <p:pic>
        <p:nvPicPr>
          <p:cNvPr id="8"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rot="10800000">
            <a:off x="4645025" y="2817008"/>
            <a:ext cx="4041775" cy="2667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167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SOURCES DE POLLUTION DE L’EAU</a:t>
            </a:r>
          </a:p>
        </p:txBody>
      </p:sp>
      <p:sp>
        <p:nvSpPr>
          <p:cNvPr id="8" name="Espace réservé du texte 7"/>
          <p:cNvSpPr>
            <a:spLocks noGrp="1"/>
          </p:cNvSpPr>
          <p:nvPr>
            <p:ph type="body" idx="1"/>
          </p:nvPr>
        </p:nvSpPr>
        <p:spPr/>
        <p:txBody>
          <a:bodyPr>
            <a:normAutofit fontScale="92500" lnSpcReduction="20000"/>
          </a:bodyPr>
          <a:lstStyle/>
          <a:p>
            <a:r>
              <a:rPr lang="fr-FR" dirty="0" smtClean="0"/>
              <a:t>EAUX USÉES  URBAINES ET INDUSTRIELLES</a:t>
            </a:r>
            <a:endParaRPr lang="fr-FR" dirty="0"/>
          </a:p>
        </p:txBody>
      </p:sp>
      <p:sp>
        <p:nvSpPr>
          <p:cNvPr id="9" name="Espace réservé du contenu 8"/>
          <p:cNvSpPr>
            <a:spLocks noGrp="1"/>
          </p:cNvSpPr>
          <p:nvPr>
            <p:ph sz="half" idx="2"/>
          </p:nvPr>
        </p:nvSpPr>
        <p:spPr/>
        <p:txBody>
          <a:bodyPr>
            <a:normAutofit lnSpcReduction="10000"/>
          </a:bodyPr>
          <a:lstStyle/>
          <a:p>
            <a:r>
              <a:rPr lang="fr-FR" dirty="0"/>
              <a:t>Principale source de contamination des eaux en milieu urbain:</a:t>
            </a:r>
          </a:p>
          <a:p>
            <a:r>
              <a:rPr lang="fr-FR" b="1" dirty="0" smtClean="0"/>
              <a:t>Dangers </a:t>
            </a:r>
            <a:r>
              <a:rPr lang="fr-FR" b="1" dirty="0"/>
              <a:t>microbiologiques</a:t>
            </a:r>
            <a:r>
              <a:rPr lang="fr-FR" dirty="0"/>
              <a:t>: Bactéries, parasites, champignons,  nématodes, </a:t>
            </a:r>
          </a:p>
          <a:p>
            <a:r>
              <a:rPr lang="fr-FR" b="1" dirty="0"/>
              <a:t>Dangers Biologiques:</a:t>
            </a:r>
            <a:r>
              <a:rPr lang="fr-FR" dirty="0"/>
              <a:t> matières organiques</a:t>
            </a:r>
          </a:p>
          <a:p>
            <a:r>
              <a:rPr lang="fr-FR" b="1" dirty="0"/>
              <a:t>Dangers chimiques</a:t>
            </a:r>
            <a:r>
              <a:rPr lang="fr-FR" dirty="0"/>
              <a:t>: métaux lourds, plastiques,  pesticides</a:t>
            </a:r>
          </a:p>
          <a:p>
            <a:endParaRPr lang="fr-FR" dirty="0"/>
          </a:p>
        </p:txBody>
      </p:sp>
      <p:sp>
        <p:nvSpPr>
          <p:cNvPr id="10" name="Espace réservé du texte 9"/>
          <p:cNvSpPr>
            <a:spLocks noGrp="1"/>
          </p:cNvSpPr>
          <p:nvPr>
            <p:ph type="body" sz="quarter" idx="3"/>
          </p:nvPr>
        </p:nvSpPr>
        <p:spPr/>
        <p:txBody>
          <a:bodyPr>
            <a:normAutofit fontScale="77500" lnSpcReduction="20000"/>
          </a:bodyPr>
          <a:lstStyle/>
          <a:p>
            <a:endParaRPr lang="fr-FR" dirty="0" smtClean="0"/>
          </a:p>
          <a:p>
            <a:r>
              <a:rPr lang="fr-FR" dirty="0"/>
              <a:t> </a:t>
            </a:r>
            <a:r>
              <a:rPr lang="fr-FR" dirty="0" smtClean="0"/>
              <a:t>   EAUX </a:t>
            </a:r>
            <a:r>
              <a:rPr lang="fr-FR" dirty="0"/>
              <a:t>DE SURFACE</a:t>
            </a:r>
          </a:p>
          <a:p>
            <a:endParaRPr lang="fr-FR" dirty="0"/>
          </a:p>
        </p:txBody>
      </p:sp>
      <p:sp>
        <p:nvSpPr>
          <p:cNvPr id="11" name="Espace réservé du contenu 10"/>
          <p:cNvSpPr>
            <a:spLocks noGrp="1"/>
          </p:cNvSpPr>
          <p:nvPr>
            <p:ph sz="quarter" idx="4"/>
          </p:nvPr>
        </p:nvSpPr>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552744"/>
            <a:ext cx="3384376" cy="30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931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p:txBody>
          <a:bodyPr>
            <a:normAutofit fontScale="90000"/>
          </a:bodyPr>
          <a:lstStyle/>
          <a:p>
            <a:r>
              <a:rPr lang="fr-FR" dirty="0"/>
              <a:t>SOURCES DE POLLUTION DE </a:t>
            </a:r>
            <a:r>
              <a:rPr lang="fr-FR" dirty="0" smtClean="0"/>
              <a:t>L’EAU ET DES SOLS</a:t>
            </a:r>
            <a:endParaRPr lang="fr-FR" dirty="0"/>
          </a:p>
        </p:txBody>
      </p:sp>
      <p:sp>
        <p:nvSpPr>
          <p:cNvPr id="8" name="Espace réservé du texte 7"/>
          <p:cNvSpPr>
            <a:spLocks noGrp="1"/>
          </p:cNvSpPr>
          <p:nvPr>
            <p:ph type="body" idx="1"/>
          </p:nvPr>
        </p:nvSpPr>
        <p:spPr/>
        <p:txBody>
          <a:bodyPr/>
          <a:lstStyle/>
          <a:p>
            <a:r>
              <a:rPr lang="fr-FR" dirty="0" smtClean="0"/>
              <a:t>ACTIVITES AGRICOLES</a:t>
            </a:r>
            <a:endParaRPr lang="fr-FR" dirty="0"/>
          </a:p>
        </p:txBody>
      </p:sp>
      <p:sp>
        <p:nvSpPr>
          <p:cNvPr id="16" name="Espace réservé du contenu 15"/>
          <p:cNvSpPr>
            <a:spLocks noGrp="1"/>
          </p:cNvSpPr>
          <p:nvPr>
            <p:ph sz="half" idx="2"/>
          </p:nvPr>
        </p:nvSpPr>
        <p:spPr/>
        <p:txBody>
          <a:bodyPr/>
          <a:lstStyle/>
          <a:p>
            <a:pPr marL="0" indent="0">
              <a:buNone/>
            </a:pPr>
            <a:r>
              <a:rPr lang="fr-FR" dirty="0" smtClean="0"/>
              <a:t>Principales sources de contamination chimique des sols et des eaux:</a:t>
            </a:r>
          </a:p>
          <a:p>
            <a:pPr marL="0" indent="0">
              <a:buNone/>
            </a:pPr>
            <a:r>
              <a:rPr lang="fr-FR" b="1" dirty="0"/>
              <a:t>Dangers chimiques</a:t>
            </a:r>
            <a:r>
              <a:rPr lang="fr-FR" dirty="0"/>
              <a:t>: métaux lourds, plastiques,  </a:t>
            </a:r>
            <a:r>
              <a:rPr lang="fr-FR" dirty="0" smtClean="0"/>
              <a:t>pesticides, intrants minéraux</a:t>
            </a:r>
          </a:p>
          <a:p>
            <a:pPr marL="0" indent="0">
              <a:buNone/>
            </a:pPr>
            <a:r>
              <a:rPr lang="fr-FR" b="1" dirty="0"/>
              <a:t>Dangers Biologiques:</a:t>
            </a:r>
            <a:r>
              <a:rPr lang="fr-FR" dirty="0"/>
              <a:t> matières organiques</a:t>
            </a:r>
          </a:p>
          <a:p>
            <a:pPr marL="0" indent="0">
              <a:buNone/>
            </a:pPr>
            <a:endParaRPr lang="fr-FR" dirty="0"/>
          </a:p>
          <a:p>
            <a:pPr marL="0" indent="0">
              <a:buNone/>
            </a:pPr>
            <a:endParaRPr lang="fr-FR" dirty="0"/>
          </a:p>
        </p:txBody>
      </p:sp>
      <p:sp>
        <p:nvSpPr>
          <p:cNvPr id="17" name="Espace réservé du texte 16"/>
          <p:cNvSpPr>
            <a:spLocks noGrp="1"/>
          </p:cNvSpPr>
          <p:nvPr>
            <p:ph type="body" sz="quarter" idx="3"/>
          </p:nvPr>
        </p:nvSpPr>
        <p:spPr/>
        <p:txBody>
          <a:bodyPr/>
          <a:lstStyle/>
          <a:p>
            <a:r>
              <a:rPr lang="fr-FR" dirty="0" smtClean="0"/>
              <a:t>FERMES </a:t>
            </a:r>
            <a:endParaRPr lang="fr-FR" dirty="0"/>
          </a:p>
        </p:txBody>
      </p:sp>
      <p:sp>
        <p:nvSpPr>
          <p:cNvPr id="18" name="Espace réservé du contenu 17"/>
          <p:cNvSpPr>
            <a:spLocks noGrp="1"/>
          </p:cNvSpPr>
          <p:nvPr>
            <p:ph sz="quarter" idx="4"/>
          </p:nvPr>
        </p:nvSpPr>
        <p:spPr/>
        <p:txBody>
          <a:bodyPr/>
          <a:lstStyle/>
          <a:p>
            <a:endParaRPr lang="fr-F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308385"/>
            <a:ext cx="3831458" cy="385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145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CONTAMINATION DES ALIMENTS</a:t>
            </a:r>
            <a:endParaRPr lang="fr-FR" dirty="0"/>
          </a:p>
        </p:txBody>
      </p:sp>
      <p:sp>
        <p:nvSpPr>
          <p:cNvPr id="3" name="Espace réservé du texte 2"/>
          <p:cNvSpPr>
            <a:spLocks noGrp="1"/>
          </p:cNvSpPr>
          <p:nvPr>
            <p:ph type="body" idx="1"/>
          </p:nvPr>
        </p:nvSpPr>
        <p:spPr/>
        <p:txBody>
          <a:bodyPr/>
          <a:lstStyle/>
          <a:p>
            <a:r>
              <a:rPr lang="fr-FR" dirty="0" smtClean="0"/>
              <a:t>EXPOSITION DES ALIMENTS</a:t>
            </a:r>
            <a:endParaRPr lang="fr-FR" dirty="0"/>
          </a:p>
        </p:txBody>
      </p:sp>
      <p:sp>
        <p:nvSpPr>
          <p:cNvPr id="4" name="Espace réservé du contenu 3"/>
          <p:cNvSpPr>
            <a:spLocks noGrp="1"/>
          </p:cNvSpPr>
          <p:nvPr>
            <p:ph sz="half" idx="2"/>
          </p:nvPr>
        </p:nvSpPr>
        <p:spPr/>
        <p:txBody>
          <a:bodyPr>
            <a:normAutofit/>
          </a:bodyPr>
          <a:lstStyle/>
          <a:p>
            <a:pPr marL="0" indent="0">
              <a:buNone/>
            </a:pPr>
            <a:r>
              <a:rPr lang="fr-FR" dirty="0" smtClean="0"/>
              <a:t>Principales source de contamination directe de l’homme avec l’eau de boisson</a:t>
            </a:r>
          </a:p>
          <a:p>
            <a:pPr marL="0" indent="0">
              <a:buNone/>
            </a:pPr>
            <a:r>
              <a:rPr lang="fr-FR" b="1" dirty="0"/>
              <a:t>Dangers microbiologiques</a:t>
            </a:r>
            <a:r>
              <a:rPr lang="fr-FR" dirty="0"/>
              <a:t>: Bactéries, parasites, </a:t>
            </a:r>
            <a:r>
              <a:rPr lang="fr-FR" dirty="0" smtClean="0"/>
              <a:t>champignons;</a:t>
            </a:r>
          </a:p>
          <a:p>
            <a:pPr marL="0" indent="0">
              <a:buNone/>
            </a:pPr>
            <a:r>
              <a:rPr lang="fr-FR" b="1" dirty="0" smtClean="0"/>
              <a:t>Dangers </a:t>
            </a:r>
            <a:r>
              <a:rPr lang="fr-FR" b="1" dirty="0"/>
              <a:t>chimiques</a:t>
            </a:r>
            <a:r>
              <a:rPr lang="fr-FR" dirty="0"/>
              <a:t>: métaux lourds, </a:t>
            </a:r>
            <a:r>
              <a:rPr lang="fr-FR" dirty="0" smtClean="0"/>
              <a:t>pesticides, toxines</a:t>
            </a:r>
            <a:endParaRPr lang="fr-FR" dirty="0"/>
          </a:p>
        </p:txBody>
      </p:sp>
      <p:sp>
        <p:nvSpPr>
          <p:cNvPr id="5" name="Espace réservé du texte 4"/>
          <p:cNvSpPr>
            <a:spLocks noGrp="1"/>
          </p:cNvSpPr>
          <p:nvPr>
            <p:ph type="body" sz="quarter" idx="3"/>
          </p:nvPr>
        </p:nvSpPr>
        <p:spPr/>
        <p:txBody>
          <a:bodyPr/>
          <a:lstStyle/>
          <a:p>
            <a:r>
              <a:rPr lang="fr-FR" dirty="0" smtClean="0"/>
              <a:t>ETALE SUR UN MARCHE</a:t>
            </a:r>
            <a:endParaRPr lang="fr-FR" dirty="0"/>
          </a:p>
        </p:txBody>
      </p:sp>
      <p:pic>
        <p:nvPicPr>
          <p:cNvPr id="2050"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716016" y="2348880"/>
            <a:ext cx="4137579"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580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95536" y="2420888"/>
            <a:ext cx="8229600" cy="1143000"/>
          </a:xfrm>
        </p:spPr>
        <p:txBody>
          <a:bodyPr/>
          <a:lstStyle/>
          <a:p>
            <a:r>
              <a:rPr lang="fr-FR" dirty="0" smtClean="0"/>
              <a:t>TRAJET ET MODELE D’EXPOSITION</a:t>
            </a:r>
            <a:endParaRPr lang="fr-FR" dirty="0"/>
          </a:p>
        </p:txBody>
      </p:sp>
    </p:spTree>
    <p:extLst>
      <p:ext uri="{BB962C8B-B14F-4D97-AF65-F5344CB8AC3E}">
        <p14:creationId xmlns:p14="http://schemas.microsoft.com/office/powerpoint/2010/main" val="3097222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p:txBody>
          <a:bodyPr>
            <a:normAutofit/>
          </a:bodyPr>
          <a:lstStyle/>
          <a:p>
            <a:pPr algn="just"/>
            <a:r>
              <a:rPr lang="fr-FR" sz="2800" dirty="0"/>
              <a:t>DEFINITION DES </a:t>
            </a:r>
            <a:r>
              <a:rPr lang="fr-FR" sz="2800" dirty="0" smtClean="0"/>
              <a:t>CONCEPTS</a:t>
            </a:r>
          </a:p>
          <a:p>
            <a:pPr algn="just"/>
            <a:r>
              <a:rPr lang="fr-FR" sz="2800" dirty="0"/>
              <a:t>SOURCES DE POLLUTION DE </a:t>
            </a:r>
            <a:r>
              <a:rPr lang="fr-FR" sz="2800" dirty="0" smtClean="0"/>
              <a:t>L’ENVIRONNEMENT</a:t>
            </a:r>
          </a:p>
          <a:p>
            <a:pPr algn="just"/>
            <a:r>
              <a:rPr lang="fr-FR" sz="2800" dirty="0"/>
              <a:t>TRAJET ET MODELE </a:t>
            </a:r>
            <a:r>
              <a:rPr lang="fr-FR" sz="2800" dirty="0" smtClean="0"/>
              <a:t>D’EXPOSITION</a:t>
            </a:r>
          </a:p>
          <a:p>
            <a:pPr algn="just"/>
            <a:r>
              <a:rPr lang="fr-FR" sz="2800" dirty="0"/>
              <a:t>IMPACT DE LA </a:t>
            </a:r>
            <a:r>
              <a:rPr lang="fr-FR" sz="2800" dirty="0" smtClean="0"/>
              <a:t>QUALITE </a:t>
            </a:r>
            <a:r>
              <a:rPr lang="fr-FR" sz="2800" dirty="0"/>
              <a:t>DE L’ENVIRONNEMENT SUR LA </a:t>
            </a:r>
            <a:r>
              <a:rPr lang="fr-FR" sz="2800" dirty="0" smtClean="0"/>
              <a:t>SANTE</a:t>
            </a:r>
          </a:p>
          <a:p>
            <a:pPr algn="just"/>
            <a:r>
              <a:rPr lang="fr-FR" sz="2800" dirty="0" smtClean="0"/>
              <a:t>CONCLUSIONS</a:t>
            </a:r>
            <a:endParaRPr lang="fr-FR" sz="2800" dirty="0"/>
          </a:p>
        </p:txBody>
      </p:sp>
    </p:spTree>
    <p:extLst>
      <p:ext uri="{BB962C8B-B14F-4D97-AF65-F5344CB8AC3E}">
        <p14:creationId xmlns:p14="http://schemas.microsoft.com/office/powerpoint/2010/main" val="359297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TRAJET DES POLLUANTS DE L’AIR</a:t>
            </a:r>
            <a:endParaRPr lang="fr-FR" dirty="0"/>
          </a:p>
        </p:txBody>
      </p:sp>
      <p:pic>
        <p:nvPicPr>
          <p:cNvPr id="4" name="Espace réservé du contenu 5" descr="http://www.memoireonline.com/08/10/3780/Utilisation-des-arbres-ligneuses-comme-bioindicateurs-de-pollution-atmospherique1.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988840"/>
            <a:ext cx="6696743" cy="3888432"/>
          </a:xfrm>
          <a:prstGeom prst="rect">
            <a:avLst/>
          </a:prstGeom>
          <a:noFill/>
          <a:ln>
            <a:noFill/>
          </a:ln>
        </p:spPr>
      </p:pic>
    </p:spTree>
    <p:extLst>
      <p:ext uri="{BB962C8B-B14F-4D97-AF65-F5344CB8AC3E}">
        <p14:creationId xmlns:p14="http://schemas.microsoft.com/office/powerpoint/2010/main" val="2162183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SCHEMA D’EXPOSITION</a:t>
            </a:r>
            <a:endParaRPr lang="fr-FR" dirty="0"/>
          </a:p>
        </p:txBody>
      </p:sp>
      <p:pic>
        <p:nvPicPr>
          <p:cNvPr id="4" name="Espace réservé du contenu 3" descr="schéma sols pollué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129631"/>
            <a:ext cx="7620000" cy="3467100"/>
          </a:xfrm>
          <a:prstGeom prst="rect">
            <a:avLst/>
          </a:prstGeom>
          <a:noFill/>
          <a:ln>
            <a:noFill/>
          </a:ln>
        </p:spPr>
      </p:pic>
    </p:spTree>
    <p:extLst>
      <p:ext uri="{BB962C8B-B14F-4D97-AF65-F5344CB8AC3E}">
        <p14:creationId xmlns:p14="http://schemas.microsoft.com/office/powerpoint/2010/main" val="3636316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2348880"/>
            <a:ext cx="8229600" cy="1143000"/>
          </a:xfrm>
        </p:spPr>
        <p:txBody>
          <a:bodyPr>
            <a:normAutofit fontScale="90000"/>
          </a:bodyPr>
          <a:lstStyle/>
          <a:p>
            <a:r>
              <a:rPr lang="fr-FR" dirty="0" smtClean="0"/>
              <a:t>IMPACT DE LA QAULITE DE L’ENVIRONNEMENT SUR LA SANTE</a:t>
            </a:r>
            <a:endParaRPr lang="fr-FR" dirty="0"/>
          </a:p>
        </p:txBody>
      </p:sp>
    </p:spTree>
    <p:extLst>
      <p:ext uri="{BB962C8B-B14F-4D97-AF65-F5344CB8AC3E}">
        <p14:creationId xmlns:p14="http://schemas.microsoft.com/office/powerpoint/2010/main" val="2317330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POLLUTION DE L’AIR ET SANTE PUBLIQUE (OMS)</a:t>
            </a:r>
            <a:endParaRPr lang="fr-FR" sz="2800" dirty="0"/>
          </a:p>
        </p:txBody>
      </p:sp>
      <p:sp>
        <p:nvSpPr>
          <p:cNvPr id="3" name="Espace réservé du contenu 2"/>
          <p:cNvSpPr>
            <a:spLocks noGrp="1"/>
          </p:cNvSpPr>
          <p:nvPr>
            <p:ph idx="1"/>
          </p:nvPr>
        </p:nvSpPr>
        <p:spPr/>
        <p:txBody>
          <a:bodyPr/>
          <a:lstStyle/>
          <a:p>
            <a:pPr>
              <a:defRPr/>
            </a:pPr>
            <a:r>
              <a:rPr lang="fr-CH" b="1" dirty="0"/>
              <a:t>Pollution de l’air extérieur (AAP</a:t>
            </a:r>
            <a:r>
              <a:rPr lang="fr-CH" sz="2800" b="1" dirty="0"/>
              <a:t>) </a:t>
            </a:r>
            <a:endParaRPr lang="fr-CH" sz="2800" dirty="0"/>
          </a:p>
          <a:p>
            <a:pPr marL="0" indent="0">
              <a:buNone/>
              <a:defRPr/>
            </a:pPr>
            <a:r>
              <a:rPr lang="fr-CH" sz="2800" dirty="0"/>
              <a:t> </a:t>
            </a:r>
            <a:r>
              <a:rPr lang="fr-CH" b="1" dirty="0">
                <a:solidFill>
                  <a:srgbClr val="FF0000"/>
                </a:solidFill>
              </a:rPr>
              <a:t>3 </a:t>
            </a:r>
            <a:r>
              <a:rPr lang="fr-CH" dirty="0"/>
              <a:t>million de décès/année    </a:t>
            </a:r>
          </a:p>
          <a:p>
            <a:pPr>
              <a:defRPr/>
            </a:pPr>
            <a:r>
              <a:rPr lang="fr-CH" b="1" dirty="0" smtClean="0"/>
              <a:t> </a:t>
            </a:r>
            <a:r>
              <a:rPr lang="fr-CH" b="1" dirty="0"/>
              <a:t>Pollution de l’air intérieur (HAP) </a:t>
            </a:r>
          </a:p>
          <a:p>
            <a:pPr marL="0" indent="0">
              <a:buNone/>
              <a:defRPr/>
            </a:pPr>
            <a:r>
              <a:rPr lang="fr-CH" dirty="0"/>
              <a:t> </a:t>
            </a:r>
            <a:r>
              <a:rPr lang="fr-CH" b="1" dirty="0">
                <a:solidFill>
                  <a:srgbClr val="FF0000"/>
                </a:solidFill>
              </a:rPr>
              <a:t>4.3</a:t>
            </a:r>
            <a:r>
              <a:rPr lang="fr-CH" dirty="0">
                <a:solidFill>
                  <a:srgbClr val="FF0000"/>
                </a:solidFill>
              </a:rPr>
              <a:t> </a:t>
            </a:r>
            <a:r>
              <a:rPr lang="fr-CH" dirty="0"/>
              <a:t>millions de </a:t>
            </a:r>
            <a:r>
              <a:rPr lang="fr-CH" dirty="0" smtClean="0"/>
              <a:t>décès/année</a:t>
            </a:r>
          </a:p>
          <a:p>
            <a:pPr>
              <a:defRPr/>
            </a:pPr>
            <a:r>
              <a:rPr lang="fr-CH" b="1" dirty="0" smtClean="0"/>
              <a:t>IRA:</a:t>
            </a:r>
            <a:r>
              <a:rPr lang="fr-CH" dirty="0" smtClean="0"/>
              <a:t> une des premières causes de morbidité chez les moins de cinq ans au Mali</a:t>
            </a:r>
          </a:p>
          <a:p>
            <a:pPr marL="0" indent="0">
              <a:buNone/>
              <a:defRPr/>
            </a:pPr>
            <a:endParaRPr lang="fr-CH" dirty="0"/>
          </a:p>
          <a:p>
            <a:pPr marL="0" indent="0">
              <a:buNone/>
              <a:defRPr/>
            </a:pPr>
            <a:endParaRPr lang="fr-CH" dirty="0"/>
          </a:p>
          <a:p>
            <a:pPr>
              <a:defRPr/>
            </a:pPr>
            <a:endParaRPr lang="fr-CH" dirty="0"/>
          </a:p>
          <a:p>
            <a:endParaRPr lang="fr-FR" dirty="0"/>
          </a:p>
        </p:txBody>
      </p:sp>
      <p:sp>
        <p:nvSpPr>
          <p:cNvPr id="4" name="TextBox 8"/>
          <p:cNvSpPr txBox="1"/>
          <p:nvPr/>
        </p:nvSpPr>
        <p:spPr>
          <a:xfrm>
            <a:off x="539552" y="5501318"/>
            <a:ext cx="7718426" cy="474656"/>
          </a:xfrm>
          <a:prstGeom prst="rect">
            <a:avLst/>
          </a:prstGeom>
          <a:solidFill>
            <a:schemeClr val="accent1"/>
          </a:solidFill>
          <a:ln>
            <a:solidFill>
              <a:srgbClr val="0070C0"/>
            </a:solidFill>
          </a:ln>
        </p:spPr>
        <p:txBody>
          <a:bodyPr wrap="square" lIns="104306" tIns="52153" rIns="104306" bIns="52153" rtlCol="0">
            <a:spAutoFit/>
          </a:bodyPr>
          <a:lstStyle/>
          <a:p>
            <a:pPr algn="ctr"/>
            <a:r>
              <a:rPr lang="fr-CH" sz="2400" dirty="0" smtClean="0">
                <a:solidFill>
                  <a:srgbClr val="C00000"/>
                </a:solidFill>
              </a:rPr>
              <a:t>La pollution de l’air est responsable d’un décès sur 9</a:t>
            </a:r>
            <a:endParaRPr lang="fr-CH" sz="2400" dirty="0">
              <a:solidFill>
                <a:srgbClr val="C00000"/>
              </a:solidFill>
            </a:endParaRPr>
          </a:p>
        </p:txBody>
      </p:sp>
    </p:spTree>
    <p:extLst>
      <p:ext uri="{BB962C8B-B14F-4D97-AF65-F5344CB8AC3E}">
        <p14:creationId xmlns:p14="http://schemas.microsoft.com/office/powerpoint/2010/main" val="439601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POLLUTION DE L’AIR ET SANTE PUBLIQUE (OMS)</a:t>
            </a:r>
          </a:p>
        </p:txBody>
      </p:sp>
      <p:pic>
        <p:nvPicPr>
          <p:cNvPr id="4" name="Espace réservé du contenu 3" descr="http://blog.surf-prevention.com/wp-content/uploads/2012/09/pollution-atmospherique-et-sante-e134735550597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352928" cy="4752528"/>
          </a:xfrm>
          <a:prstGeom prst="rect">
            <a:avLst/>
          </a:prstGeom>
          <a:noFill/>
          <a:ln>
            <a:noFill/>
          </a:ln>
        </p:spPr>
      </p:pic>
    </p:spTree>
    <p:extLst>
      <p:ext uri="{BB962C8B-B14F-4D97-AF65-F5344CB8AC3E}">
        <p14:creationId xmlns:p14="http://schemas.microsoft.com/office/powerpoint/2010/main" val="3594182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POLLUTION DE L’AIR ET SANTE PUBLIQUE (OMS)</a:t>
            </a:r>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8" y="1844824"/>
            <a:ext cx="26289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15"/>
          <p:cNvSpPr txBox="1"/>
          <p:nvPr/>
        </p:nvSpPr>
        <p:spPr>
          <a:xfrm>
            <a:off x="2932400" y="4038019"/>
            <a:ext cx="9450751" cy="2044317"/>
          </a:xfrm>
          <a:prstGeom prst="rect">
            <a:avLst/>
          </a:prstGeom>
          <a:noFill/>
        </p:spPr>
        <p:txBody>
          <a:bodyPr wrap="square" lIns="104306" tIns="52153" rIns="104306" bIns="52153" numCol="2" rtlCol="0">
            <a:spAutoFit/>
          </a:bodyPr>
          <a:lstStyle/>
          <a:p>
            <a:pPr marL="325955" indent="-325955" rtl="0">
              <a:buFont typeface="Arial" panose="020B0604020202020204" pitchFamily="34" charset="0"/>
              <a:buChar char="•"/>
            </a:pPr>
            <a:r>
              <a:rPr lang="fr-FR" sz="1800" b="1" dirty="0" smtClean="0">
                <a:solidFill>
                  <a:srgbClr val="002060"/>
                </a:solidFill>
              </a:rPr>
              <a:t>Maladies cardiovasculaires</a:t>
            </a:r>
          </a:p>
          <a:p>
            <a:pPr marL="325955" indent="-325955" rtl="0">
              <a:buFont typeface="Arial" panose="020B0604020202020204" pitchFamily="34" charset="0"/>
              <a:buChar char="•"/>
            </a:pPr>
            <a:r>
              <a:rPr lang="fr-FR" sz="1800" dirty="0" smtClean="0">
                <a:solidFill>
                  <a:srgbClr val="002060"/>
                </a:solidFill>
              </a:rPr>
              <a:t>Accidents vasculaires cérébraux</a:t>
            </a:r>
            <a:endParaRPr lang="fr-FR" sz="1800" b="1" dirty="0" smtClean="0">
              <a:solidFill>
                <a:srgbClr val="002060"/>
              </a:solidFill>
            </a:endParaRPr>
          </a:p>
          <a:p>
            <a:pPr marL="325955" indent="-325955" rtl="0">
              <a:buFont typeface="Arial" panose="020B0604020202020204" pitchFamily="34" charset="0"/>
              <a:buChar char="•"/>
            </a:pPr>
            <a:r>
              <a:rPr lang="fr-FR" sz="1800" b="1" dirty="0" smtClean="0">
                <a:solidFill>
                  <a:srgbClr val="002060"/>
                </a:solidFill>
              </a:rPr>
              <a:t>Broncho-pneumopathie obstructive pulmonaire</a:t>
            </a:r>
          </a:p>
          <a:p>
            <a:pPr marL="325955" indent="-325955" rtl="0">
              <a:buFont typeface="Arial" panose="020B0604020202020204" pitchFamily="34" charset="0"/>
              <a:buChar char="•"/>
            </a:pPr>
            <a:r>
              <a:rPr lang="en-US" sz="1800" b="1" dirty="0" smtClean="0">
                <a:solidFill>
                  <a:srgbClr val="002060"/>
                </a:solidFill>
              </a:rPr>
              <a:t>Infections </a:t>
            </a:r>
            <a:r>
              <a:rPr lang="fr-FR" sz="1800" b="1" dirty="0" smtClean="0">
                <a:solidFill>
                  <a:srgbClr val="002060"/>
                </a:solidFill>
              </a:rPr>
              <a:t>respiratoires</a:t>
            </a:r>
            <a:r>
              <a:rPr lang="en-US" sz="1800" b="1" dirty="0" smtClean="0">
                <a:solidFill>
                  <a:srgbClr val="002060"/>
                </a:solidFill>
              </a:rPr>
              <a:t> </a:t>
            </a:r>
            <a:r>
              <a:rPr lang="fr-FR" sz="1800" b="1" dirty="0" smtClean="0">
                <a:solidFill>
                  <a:srgbClr val="002060"/>
                </a:solidFill>
              </a:rPr>
              <a:t>aigues</a:t>
            </a:r>
          </a:p>
          <a:p>
            <a:pPr marL="325955" indent="-325955" rtl="0">
              <a:buFont typeface="Arial" panose="020B0604020202020204" pitchFamily="34" charset="0"/>
              <a:buChar char="•"/>
            </a:pPr>
            <a:r>
              <a:rPr lang="fr-FR" sz="1800" b="1" dirty="0" smtClean="0">
                <a:solidFill>
                  <a:srgbClr val="002060"/>
                </a:solidFill>
              </a:rPr>
              <a:t>Cancer du poumon</a:t>
            </a:r>
          </a:p>
          <a:p>
            <a:pPr marL="325955" indent="-325955" rtl="0">
              <a:buFont typeface="Arial" panose="020B0604020202020204" pitchFamily="34" charset="0"/>
              <a:buChar char="•"/>
            </a:pPr>
            <a:r>
              <a:rPr lang="fr-FR" sz="1800" b="1" dirty="0" smtClean="0">
                <a:solidFill>
                  <a:srgbClr val="002060"/>
                </a:solidFill>
              </a:rPr>
              <a:t>Cataracte</a:t>
            </a:r>
          </a:p>
        </p:txBody>
      </p:sp>
      <p:pic>
        <p:nvPicPr>
          <p:cNvPr id="7" name="Picture 7" descr="Outdoor stove NBI slum(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935" y="2132856"/>
            <a:ext cx="2365465" cy="314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076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CONTAMINATION DE L’EAU ET SANTE</a:t>
            </a:r>
          </a:p>
        </p:txBody>
      </p:sp>
      <p:sp>
        <p:nvSpPr>
          <p:cNvPr id="3" name="Espace réservé du contenu 2"/>
          <p:cNvSpPr>
            <a:spLocks noGrp="1"/>
          </p:cNvSpPr>
          <p:nvPr>
            <p:ph idx="1"/>
          </p:nvPr>
        </p:nvSpPr>
        <p:spPr/>
        <p:txBody>
          <a:bodyPr>
            <a:normAutofit fontScale="92500" lnSpcReduction="20000"/>
          </a:bodyPr>
          <a:lstStyle/>
          <a:p>
            <a:pPr marL="0" indent="0">
              <a:buNone/>
            </a:pPr>
            <a:r>
              <a:rPr lang="fr-FR" dirty="0"/>
              <a:t>MALADIES DIARRHEIQUES</a:t>
            </a:r>
          </a:p>
          <a:p>
            <a:r>
              <a:rPr lang="fr-FR" dirty="0"/>
              <a:t>Premières causes de mortalité infantile dans le monde;</a:t>
            </a:r>
          </a:p>
          <a:p>
            <a:r>
              <a:rPr lang="fr-FR" dirty="0"/>
              <a:t>Responsables de 26% des décès des moins de cinq  à l’échelle mondiale (OMS, UNICEF);</a:t>
            </a:r>
          </a:p>
          <a:p>
            <a:r>
              <a:rPr lang="fr-FR" dirty="0"/>
              <a:t>Causent 4 millions de décès par an dans le </a:t>
            </a:r>
            <a:r>
              <a:rPr lang="fr-FR" dirty="0" smtClean="0"/>
              <a:t>monde;</a:t>
            </a:r>
          </a:p>
          <a:p>
            <a:r>
              <a:rPr lang="fr-FR" dirty="0" smtClean="0"/>
              <a:t>17% de prévalence chez les moins de cinq ans (EDS-M, 2018);</a:t>
            </a:r>
          </a:p>
          <a:p>
            <a:r>
              <a:rPr lang="fr-FR" dirty="0" smtClean="0"/>
              <a:t>Un cercle vicieux avec la malnutrition . </a:t>
            </a:r>
            <a:endParaRPr lang="fr-FR" dirty="0"/>
          </a:p>
          <a:p>
            <a:pPr marL="0" indent="0">
              <a:buNone/>
            </a:pPr>
            <a:endParaRPr lang="fr-FR" dirty="0"/>
          </a:p>
        </p:txBody>
      </p:sp>
    </p:spTree>
    <p:extLst>
      <p:ext uri="{BB962C8B-B14F-4D97-AF65-F5344CB8AC3E}">
        <p14:creationId xmlns:p14="http://schemas.microsoft.com/office/powerpoint/2010/main" val="860757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AUTRES MALADIES LIEES A L’EAU</a:t>
            </a:r>
            <a:endParaRPr lang="fr-FR" dirty="0"/>
          </a:p>
        </p:txBody>
      </p:sp>
      <p:sp>
        <p:nvSpPr>
          <p:cNvPr id="3" name="Espace réservé du contenu 2"/>
          <p:cNvSpPr>
            <a:spLocks noGrp="1"/>
          </p:cNvSpPr>
          <p:nvPr>
            <p:ph idx="1"/>
          </p:nvPr>
        </p:nvSpPr>
        <p:spPr/>
        <p:txBody>
          <a:bodyPr/>
          <a:lstStyle/>
          <a:p>
            <a:pPr marL="0" indent="0">
              <a:buNone/>
            </a:pPr>
            <a:r>
              <a:rPr lang="fr-FR" b="1" dirty="0" smtClean="0"/>
              <a:t>PALUDISME</a:t>
            </a:r>
          </a:p>
          <a:p>
            <a:r>
              <a:rPr lang="fr-FR" dirty="0" smtClean="0"/>
              <a:t>Première cause de morbidité et de mortalité chez les femmes enceintes et les enfants de moins de cinq ans;</a:t>
            </a:r>
          </a:p>
          <a:p>
            <a:r>
              <a:rPr lang="fr-FR" dirty="0" smtClean="0"/>
              <a:t>19% </a:t>
            </a:r>
            <a:r>
              <a:rPr lang="fr-FR" dirty="0"/>
              <a:t>de prévalence chez les moins de cinq ans (</a:t>
            </a:r>
            <a:r>
              <a:rPr lang="fr-FR" dirty="0" smtClean="0"/>
              <a:t>EDS-M, </a:t>
            </a:r>
            <a:r>
              <a:rPr lang="fr-FR" dirty="0"/>
              <a:t>2018</a:t>
            </a:r>
            <a:r>
              <a:rPr lang="fr-FR" dirty="0" smtClean="0"/>
              <a:t>);</a:t>
            </a:r>
          </a:p>
          <a:p>
            <a:r>
              <a:rPr lang="fr-FR" dirty="0" smtClean="0"/>
              <a:t>Cercle vicieux avec les diarrhées et la malnutrition.</a:t>
            </a:r>
            <a:endParaRPr lang="fr-FR" dirty="0"/>
          </a:p>
          <a:p>
            <a:endParaRPr lang="fr-FR" dirty="0" smtClean="0"/>
          </a:p>
          <a:p>
            <a:endParaRPr lang="fr-FR" dirty="0"/>
          </a:p>
        </p:txBody>
      </p:sp>
    </p:spTree>
    <p:extLst>
      <p:ext uri="{BB962C8B-B14F-4D97-AF65-F5344CB8AC3E}">
        <p14:creationId xmlns:p14="http://schemas.microsoft.com/office/powerpoint/2010/main" val="3189753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smtClean="0"/>
              <a:t/>
            </a:r>
            <a:br>
              <a:rPr lang="fr-FR" sz="3200" dirty="0" smtClean="0"/>
            </a:br>
            <a:r>
              <a:rPr lang="fr-FR" sz="3200" dirty="0" smtClean="0"/>
              <a:t>IMPACT </a:t>
            </a:r>
            <a:r>
              <a:rPr lang="fr-FR" sz="3200" dirty="0"/>
              <a:t>SANITAIRE DE LA CONTAMINATION DES </a:t>
            </a:r>
            <a:r>
              <a:rPr lang="fr-FR" sz="3200" dirty="0" smtClean="0"/>
              <a:t>ALIMENTS </a:t>
            </a:r>
            <a:r>
              <a:rPr lang="fr-FR" sz="3200" dirty="0"/>
              <a:t/>
            </a:r>
            <a:br>
              <a:rPr lang="fr-FR" sz="3200" dirty="0"/>
            </a:br>
            <a:endParaRPr lang="fr-FR" sz="3200" dirty="0"/>
          </a:p>
        </p:txBody>
      </p:sp>
      <p:sp>
        <p:nvSpPr>
          <p:cNvPr id="3" name="Espace réservé du contenu 2"/>
          <p:cNvSpPr>
            <a:spLocks noGrp="1"/>
          </p:cNvSpPr>
          <p:nvPr>
            <p:ph idx="1"/>
          </p:nvPr>
        </p:nvSpPr>
        <p:spPr/>
        <p:txBody>
          <a:bodyPr>
            <a:noAutofit/>
          </a:bodyPr>
          <a:lstStyle/>
          <a:p>
            <a:r>
              <a:rPr lang="fr-FR" sz="2800" dirty="0" smtClean="0"/>
              <a:t>1.3 </a:t>
            </a:r>
            <a:r>
              <a:rPr lang="fr-FR" sz="2800" dirty="0"/>
              <a:t>million décès d’enfants &lt; 5 ans /an </a:t>
            </a:r>
            <a:r>
              <a:rPr lang="fr-FR" sz="2800" dirty="0" smtClean="0"/>
              <a:t> </a:t>
            </a:r>
            <a:r>
              <a:rPr lang="fr-FR" sz="2800" dirty="0"/>
              <a:t>dont plus  80% en  Afrique subsaharienne et en Asie du </a:t>
            </a:r>
            <a:r>
              <a:rPr lang="fr-FR" sz="2800" dirty="0" smtClean="0"/>
              <a:t>Sud; </a:t>
            </a:r>
          </a:p>
          <a:p>
            <a:pPr marL="0" indent="0">
              <a:buNone/>
            </a:pPr>
            <a:endParaRPr lang="fr-FR" sz="2800" dirty="0" smtClean="0"/>
          </a:p>
          <a:p>
            <a:r>
              <a:rPr lang="fr-FR" sz="2800" dirty="0" smtClean="0"/>
              <a:t>Annuellement</a:t>
            </a:r>
            <a:r>
              <a:rPr lang="fr-FR" sz="2800" dirty="0"/>
              <a:t>: 700 000 cas de décès imputables aux diarrhées, tout âge confondu </a:t>
            </a:r>
            <a:r>
              <a:rPr lang="fr-FR" sz="2800" dirty="0" smtClean="0"/>
              <a:t> ;</a:t>
            </a:r>
          </a:p>
          <a:p>
            <a:pPr marL="0" indent="0">
              <a:buNone/>
            </a:pPr>
            <a:endParaRPr lang="fr-FR" sz="2800" dirty="0" smtClean="0"/>
          </a:p>
          <a:p>
            <a:r>
              <a:rPr lang="fr-FR" sz="2800" dirty="0" smtClean="0"/>
              <a:t>Intoxication </a:t>
            </a:r>
            <a:r>
              <a:rPr lang="fr-FR" sz="2800" dirty="0"/>
              <a:t>alimentaire à </a:t>
            </a:r>
            <a:r>
              <a:rPr lang="fr-FR" sz="2800" dirty="0" err="1"/>
              <a:t>Tongo</a:t>
            </a:r>
            <a:r>
              <a:rPr lang="fr-FR" sz="2800" dirty="0"/>
              <a:t> </a:t>
            </a:r>
            <a:r>
              <a:rPr lang="fr-FR" sz="2800" dirty="0" err="1"/>
              <a:t>Tongo</a:t>
            </a:r>
            <a:r>
              <a:rPr lang="fr-FR" sz="2800" dirty="0"/>
              <a:t>, 72 cas et +12 décès (</a:t>
            </a:r>
            <a:r>
              <a:rPr lang="fr-FR" sz="2800" dirty="0" smtClean="0"/>
              <a:t>ANSSA, </a:t>
            </a:r>
            <a:r>
              <a:rPr lang="fr-FR" sz="2800" dirty="0"/>
              <a:t>2007</a:t>
            </a:r>
            <a:r>
              <a:rPr lang="fr-FR" sz="2800" dirty="0" smtClean="0"/>
              <a:t>). </a:t>
            </a:r>
            <a:endParaRPr lang="fr-FR" sz="2800" dirty="0"/>
          </a:p>
          <a:p>
            <a:endParaRPr lang="fr-FR" sz="2800" dirty="0"/>
          </a:p>
        </p:txBody>
      </p:sp>
    </p:spTree>
    <p:extLst>
      <p:ext uri="{BB962C8B-B14F-4D97-AF65-F5344CB8AC3E}">
        <p14:creationId xmlns:p14="http://schemas.microsoft.com/office/powerpoint/2010/main" val="10034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IMPACT ECONOMIQUE DE LA CONTAMINATION DES ALIMENTS</a:t>
            </a:r>
          </a:p>
        </p:txBody>
      </p:sp>
      <p:sp>
        <p:nvSpPr>
          <p:cNvPr id="3" name="Espace réservé du contenu 2"/>
          <p:cNvSpPr>
            <a:spLocks noGrp="1"/>
          </p:cNvSpPr>
          <p:nvPr>
            <p:ph idx="1"/>
          </p:nvPr>
        </p:nvSpPr>
        <p:spPr/>
        <p:txBody>
          <a:bodyPr>
            <a:normAutofit lnSpcReduction="10000"/>
          </a:bodyPr>
          <a:lstStyle/>
          <a:p>
            <a:r>
              <a:rPr lang="fr-FR" dirty="0"/>
              <a:t>Nigeria (FDA), contamination à l’aflatoxine: $200 000 soit 100 M CFA, valeur de produits détruits;</a:t>
            </a:r>
          </a:p>
          <a:p>
            <a:r>
              <a:rPr lang="fr-FR" dirty="0"/>
              <a:t>Tanzanie, 1998, flambée de choléra: $ 36 M soit 18 milliards de perte d’exportation de poisson vers UE;</a:t>
            </a:r>
          </a:p>
          <a:p>
            <a:r>
              <a:rPr lang="fr-FR" dirty="0"/>
              <a:t>Année vie corrigées de l’incapacité perdues du fait de diarrhées: Monde (4,1%), Afrique (5,4 à 7,1%). </a:t>
            </a:r>
          </a:p>
          <a:p>
            <a:pPr marL="0" indent="0">
              <a:buNone/>
            </a:pPr>
            <a:endParaRPr lang="fr-FR" dirty="0"/>
          </a:p>
        </p:txBody>
      </p:sp>
    </p:spTree>
    <p:extLst>
      <p:ext uri="{BB962C8B-B14F-4D97-AF65-F5344CB8AC3E}">
        <p14:creationId xmlns:p14="http://schemas.microsoft.com/office/powerpoint/2010/main" val="2265031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DEFINITION DES CONCEPTS</a:t>
            </a:r>
            <a:endParaRPr lang="fr-FR" dirty="0"/>
          </a:p>
        </p:txBody>
      </p:sp>
      <p:sp>
        <p:nvSpPr>
          <p:cNvPr id="3" name="Espace réservé du contenu 2"/>
          <p:cNvSpPr>
            <a:spLocks noGrp="1"/>
          </p:cNvSpPr>
          <p:nvPr>
            <p:ph idx="1"/>
          </p:nvPr>
        </p:nvSpPr>
        <p:spPr/>
        <p:txBody>
          <a:bodyPr/>
          <a:lstStyle/>
          <a:p>
            <a:pPr marL="0" indent="0">
              <a:buNone/>
            </a:pPr>
            <a:r>
              <a:rPr lang="fr-FR" dirty="0" smtClean="0">
                <a:latin typeface="Arial" pitchFamily="34" charset="0"/>
                <a:cs typeface="Arial" pitchFamily="34" charset="0"/>
              </a:rPr>
              <a:t>SANTE (OMS)</a:t>
            </a:r>
          </a:p>
          <a:p>
            <a:pPr marL="0" indent="0">
              <a:buNone/>
            </a:pPr>
            <a:r>
              <a:rPr lang="fr-FR" dirty="0" smtClean="0">
                <a:latin typeface="Arial" pitchFamily="34" charset="0"/>
                <a:cs typeface="Arial" pitchFamily="34" charset="0"/>
              </a:rPr>
              <a:t>La santé est un état de complet bien-être physique, mental et social et ne consiste pas seulement en une absence de maladie ou d'infirmité</a:t>
            </a:r>
            <a:endParaRPr lang="fr-FR" dirty="0">
              <a:latin typeface="Arial" pitchFamily="34" charset="0"/>
              <a:cs typeface="Arial" pitchFamily="34" charset="0"/>
            </a:endParaRPr>
          </a:p>
        </p:txBody>
      </p:sp>
    </p:spTree>
    <p:extLst>
      <p:ext uri="{BB962C8B-B14F-4D97-AF65-F5344CB8AC3E}">
        <p14:creationId xmlns:p14="http://schemas.microsoft.com/office/powerpoint/2010/main" val="2881561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11560" y="2780928"/>
            <a:ext cx="8229600" cy="1143000"/>
          </a:xfrm>
        </p:spPr>
        <p:txBody>
          <a:bodyPr/>
          <a:lstStyle/>
          <a:p>
            <a:r>
              <a:rPr lang="fr-FR" dirty="0" smtClean="0"/>
              <a:t>CONCLUSION</a:t>
            </a:r>
            <a:endParaRPr lang="fr-FR" dirty="0"/>
          </a:p>
        </p:txBody>
      </p:sp>
    </p:spTree>
    <p:extLst>
      <p:ext uri="{BB962C8B-B14F-4D97-AF65-F5344CB8AC3E}">
        <p14:creationId xmlns:p14="http://schemas.microsoft.com/office/powerpoint/2010/main" val="2153225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CONCLUSIONS</a:t>
            </a:r>
            <a:endParaRPr lang="fr-FR" dirty="0"/>
          </a:p>
        </p:txBody>
      </p:sp>
      <p:sp>
        <p:nvSpPr>
          <p:cNvPr id="3" name="Espace réservé du contenu 2"/>
          <p:cNvSpPr>
            <a:spLocks noGrp="1"/>
          </p:cNvSpPr>
          <p:nvPr>
            <p:ph idx="1"/>
          </p:nvPr>
        </p:nvSpPr>
        <p:spPr/>
        <p:txBody>
          <a:bodyPr/>
          <a:lstStyle/>
          <a:p>
            <a:pPr marL="0" indent="0" algn="just">
              <a:buNone/>
            </a:pPr>
            <a:r>
              <a:rPr lang="fr-FR" dirty="0" smtClean="0"/>
              <a:t>Les trois premières causes de morbidité et de mortalité dans les pays en développement en général et au Mali en particulier sont liées à l’environnement: </a:t>
            </a:r>
          </a:p>
          <a:p>
            <a:pPr algn="just"/>
            <a:r>
              <a:rPr lang="fr-FR" dirty="0" smtClean="0"/>
              <a:t>Infections Respiratoires Aigues,</a:t>
            </a:r>
          </a:p>
          <a:p>
            <a:pPr algn="just"/>
            <a:r>
              <a:rPr lang="fr-FR" dirty="0" smtClean="0"/>
              <a:t> Paludisme, et </a:t>
            </a:r>
            <a:r>
              <a:rPr lang="fr-FR" smtClean="0"/>
              <a:t>maladies vectorielles</a:t>
            </a:r>
            <a:endParaRPr lang="fr-FR" dirty="0" smtClean="0"/>
          </a:p>
          <a:p>
            <a:pPr algn="just"/>
            <a:r>
              <a:rPr lang="fr-FR" dirty="0" smtClean="0"/>
              <a:t>Diarrhées</a:t>
            </a:r>
            <a:endParaRPr lang="fr-FR" dirty="0"/>
          </a:p>
        </p:txBody>
      </p:sp>
    </p:spTree>
    <p:extLst>
      <p:ext uri="{BB962C8B-B14F-4D97-AF65-F5344CB8AC3E}">
        <p14:creationId xmlns:p14="http://schemas.microsoft.com/office/powerpoint/2010/main" val="4116831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BIBLIOGRAPHIE</a:t>
            </a:r>
          </a:p>
        </p:txBody>
      </p:sp>
      <p:sp>
        <p:nvSpPr>
          <p:cNvPr id="3" name="Espace réservé du contenu 2"/>
          <p:cNvSpPr>
            <a:spLocks noGrp="1"/>
          </p:cNvSpPr>
          <p:nvPr>
            <p:ph idx="1"/>
          </p:nvPr>
        </p:nvSpPr>
        <p:spPr/>
        <p:txBody>
          <a:bodyPr>
            <a:normAutofit fontScale="92500" lnSpcReduction="10000"/>
          </a:bodyPr>
          <a:lstStyle/>
          <a:p>
            <a:pPr marL="0" indent="0">
              <a:buNone/>
            </a:pPr>
            <a:r>
              <a:rPr lang="fr-FR" sz="1800" dirty="0" smtClean="0"/>
              <a:t>1. Jean-Pierre </a:t>
            </a:r>
            <a:r>
              <a:rPr lang="fr-FR" sz="1800" dirty="0" err="1"/>
              <a:t>Revéret</a:t>
            </a:r>
            <a:r>
              <a:rPr lang="fr-FR" sz="1800" dirty="0"/>
              <a:t>, Ph. D</a:t>
            </a:r>
            <a:r>
              <a:rPr lang="fr-FR" sz="1800" dirty="0" smtClean="0"/>
              <a:t>.; </a:t>
            </a:r>
            <a:r>
              <a:rPr lang="fr-FR" sz="1800" b="1" dirty="0"/>
              <a:t>Valeur économique des effets sur la santé de la nature en </a:t>
            </a:r>
            <a:r>
              <a:rPr lang="fr-FR" sz="1800" b="1" dirty="0" smtClean="0"/>
              <a:t>ville; </a:t>
            </a:r>
            <a:r>
              <a:rPr lang="fr-FR" sz="1800" dirty="0" smtClean="0"/>
              <a:t>Université </a:t>
            </a:r>
            <a:r>
              <a:rPr lang="fr-FR" sz="1800" dirty="0"/>
              <a:t>du Québec à Montréal (UQAM</a:t>
            </a:r>
            <a:r>
              <a:rPr lang="fr-FR" sz="1800" dirty="0" smtClean="0"/>
              <a:t>) </a:t>
            </a:r>
          </a:p>
          <a:p>
            <a:pPr marL="0" indent="0">
              <a:buNone/>
            </a:pPr>
            <a:r>
              <a:rPr lang="fr-FR" sz="1800" b="1" dirty="0" smtClean="0">
                <a:hlinkClick r:id="rId2"/>
              </a:rPr>
              <a:t>2. www.developpment-durable.gouv.fr</a:t>
            </a:r>
            <a:r>
              <a:rPr lang="fr-FR" sz="1800" b="1" dirty="0" smtClean="0"/>
              <a:t>; La pollution atmosphérique; quels effets?</a:t>
            </a:r>
          </a:p>
          <a:p>
            <a:pPr marL="0" indent="0">
              <a:buNone/>
            </a:pPr>
            <a:r>
              <a:rPr lang="fr-FR" sz="1800" b="1" dirty="0" smtClean="0"/>
              <a:t>3. Association santé et environnement  France ; Pollution de l’eau, origine et impacts, 2010</a:t>
            </a:r>
          </a:p>
          <a:p>
            <a:pPr marL="0" indent="0">
              <a:buNone/>
            </a:pPr>
            <a:r>
              <a:rPr lang="fr-FR" sz="1800" b="1" dirty="0" smtClean="0"/>
              <a:t>4. </a:t>
            </a:r>
            <a:r>
              <a:rPr lang="fr-FR" sz="1800" b="1" dirty="0" err="1" smtClean="0"/>
              <a:t>Maamri</a:t>
            </a:r>
            <a:r>
              <a:rPr lang="fr-FR" sz="1800" b="1" dirty="0" smtClean="0"/>
              <a:t> </a:t>
            </a:r>
            <a:r>
              <a:rPr lang="fr-FR" sz="1800" b="1" dirty="0" err="1" smtClean="0"/>
              <a:t>Abdelhatif</a:t>
            </a:r>
            <a:r>
              <a:rPr lang="fr-FR" sz="1800" b="1" dirty="0" smtClean="0"/>
              <a:t>; Impact de l’environnement sur la santé </a:t>
            </a:r>
            <a:r>
              <a:rPr lang="fr-FR" sz="1800" b="1" dirty="0" err="1" smtClean="0"/>
              <a:t>publique;researchGate</a:t>
            </a:r>
            <a:r>
              <a:rPr lang="fr-FR" sz="1800" b="1" dirty="0" smtClean="0"/>
              <a:t>; février  2017</a:t>
            </a:r>
          </a:p>
          <a:p>
            <a:pPr marL="0" indent="0">
              <a:buNone/>
            </a:pPr>
            <a:r>
              <a:rPr lang="fr-FR" sz="1800" b="1" dirty="0" smtClean="0"/>
              <a:t>5. ANSES; santé et pollution atmosphérique, comprendre où est la recherche; juin 2016</a:t>
            </a:r>
          </a:p>
          <a:p>
            <a:pPr marL="0" indent="0">
              <a:buNone/>
            </a:pPr>
            <a:r>
              <a:rPr lang="fr-FR" sz="1800" b="1" dirty="0" smtClean="0"/>
              <a:t>6. Chevalier P, Cordier S, Dab W, Guérin M, </a:t>
            </a:r>
            <a:r>
              <a:rPr lang="fr-FR" sz="1800" b="1" dirty="0" err="1" smtClean="0"/>
              <a:t>Guolessin</a:t>
            </a:r>
            <a:r>
              <a:rPr lang="fr-FR" sz="1800" b="1" dirty="0" smtClean="0"/>
              <a:t>  P, </a:t>
            </a:r>
            <a:r>
              <a:rPr lang="fr-FR" sz="1800" b="1" dirty="0" err="1" smtClean="0"/>
              <a:t>Quenel</a:t>
            </a:r>
            <a:r>
              <a:rPr lang="fr-FR" sz="1800" b="1" dirty="0" smtClean="0"/>
              <a:t> P (2003); Santé environnementale in : environnement et santé publique- fondements et pratiques, pp 59-86</a:t>
            </a:r>
          </a:p>
          <a:p>
            <a:pPr marL="0" indent="0">
              <a:buNone/>
            </a:pPr>
            <a:r>
              <a:rPr lang="fr-FR" sz="1800" dirty="0" smtClean="0"/>
              <a:t>7.  </a:t>
            </a:r>
            <a:r>
              <a:rPr lang="fr-FR" sz="1800" b="1" dirty="0"/>
              <a:t>S</a:t>
            </a:r>
            <a:r>
              <a:rPr lang="fr-FR" sz="1800" b="1" dirty="0" smtClean="0"/>
              <a:t>tratégie régionale pour l’action sur les déterminants environnementaux de la santé humaine dans la région africaine 2017-2021 </a:t>
            </a:r>
          </a:p>
          <a:p>
            <a:pPr marL="0" indent="0">
              <a:buNone/>
            </a:pPr>
            <a:r>
              <a:rPr lang="fr-FR" sz="1800" b="1" dirty="0" smtClean="0"/>
              <a:t>8. EDS-M VI(2018)</a:t>
            </a:r>
          </a:p>
          <a:p>
            <a:pPr marL="0" indent="0">
              <a:buNone/>
            </a:pPr>
            <a:r>
              <a:rPr lang="fr-FR" sz="1800" b="1" dirty="0" smtClean="0"/>
              <a:t>9. www. Codexalimentarius.org </a:t>
            </a:r>
          </a:p>
          <a:p>
            <a:pPr marL="0" indent="0">
              <a:buNone/>
            </a:pPr>
            <a:r>
              <a:rPr lang="fr-FR" sz="1800" b="1" smtClean="0"/>
              <a:t>10. www.who.int</a:t>
            </a:r>
            <a:endParaRPr lang="fr-FR" sz="1800" b="1" dirty="0"/>
          </a:p>
        </p:txBody>
      </p:sp>
    </p:spTree>
    <p:extLst>
      <p:ext uri="{BB962C8B-B14F-4D97-AF65-F5344CB8AC3E}">
        <p14:creationId xmlns:p14="http://schemas.microsoft.com/office/powerpoint/2010/main" val="1207548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11560" y="2492896"/>
            <a:ext cx="8229600" cy="1143000"/>
          </a:xfrm>
        </p:spPr>
        <p:txBody>
          <a:bodyPr/>
          <a:lstStyle/>
          <a:p>
            <a:r>
              <a:rPr lang="fr-FR" dirty="0"/>
              <a:t>DEFINITION DES CONCEPTS</a:t>
            </a:r>
          </a:p>
        </p:txBody>
      </p:sp>
    </p:spTree>
    <p:extLst>
      <p:ext uri="{BB962C8B-B14F-4D97-AF65-F5344CB8AC3E}">
        <p14:creationId xmlns:p14="http://schemas.microsoft.com/office/powerpoint/2010/main" val="3621391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DEFINITION DES CONCEPTS</a:t>
            </a:r>
          </a:p>
        </p:txBody>
      </p:sp>
      <p:sp>
        <p:nvSpPr>
          <p:cNvPr id="3" name="Espace réservé du contenu 2"/>
          <p:cNvSpPr>
            <a:spLocks noGrp="1"/>
          </p:cNvSpPr>
          <p:nvPr>
            <p:ph idx="1"/>
          </p:nvPr>
        </p:nvSpPr>
        <p:spPr/>
        <p:txBody>
          <a:bodyPr/>
          <a:lstStyle/>
          <a:p>
            <a:pPr marL="0" indent="0">
              <a:buNone/>
            </a:pPr>
            <a:r>
              <a:rPr lang="fr-FR" dirty="0" smtClean="0"/>
              <a:t>SANTE ENVIRONNEMENTALE</a:t>
            </a:r>
          </a:p>
          <a:p>
            <a:pPr marL="0" indent="0">
              <a:buNone/>
            </a:pPr>
            <a:r>
              <a:rPr lang="fr-FR" dirty="0" smtClean="0"/>
              <a:t>La santé environnementale porte sur tous les aspects de la santé et de la qualité de vie des populations qui résultent de l’action des facteurs biologiques, chimiques et physiques de l’environnement qu’ils soient d’origine naturelle ou anthropique.</a:t>
            </a:r>
          </a:p>
        </p:txBody>
      </p:sp>
    </p:spTree>
    <p:extLst>
      <p:ext uri="{BB962C8B-B14F-4D97-AF65-F5344CB8AC3E}">
        <p14:creationId xmlns:p14="http://schemas.microsoft.com/office/powerpoint/2010/main" val="171444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DEFINITION DES CONCEPTS</a:t>
            </a:r>
          </a:p>
        </p:txBody>
      </p:sp>
      <p:sp>
        <p:nvSpPr>
          <p:cNvPr id="3" name="Espace réservé du contenu 2"/>
          <p:cNvSpPr>
            <a:spLocks noGrp="1"/>
          </p:cNvSpPr>
          <p:nvPr>
            <p:ph idx="1"/>
          </p:nvPr>
        </p:nvSpPr>
        <p:spPr/>
        <p:txBody>
          <a:bodyPr/>
          <a:lstStyle/>
          <a:p>
            <a:pPr marL="0" indent="0">
              <a:buNone/>
            </a:pPr>
            <a:r>
              <a:rPr lang="fr-FR" dirty="0" smtClean="0"/>
              <a:t>DETERMINANT (qui détermine, décide d’une action)</a:t>
            </a:r>
          </a:p>
          <a:p>
            <a:pPr marL="0" indent="0">
              <a:buNone/>
            </a:pPr>
            <a:r>
              <a:rPr lang="fr-FR" dirty="0" smtClean="0"/>
              <a:t>Déterminants environnementaux (</a:t>
            </a:r>
            <a:r>
              <a:rPr lang="fr-FR" b="1" dirty="0" smtClean="0"/>
              <a:t>dangers </a:t>
            </a:r>
            <a:r>
              <a:rPr lang="fr-FR" dirty="0" smtClean="0"/>
              <a:t>microbiologiques, chimiques et physiques) associés à la qualité  de l’eau et des aliments que nous consommons, à l’air que nous respirons et aux milieux naturels que nous perturbons.</a:t>
            </a:r>
            <a:endParaRPr lang="fr-FR" dirty="0"/>
          </a:p>
        </p:txBody>
      </p:sp>
    </p:spTree>
    <p:extLst>
      <p:ext uri="{BB962C8B-B14F-4D97-AF65-F5344CB8AC3E}">
        <p14:creationId xmlns:p14="http://schemas.microsoft.com/office/powerpoint/2010/main" val="3380848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DEFINITION DES CONCEPTS</a:t>
            </a:r>
          </a:p>
        </p:txBody>
      </p:sp>
      <p:sp>
        <p:nvSpPr>
          <p:cNvPr id="3" name="Espace réservé du contenu 2"/>
          <p:cNvSpPr>
            <a:spLocks noGrp="1"/>
          </p:cNvSpPr>
          <p:nvPr>
            <p:ph idx="1"/>
          </p:nvPr>
        </p:nvSpPr>
        <p:spPr/>
        <p:txBody>
          <a:bodyPr/>
          <a:lstStyle/>
          <a:p>
            <a:pPr>
              <a:buNone/>
            </a:pPr>
            <a:r>
              <a:rPr lang="fr-FR" altLang="fr-FR" b="1" dirty="0" smtClean="0"/>
              <a:t>DANGER</a:t>
            </a:r>
            <a:endParaRPr lang="fr-FR" altLang="fr-FR" dirty="0" smtClean="0"/>
          </a:p>
          <a:p>
            <a:pPr algn="just">
              <a:buFontTx/>
              <a:buNone/>
            </a:pPr>
            <a:r>
              <a:rPr lang="fr-FR" altLang="fr-FR" dirty="0" smtClean="0"/>
              <a:t>Agent </a:t>
            </a:r>
            <a:r>
              <a:rPr lang="fr-FR" altLang="fr-FR" dirty="0"/>
              <a:t>biologique, chimique ou physique présent dans un environnement, ou état de cet environnement pouvant avoir un effet adverse pour la santé.</a:t>
            </a:r>
          </a:p>
          <a:p>
            <a:pPr marL="0" indent="0">
              <a:buNone/>
            </a:pPr>
            <a:endParaRPr lang="fr-FR" dirty="0"/>
          </a:p>
        </p:txBody>
      </p:sp>
    </p:spTree>
    <p:extLst>
      <p:ext uri="{BB962C8B-B14F-4D97-AF65-F5344CB8AC3E}">
        <p14:creationId xmlns:p14="http://schemas.microsoft.com/office/powerpoint/2010/main" val="3577455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DEFINITION DES CONCEPTS</a:t>
            </a:r>
          </a:p>
        </p:txBody>
      </p:sp>
      <p:sp>
        <p:nvSpPr>
          <p:cNvPr id="3" name="Espace réservé du contenu 2"/>
          <p:cNvSpPr>
            <a:spLocks noGrp="1"/>
          </p:cNvSpPr>
          <p:nvPr>
            <p:ph idx="1"/>
          </p:nvPr>
        </p:nvSpPr>
        <p:spPr/>
        <p:txBody>
          <a:bodyPr/>
          <a:lstStyle/>
          <a:p>
            <a:pPr>
              <a:buNone/>
            </a:pPr>
            <a:r>
              <a:rPr lang="fr-FR" altLang="fr-FR" sz="2800" b="1" dirty="0" smtClean="0"/>
              <a:t>EXPOSITION</a:t>
            </a:r>
            <a:endParaRPr lang="fr-FR" altLang="fr-FR" sz="2800" dirty="0" smtClean="0"/>
          </a:p>
          <a:p>
            <a:pPr algn="just"/>
            <a:r>
              <a:rPr lang="fr-FR" altLang="fr-FR" dirty="0" smtClean="0"/>
              <a:t>Etat </a:t>
            </a:r>
            <a:r>
              <a:rPr lang="fr-FR" altLang="fr-FR" dirty="0"/>
              <a:t>d’une personne ou d’un groupe qui est soumis à l’influence d’une substance.</a:t>
            </a:r>
          </a:p>
          <a:p>
            <a:pPr algn="just"/>
            <a:endParaRPr lang="fr-FR" altLang="fr-FR" dirty="0"/>
          </a:p>
          <a:p>
            <a:pPr algn="just"/>
            <a:r>
              <a:rPr lang="fr-FR" altLang="fr-FR" dirty="0"/>
              <a:t>L’exposition est tout contact entre une substance et une personne qui l’a </a:t>
            </a:r>
            <a:r>
              <a:rPr lang="fr-FR" altLang="fr-FR" b="1" dirty="0"/>
              <a:t>touché</a:t>
            </a:r>
            <a:r>
              <a:rPr lang="fr-FR" altLang="fr-FR" dirty="0"/>
              <a:t>, </a:t>
            </a:r>
            <a:r>
              <a:rPr lang="fr-FR" altLang="fr-FR" b="1" dirty="0"/>
              <a:t>respiré</a:t>
            </a:r>
            <a:r>
              <a:rPr lang="fr-FR" altLang="fr-FR" dirty="0"/>
              <a:t> les fumées ou les vapeurs ou </a:t>
            </a:r>
            <a:r>
              <a:rPr lang="fr-FR" altLang="fr-FR" b="1" dirty="0"/>
              <a:t>avalé</a:t>
            </a:r>
            <a:r>
              <a:rPr lang="fr-FR" altLang="fr-FR" dirty="0"/>
              <a:t>.</a:t>
            </a:r>
          </a:p>
          <a:p>
            <a:endParaRPr lang="fr-FR" altLang="fr-FR" dirty="0"/>
          </a:p>
          <a:p>
            <a:endParaRPr lang="fr-FR" dirty="0"/>
          </a:p>
        </p:txBody>
      </p:sp>
    </p:spTree>
    <p:extLst>
      <p:ext uri="{BB962C8B-B14F-4D97-AF65-F5344CB8AC3E}">
        <p14:creationId xmlns:p14="http://schemas.microsoft.com/office/powerpoint/2010/main" val="214553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DEFINITION DES CONCEPTS</a:t>
            </a:r>
          </a:p>
        </p:txBody>
      </p:sp>
      <p:sp>
        <p:nvSpPr>
          <p:cNvPr id="3" name="Espace réservé du contenu 2"/>
          <p:cNvSpPr>
            <a:spLocks noGrp="1"/>
          </p:cNvSpPr>
          <p:nvPr>
            <p:ph idx="1"/>
          </p:nvPr>
        </p:nvSpPr>
        <p:spPr/>
        <p:txBody>
          <a:bodyPr>
            <a:normAutofit fontScale="92500" lnSpcReduction="20000"/>
          </a:bodyPr>
          <a:lstStyle/>
          <a:p>
            <a:pPr>
              <a:buNone/>
            </a:pPr>
            <a:r>
              <a:rPr lang="fr-FR" altLang="fr-FR" b="1" dirty="0" smtClean="0"/>
              <a:t>TRAJET D’EXPOSITION</a:t>
            </a:r>
            <a:endParaRPr lang="fr-FR" altLang="fr-FR" dirty="0" smtClean="0"/>
          </a:p>
          <a:p>
            <a:pPr algn="just">
              <a:buNone/>
            </a:pPr>
            <a:r>
              <a:rPr lang="fr-FR" altLang="fr-FR" dirty="0" smtClean="0"/>
              <a:t>Il </a:t>
            </a:r>
            <a:r>
              <a:rPr lang="fr-FR" altLang="fr-FR" dirty="0"/>
              <a:t>décrit comment un </a:t>
            </a:r>
            <a:r>
              <a:rPr lang="fr-FR" altLang="fr-FR" b="1" dirty="0" smtClean="0"/>
              <a:t>danger</a:t>
            </a:r>
            <a:r>
              <a:rPr lang="fr-FR" altLang="fr-FR" dirty="0" smtClean="0"/>
              <a:t> </a:t>
            </a:r>
            <a:r>
              <a:rPr lang="fr-FR" altLang="fr-FR" dirty="0"/>
              <a:t>se déplace </a:t>
            </a:r>
            <a:r>
              <a:rPr lang="fr-FR" altLang="fr-FR" dirty="0" smtClean="0"/>
              <a:t>dans l’environnement </a:t>
            </a:r>
            <a:r>
              <a:rPr lang="fr-FR" altLang="fr-FR" dirty="0"/>
              <a:t>depuis sa </a:t>
            </a:r>
            <a:r>
              <a:rPr lang="fr-FR" altLang="fr-FR" dirty="0" smtClean="0"/>
              <a:t>source jusqu’aux </a:t>
            </a:r>
            <a:r>
              <a:rPr lang="fr-FR" altLang="fr-FR" dirty="0"/>
              <a:t>êtres humains ou d’autres organismes vivants. </a:t>
            </a:r>
            <a:r>
              <a:rPr lang="fr-FR" altLang="fr-FR" dirty="0" smtClean="0"/>
              <a:t>Il comprend cinq éléments:</a:t>
            </a:r>
            <a:endParaRPr lang="fr-FR" altLang="fr-FR" dirty="0"/>
          </a:p>
          <a:p>
            <a:r>
              <a:rPr lang="fr-FR" altLang="fr-FR" dirty="0"/>
              <a:t>La source de contamination</a:t>
            </a:r>
          </a:p>
          <a:p>
            <a:r>
              <a:rPr lang="en-US" altLang="fr-FR" dirty="0"/>
              <a:t> </a:t>
            </a:r>
            <a:r>
              <a:rPr lang="fr-FR" altLang="fr-FR" dirty="0"/>
              <a:t>Le milieu environnemental</a:t>
            </a:r>
          </a:p>
          <a:p>
            <a:r>
              <a:rPr lang="en-US" altLang="fr-FR" dirty="0"/>
              <a:t> </a:t>
            </a:r>
            <a:r>
              <a:rPr lang="fr-FR" altLang="fr-FR" dirty="0"/>
              <a:t>La voie d’exposition</a:t>
            </a:r>
          </a:p>
          <a:p>
            <a:r>
              <a:rPr lang="en-US" altLang="fr-FR" dirty="0"/>
              <a:t> </a:t>
            </a:r>
            <a:r>
              <a:rPr lang="fr-FR" altLang="fr-FR" dirty="0"/>
              <a:t>Le point d’exposition</a:t>
            </a:r>
          </a:p>
          <a:p>
            <a:r>
              <a:rPr lang="en-US" altLang="fr-FR" dirty="0"/>
              <a:t> </a:t>
            </a:r>
            <a:r>
              <a:rPr lang="fr-FR" altLang="fr-FR" dirty="0"/>
              <a:t>La personne ou population réceptrice</a:t>
            </a:r>
          </a:p>
          <a:p>
            <a:endParaRPr lang="fr-FR" dirty="0"/>
          </a:p>
        </p:txBody>
      </p:sp>
    </p:spTree>
    <p:extLst>
      <p:ext uri="{BB962C8B-B14F-4D97-AF65-F5344CB8AC3E}">
        <p14:creationId xmlns:p14="http://schemas.microsoft.com/office/powerpoint/2010/main" val="862594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1147</Words>
  <Application>Microsoft Office PowerPoint</Application>
  <PresentationFormat>Affichage à l'écran (4:3)</PresentationFormat>
  <Paragraphs>145</Paragraphs>
  <Slides>32</Slides>
  <Notes>0</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SANTE ET ENVIRONNEMENT </vt:lpstr>
      <vt:lpstr>SOMMAIRE</vt:lpstr>
      <vt:lpstr>DEFINITION DES CONCEPTS</vt:lpstr>
      <vt:lpstr>DEFINITION DES CONCEPTS</vt:lpstr>
      <vt:lpstr>DEFINITION DES CONCEPTS</vt:lpstr>
      <vt:lpstr>DEFINITION DES CONCEPTS</vt:lpstr>
      <vt:lpstr>DEFINITION DES CONCEPTS</vt:lpstr>
      <vt:lpstr>DEFINITION DES CONCEPTS</vt:lpstr>
      <vt:lpstr>DEFINITION DES CONCEPTS</vt:lpstr>
      <vt:lpstr>DEFINITION DES CONCEPTS</vt:lpstr>
      <vt:lpstr>SOURCES DE POLLUTION DE L’ENVIRONNEMENT</vt:lpstr>
      <vt:lpstr>SOURCES DE POLLUTION DE L’AIR</vt:lpstr>
      <vt:lpstr>SOURCES DE POLLUTION DE L’AIR</vt:lpstr>
      <vt:lpstr>SOURCES DE POLLUTION DE L’AIR</vt:lpstr>
      <vt:lpstr>SOURCES DE POLLUTION DE L’EAU</vt:lpstr>
      <vt:lpstr>SOURCES DE POLLUTION DE L’EAU</vt:lpstr>
      <vt:lpstr>SOURCES DE POLLUTION DE L’EAU ET DES SOLS</vt:lpstr>
      <vt:lpstr>CONTAMINATION DES ALIMENTS</vt:lpstr>
      <vt:lpstr>TRAJET ET MODELE D’EXPOSITION</vt:lpstr>
      <vt:lpstr>TRAJET DES POLLUANTS DE L’AIR</vt:lpstr>
      <vt:lpstr>SCHEMA D’EXPOSITION</vt:lpstr>
      <vt:lpstr>IMPACT DE LA QAULITE DE L’ENVIRONNEMENT SUR LA SANTE</vt:lpstr>
      <vt:lpstr>POLLUTION DE L’AIR ET SANTE PUBLIQUE (OMS)</vt:lpstr>
      <vt:lpstr>POLLUTION DE L’AIR ET SANTE PUBLIQUE (OMS)</vt:lpstr>
      <vt:lpstr>POLLUTION DE L’AIR ET SANTE PUBLIQUE (OMS)</vt:lpstr>
      <vt:lpstr>CONTAMINATION DE L’EAU ET SANTE</vt:lpstr>
      <vt:lpstr>AUTRES MALADIES LIEES A L’EAU</vt:lpstr>
      <vt:lpstr> IMPACT SANITAIRE DE LA CONTAMINATION DES ALIMENTS  </vt:lpstr>
      <vt:lpstr>IMPACT ECONOMIQUE DE LA CONTAMINATION DES ALIMENTS</vt:lpstr>
      <vt:lpstr>CONCLUSION</vt:lpstr>
      <vt:lpstr>CONCLUSIONS</vt:lpstr>
      <vt:lpstr>BIBLIOGRAPHIE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DG INFSS P1</dc:creator>
  <cp:lastModifiedBy>DG INFSS P1</cp:lastModifiedBy>
  <cp:revision>45</cp:revision>
  <dcterms:created xsi:type="dcterms:W3CDTF">2020-01-13T10:25:13Z</dcterms:created>
  <dcterms:modified xsi:type="dcterms:W3CDTF">2020-01-22T17:13:10Z</dcterms:modified>
</cp:coreProperties>
</file>