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62" r:id="rId7"/>
    <p:sldId id="287" r:id="rId8"/>
    <p:sldId id="258" r:id="rId9"/>
    <p:sldId id="259" r:id="rId10"/>
    <p:sldId id="283" r:id="rId11"/>
    <p:sldId id="284" r:id="rId12"/>
    <p:sldId id="285" r:id="rId13"/>
    <p:sldId id="286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8" r:id="rId27"/>
    <p:sldId id="274" r:id="rId28"/>
    <p:sldId id="275" r:id="rId29"/>
    <p:sldId id="276" r:id="rId30"/>
    <p:sldId id="277" r:id="rId31"/>
    <p:sldId id="279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94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12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07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3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5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76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2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56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81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4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ACED-A7EF-4A12-B93B-E29674720770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F5A1-1AA0-4878-AEC6-86CFA3EC1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>CHANGEMENT </a:t>
            </a:r>
            <a:r>
              <a:rPr lang="fr-FR" sz="3200" b="1" dirty="0"/>
              <a:t>CLIMATIQUE ET MORTALITE INFANTILE ET MATERNELLE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endParaRPr lang="fr-FR" sz="32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7776864" cy="2808312"/>
          </a:xfrm>
        </p:spPr>
        <p:txBody>
          <a:bodyPr>
            <a:normAutofit/>
          </a:bodyPr>
          <a:lstStyle/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Dr </a:t>
            </a:r>
            <a:r>
              <a:rPr lang="fr-FR" sz="2400" b="1" dirty="0"/>
              <a:t>Ousmane TOURE, M </a:t>
            </a:r>
            <a:r>
              <a:rPr lang="fr-FR" sz="2400" b="1" dirty="0" err="1"/>
              <a:t>Sc</a:t>
            </a:r>
            <a:r>
              <a:rPr lang="fr-FR" sz="2400" b="1" dirty="0"/>
              <a:t>, MPH, </a:t>
            </a:r>
            <a:r>
              <a:rPr lang="fr-FR" sz="2400" b="1" dirty="0" err="1"/>
              <a:t>PhD</a:t>
            </a:r>
            <a:endParaRPr lang="fr-FR" sz="2400" b="1" dirty="0"/>
          </a:p>
          <a:p>
            <a:pPr algn="just"/>
            <a:r>
              <a:rPr lang="fr-FR" sz="2400" b="1" dirty="0"/>
              <a:t>Maître de Recherche</a:t>
            </a:r>
          </a:p>
          <a:p>
            <a:pPr algn="just"/>
            <a:r>
              <a:rPr lang="fr-FR" sz="2400" b="1" dirty="0"/>
              <a:t>DG/INFSS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4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</a:t>
            </a:r>
            <a:r>
              <a:rPr lang="fr-FR" sz="4000" dirty="0" smtClean="0"/>
              <a:t>MPACTS  </a:t>
            </a:r>
            <a:r>
              <a:rPr lang="fr-FR" sz="4000" dirty="0"/>
              <a:t>SANITAIRES </a:t>
            </a:r>
            <a:r>
              <a:rPr lang="fr-FR" sz="4000" dirty="0" smtClean="0"/>
              <a:t>DIRECTS (1/2)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Conséquences</a:t>
            </a:r>
            <a:endParaRPr lang="fr-FR" sz="320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Inondations (DGPC 2014)</a:t>
            </a:r>
            <a:br>
              <a:rPr lang="fr-FR" dirty="0"/>
            </a:br>
            <a:endParaRPr lang="fr-FR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2800" dirty="0" smtClean="0"/>
              <a:t>Pertes de récoltes</a:t>
            </a:r>
          </a:p>
          <a:p>
            <a:pPr>
              <a:buFontTx/>
              <a:buChar char="-"/>
            </a:pPr>
            <a:r>
              <a:rPr lang="fr-FR" sz="2800" dirty="0" smtClean="0"/>
              <a:t>Contamination des sources d’eaux </a:t>
            </a:r>
          </a:p>
          <a:p>
            <a:pPr>
              <a:buFontTx/>
              <a:buChar char="-"/>
            </a:pPr>
            <a:r>
              <a:rPr lang="fr-FR" sz="2800" dirty="0" smtClean="0"/>
              <a:t>Création de gites de maladies transmissibles</a:t>
            </a:r>
          </a:p>
          <a:p>
            <a:pPr>
              <a:buFontTx/>
              <a:buChar char="-"/>
            </a:pPr>
            <a:r>
              <a:rPr lang="fr-FR" sz="2800" dirty="0" smtClean="0"/>
              <a:t>Destruction des habitats</a:t>
            </a:r>
            <a:endParaRPr lang="fr-FR" sz="2800" dirty="0"/>
          </a:p>
        </p:txBody>
      </p:sp>
      <p:pic>
        <p:nvPicPr>
          <p:cNvPr id="19" name="Espace réservé du contenu 10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060848"/>
            <a:ext cx="397078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5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IMPACTS  SANITAIRES </a:t>
            </a:r>
            <a:r>
              <a:rPr lang="fr-FR" dirty="0" smtClean="0"/>
              <a:t>DIRECTS(2/2</a:t>
            </a:r>
            <a:r>
              <a:rPr lang="fr-FR" dirty="0"/>
              <a:t>)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r>
              <a:rPr lang="fr-FR" sz="9800" dirty="0" smtClean="0"/>
              <a:t>Conséquences</a:t>
            </a:r>
            <a:endParaRPr lang="fr-FR" sz="98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800" dirty="0" smtClean="0"/>
              <a:t>Diminution des ressources naturelles </a:t>
            </a:r>
          </a:p>
          <a:p>
            <a:r>
              <a:rPr lang="fr-FR" sz="2800" dirty="0" smtClean="0"/>
              <a:t>Famines</a:t>
            </a:r>
          </a:p>
          <a:p>
            <a:r>
              <a:rPr lang="fr-FR" sz="2800" dirty="0" smtClean="0"/>
              <a:t>assèchement de certaines sources  de surface et souterraine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fr-FR" dirty="0" smtClean="0"/>
          </a:p>
          <a:p>
            <a:r>
              <a:rPr lang="fr-FR" sz="6700" dirty="0" smtClean="0"/>
              <a:t>SECHERESSE</a:t>
            </a:r>
          </a:p>
          <a:p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04177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IMPACTS SANITAIRES </a:t>
            </a:r>
            <a:r>
              <a:rPr lang="fr-FR" dirty="0" smtClean="0"/>
              <a:t>INDIRECTS</a:t>
            </a:r>
            <a:r>
              <a:rPr lang="fr-FR" dirty="0"/>
              <a:t>(1/2) </a:t>
            </a:r>
            <a:br>
              <a:rPr lang="fr-FR" dirty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sz="9600" dirty="0" smtClean="0"/>
          </a:p>
          <a:p>
            <a:r>
              <a:rPr lang="fr-FR" sz="9600" dirty="0" smtClean="0"/>
              <a:t>Conséquences</a:t>
            </a:r>
            <a:endParaRPr lang="fr-FR" sz="96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Endémicité  des maladies</a:t>
            </a:r>
          </a:p>
          <a:p>
            <a:r>
              <a:rPr lang="fr-FR" dirty="0" smtClean="0"/>
              <a:t>Mortalité et morbidité élevées</a:t>
            </a:r>
          </a:p>
          <a:p>
            <a:r>
              <a:rPr lang="fr-FR" dirty="0" smtClean="0"/>
              <a:t>Diminution des revenus</a:t>
            </a:r>
          </a:p>
          <a:p>
            <a:r>
              <a:rPr lang="fr-FR" dirty="0" smtClean="0"/>
              <a:t>Coût important du traitement pour les familles et l’Etat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600" dirty="0" smtClean="0"/>
              <a:t>Maladies  </a:t>
            </a:r>
            <a:r>
              <a:rPr lang="fr-FR" sz="3600" dirty="0"/>
              <a:t>vectorielles</a:t>
            </a:r>
          </a:p>
          <a:p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0417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IMPACTS SANITAIRES </a:t>
            </a:r>
            <a:r>
              <a:rPr lang="fr-FR" dirty="0" smtClean="0"/>
              <a:t>INDIRECTS(2/2</a:t>
            </a:r>
            <a:r>
              <a:rPr lang="fr-FR" dirty="0"/>
              <a:t>) </a:t>
            </a:r>
            <a:br>
              <a:rPr lang="fr-FR" dirty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sz="3600" dirty="0" smtClean="0"/>
          </a:p>
          <a:p>
            <a:r>
              <a:rPr lang="fr-FR" sz="8600" dirty="0" smtClean="0"/>
              <a:t>Conséquences</a:t>
            </a:r>
            <a:endParaRPr lang="fr-FR" sz="8600" dirty="0"/>
          </a:p>
          <a:p>
            <a:endParaRPr lang="fr-FR" sz="8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Morbidité et mortalité élevées</a:t>
            </a:r>
          </a:p>
          <a:p>
            <a:r>
              <a:rPr lang="fr-FR" sz="2800" dirty="0" smtClean="0"/>
              <a:t>Disfonctionnement  des systèmes de santé</a:t>
            </a:r>
          </a:p>
          <a:p>
            <a:r>
              <a:rPr lang="fr-FR" sz="2800" dirty="0" smtClean="0"/>
              <a:t>Troubles sociaux</a:t>
            </a:r>
          </a:p>
          <a:p>
            <a:r>
              <a:rPr lang="fr-FR" sz="2800" dirty="0" smtClean="0"/>
              <a:t>Pertes économiques importantes</a:t>
            </a:r>
            <a:endParaRPr lang="fr-FR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r>
              <a:rPr lang="fr-FR" sz="4100" dirty="0" smtClean="0"/>
              <a:t>Maladies </a:t>
            </a:r>
            <a:r>
              <a:rPr lang="fr-FR" sz="4100" dirty="0"/>
              <a:t>nouvelles </a:t>
            </a:r>
          </a:p>
          <a:p>
            <a:endParaRPr lang="fr-FR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04177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PROJECTIONS DE L’OMS SUR LA SANTE PUBLIQUE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L’OMS </a:t>
            </a:r>
            <a:r>
              <a:rPr lang="fr-FR" dirty="0"/>
              <a:t>redoute, </a:t>
            </a:r>
            <a:r>
              <a:rPr lang="fr-FR" dirty="0" smtClean="0"/>
              <a:t>aux alentours </a:t>
            </a:r>
            <a:r>
              <a:rPr lang="fr-FR" dirty="0"/>
              <a:t>de 2030, une surmortalité moyenne annuelle </a:t>
            </a:r>
            <a:r>
              <a:rPr lang="fr-FR" dirty="0" smtClean="0"/>
              <a:t>de l’ordre </a:t>
            </a:r>
            <a:r>
              <a:rPr lang="fr-FR" dirty="0"/>
              <a:t>de 250 000 </a:t>
            </a:r>
            <a:r>
              <a:rPr lang="fr-FR" dirty="0" smtClean="0"/>
              <a:t>décès dont:</a:t>
            </a:r>
          </a:p>
          <a:p>
            <a:r>
              <a:rPr lang="fr-FR" dirty="0" smtClean="0"/>
              <a:t> </a:t>
            </a:r>
            <a:r>
              <a:rPr lang="fr-FR" dirty="0"/>
              <a:t>environ 38 </a:t>
            </a:r>
            <a:r>
              <a:rPr lang="fr-FR" dirty="0" smtClean="0"/>
              <a:t>000 par la surexposition </a:t>
            </a:r>
            <a:r>
              <a:rPr lang="fr-FR" dirty="0"/>
              <a:t>à la chaleur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48 000 par des </a:t>
            </a:r>
            <a:r>
              <a:rPr lang="fr-FR" dirty="0" smtClean="0"/>
              <a:t>maladies diarrhéiques,</a:t>
            </a:r>
          </a:p>
          <a:p>
            <a:r>
              <a:rPr lang="fr-FR" dirty="0" smtClean="0"/>
              <a:t> 60 </a:t>
            </a:r>
            <a:r>
              <a:rPr lang="fr-FR" dirty="0"/>
              <a:t>000 par le </a:t>
            </a:r>
            <a:r>
              <a:rPr lang="fr-FR" dirty="0" smtClean="0"/>
              <a:t>paludisme, et</a:t>
            </a:r>
          </a:p>
          <a:p>
            <a:r>
              <a:rPr lang="fr-FR" dirty="0" smtClean="0"/>
              <a:t> </a:t>
            </a:r>
            <a:r>
              <a:rPr lang="fr-FR" dirty="0"/>
              <a:t>95 000 par la </a:t>
            </a:r>
            <a:r>
              <a:rPr lang="fr-FR" dirty="0" smtClean="0"/>
              <a:t>malnutrition infantile.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1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fr-FR" sz="3600" dirty="0"/>
              <a:t>PROJECTIONS DE L’OMS SUR </a:t>
            </a:r>
            <a:r>
              <a:rPr lang="fr-FR" sz="3600" dirty="0" smtClean="0"/>
              <a:t> LA SANTE DES </a:t>
            </a:r>
            <a:r>
              <a:rPr lang="fr-FR" sz="3600" dirty="0"/>
              <a:t>FEMMES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800" dirty="0" smtClean="0"/>
          </a:p>
          <a:p>
            <a:pPr marL="0" indent="0" algn="just">
              <a:buNone/>
            </a:pPr>
            <a:r>
              <a:rPr lang="fr-FR" dirty="0" smtClean="0"/>
              <a:t>Les </a:t>
            </a:r>
            <a:r>
              <a:rPr lang="fr-FR" dirty="0"/>
              <a:t>inégalités de </a:t>
            </a:r>
            <a:r>
              <a:rPr lang="fr-FR" dirty="0" smtClean="0"/>
              <a:t>genre caractérisant </a:t>
            </a:r>
            <a:r>
              <a:rPr lang="fr-FR" dirty="0"/>
              <a:t>l’existence </a:t>
            </a:r>
            <a:r>
              <a:rPr lang="fr-FR" dirty="0" smtClean="0"/>
              <a:t>des femmes avant </a:t>
            </a:r>
            <a:r>
              <a:rPr lang="fr-FR" dirty="0"/>
              <a:t>une catastrophe </a:t>
            </a:r>
            <a:r>
              <a:rPr lang="fr-FR" dirty="0" smtClean="0"/>
              <a:t>sont les </a:t>
            </a:r>
            <a:r>
              <a:rPr lang="fr-FR" dirty="0"/>
              <a:t>facteurs dominants qui </a:t>
            </a:r>
            <a:r>
              <a:rPr lang="fr-FR" dirty="0" smtClean="0"/>
              <a:t>les mettent </a:t>
            </a:r>
            <a:r>
              <a:rPr lang="fr-FR" dirty="0"/>
              <a:t>plus à risque lorsque </a:t>
            </a:r>
            <a:r>
              <a:rPr lang="fr-FR" dirty="0" smtClean="0"/>
              <a:t>la catastrophe survient.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3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CAUSES DE LA VULNERABILITE DES FEMMES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077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LES FEMMES EN PREMIÈRE LIGNE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9" y="3218052"/>
            <a:ext cx="1581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13" y="1882552"/>
            <a:ext cx="1562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77927"/>
            <a:ext cx="15716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81" y="4344613"/>
            <a:ext cx="1571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86" y="4340466"/>
            <a:ext cx="1571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79" y="1916832"/>
            <a:ext cx="1520518" cy="11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27784" y="3054524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Mère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4303902"/>
            <a:ext cx="15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Corvée de bois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68222" y="2952271"/>
            <a:ext cx="10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Paysanne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94588" y="4017301"/>
            <a:ext cx="195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Grand-mère </a:t>
            </a:r>
          </a:p>
          <a:p>
            <a:r>
              <a:rPr lang="fr-FR" dirty="0" smtClean="0"/>
              <a:t>gardienne du foyer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66772" y="5411413"/>
            <a:ext cx="140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Mobilisatrice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73440" y="5512041"/>
            <a:ext cx="217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Jeune fille vulnérable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2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61648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CHANGEMENT </a:t>
            </a:r>
            <a:r>
              <a:rPr lang="fr-FR" sz="3200" dirty="0"/>
              <a:t>CLIMATIQUE </a:t>
            </a:r>
            <a:r>
              <a:rPr lang="fr-FR" sz="3200" dirty="0" smtClean="0"/>
              <a:t>ET </a:t>
            </a:r>
            <a:r>
              <a:rPr lang="fr-FR" sz="3200" dirty="0"/>
              <a:t>SANTE MATERNELLE ET </a:t>
            </a:r>
            <a:r>
              <a:rPr lang="fr-FR" sz="3200" dirty="0" smtClean="0"/>
              <a:t>INFANTILE (1/9)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Le risque de décès par les désastres naturels </a:t>
            </a:r>
            <a:r>
              <a:rPr lang="fr-FR" b="1" dirty="0" smtClean="0"/>
              <a:t>est 14 fois plus élevé </a:t>
            </a:r>
            <a:r>
              <a:rPr lang="fr-FR" dirty="0" smtClean="0"/>
              <a:t>chez les femmes et les enfants.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En 1991, lors du cyclone au Bangladesh ayant fait 1 </a:t>
            </a:r>
            <a:r>
              <a:rPr lang="fr-FR" dirty="0" smtClean="0"/>
              <a:t>140 000 </a:t>
            </a:r>
            <a:r>
              <a:rPr lang="fr-FR" dirty="0"/>
              <a:t>morts, le taux de mortalité </a:t>
            </a:r>
            <a:r>
              <a:rPr lang="fr-FR" b="1" dirty="0"/>
              <a:t>des femmes de plus </a:t>
            </a:r>
            <a:r>
              <a:rPr lang="fr-FR" b="1" dirty="0" smtClean="0"/>
              <a:t>de 40 </a:t>
            </a:r>
            <a:r>
              <a:rPr lang="fr-FR" b="1" dirty="0"/>
              <a:t>ans était de 31</a:t>
            </a:r>
            <a:r>
              <a:rPr lang="fr-FR" b="1" dirty="0" smtClean="0"/>
              <a:t>%.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Plus de </a:t>
            </a:r>
            <a:r>
              <a:rPr lang="fr-FR" b="1" dirty="0"/>
              <a:t>70% des décès </a:t>
            </a:r>
            <a:r>
              <a:rPr lang="fr-FR" dirty="0"/>
              <a:t>suite au tsunami en Asie était </a:t>
            </a:r>
            <a:r>
              <a:rPr lang="fr-FR" dirty="0" smtClean="0"/>
              <a:t>des femmes</a:t>
            </a:r>
            <a:r>
              <a:rPr lang="fr-FR" dirty="0"/>
              <a:t>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1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200" dirty="0" smtClean="0"/>
              <a:t>CHANGEMENT </a:t>
            </a:r>
            <a:r>
              <a:rPr lang="fr-FR" sz="3200" dirty="0"/>
              <a:t>CLIMATIQUE ET SANTE MATERNELLE ET INFANTILE </a:t>
            </a:r>
            <a:r>
              <a:rPr lang="fr-FR" sz="3200" dirty="0" smtClean="0"/>
              <a:t>(2/9)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L’ouragan Katrina, qui frappa la Nouvelle Orléans aux Etats Unis </a:t>
            </a:r>
            <a:r>
              <a:rPr lang="fr-FR" b="1" dirty="0" smtClean="0"/>
              <a:t>en 2005, </a:t>
            </a:r>
            <a:r>
              <a:rPr lang="fr-FR" dirty="0" smtClean="0"/>
              <a:t>affecta majoritairement les afro-américaines. 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87% des femmes célibataires et 100% des femmes mariées ont perdu leur source principale de revenu lorsque le cyclone </a:t>
            </a:r>
            <a:r>
              <a:rPr lang="fr-FR" dirty="0" err="1" smtClean="0"/>
              <a:t>Nargis</a:t>
            </a:r>
            <a:r>
              <a:rPr lang="fr-FR" dirty="0" smtClean="0"/>
              <a:t> qui  a frappé le </a:t>
            </a:r>
            <a:r>
              <a:rPr lang="fr-FR" b="1" dirty="0" smtClean="0"/>
              <a:t>Myanmar en 2008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0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CHANGEMENT </a:t>
            </a:r>
            <a:r>
              <a:rPr lang="fr-FR" sz="3200" dirty="0"/>
              <a:t>CLIMATIQUE ET SANTE MATERNELLE ET INFANTILE </a:t>
            </a:r>
            <a:r>
              <a:rPr lang="fr-FR" sz="3200" dirty="0" smtClean="0"/>
              <a:t>(3/9)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/>
              <a:t>Les enfants </a:t>
            </a:r>
            <a:r>
              <a:rPr lang="fr-FR" dirty="0"/>
              <a:t>courent plus de risques que les adultes de </a:t>
            </a:r>
            <a:r>
              <a:rPr lang="fr-FR" dirty="0" smtClean="0"/>
              <a:t>mourir pendant </a:t>
            </a:r>
            <a:r>
              <a:rPr lang="fr-FR" dirty="0"/>
              <a:t>une catastrophe naturelle, ou d’être victimes de </a:t>
            </a:r>
            <a:r>
              <a:rPr lang="fr-FR" dirty="0" smtClean="0"/>
              <a:t>la </a:t>
            </a:r>
            <a:r>
              <a:rPr lang="fr-FR" b="1" dirty="0" smtClean="0"/>
              <a:t>malnutrition</a:t>
            </a:r>
            <a:r>
              <a:rPr lang="fr-FR" b="1" dirty="0"/>
              <a:t>, de blessures ou de maladies </a:t>
            </a:r>
            <a:r>
              <a:rPr lang="fr-FR" dirty="0"/>
              <a:t>tout de suite après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Les catastrophes naturelles peuvent obliger les </a:t>
            </a:r>
            <a:r>
              <a:rPr lang="fr-FR" b="1" dirty="0"/>
              <a:t>enfants </a:t>
            </a:r>
            <a:r>
              <a:rPr lang="fr-FR" b="1" dirty="0" smtClean="0"/>
              <a:t>à quitter </a:t>
            </a:r>
            <a:r>
              <a:rPr lang="fr-FR" b="1" dirty="0"/>
              <a:t>leur foyer </a:t>
            </a:r>
            <a:r>
              <a:rPr lang="fr-FR" b="1" dirty="0" smtClean="0"/>
              <a:t>ou </a:t>
            </a:r>
            <a:r>
              <a:rPr lang="fr-FR" b="1" dirty="0"/>
              <a:t>même leur pays. 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433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QU’EST CE QUE  LE CHANGEMENT CLIMATIQUE?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CHANGEMENT CLIMATIQUE ET  SANTE HUMAINE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IMPACTS </a:t>
            </a:r>
            <a:r>
              <a:rPr lang="fr-FR" dirty="0"/>
              <a:t>DU CHANGEMENT CLIMATIQUE SUR LES FEMMES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IMPACTS DU CHANGEMENT CLIMATIQUE SUR LA SANTE MATERNELLE ET INFANTILE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CONCLUSION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0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CHANGEMENT CLIMATIQUE ET SANTE MATERNELLE ET INFANTILE </a:t>
            </a:r>
            <a:r>
              <a:rPr lang="fr-FR" sz="2800" dirty="0" smtClean="0"/>
              <a:t>(4/9)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près de </a:t>
            </a:r>
            <a:r>
              <a:rPr lang="fr-FR" b="1" dirty="0"/>
              <a:t>80% des décès </a:t>
            </a:r>
            <a:r>
              <a:rPr lang="fr-FR" dirty="0"/>
              <a:t>dus au changement climatique touchent des </a:t>
            </a:r>
            <a:r>
              <a:rPr lang="fr-FR" b="1" dirty="0"/>
              <a:t>enfants</a:t>
            </a:r>
            <a:r>
              <a:rPr lang="fr-FR" dirty="0"/>
              <a:t> </a:t>
            </a:r>
            <a:r>
              <a:rPr lang="fr-FR" b="1" dirty="0"/>
              <a:t>d’Asie du sud-est ou d’Afrique </a:t>
            </a:r>
            <a:r>
              <a:rPr lang="fr-FR" b="1" dirty="0" smtClean="0"/>
              <a:t>subsaharienn</a:t>
            </a:r>
            <a:r>
              <a:rPr lang="fr-FR" dirty="0" smtClean="0"/>
              <a:t>e</a:t>
            </a:r>
          </a:p>
          <a:p>
            <a:pPr marL="0" indent="0" algn="just">
              <a:buNone/>
            </a:pPr>
            <a:endParaRPr lang="fr-FR" dirty="0"/>
          </a:p>
          <a:p>
            <a:r>
              <a:rPr lang="fr-FR" b="1" dirty="0" smtClean="0"/>
              <a:t>Les enfants les plus pauvres, sont dix fois plus affectés  que les plus riches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2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CHANGEMENT CLIMATIQUE ET SANTE MATERNELLE ET INFANTILE </a:t>
            </a:r>
            <a:r>
              <a:rPr lang="fr-FR" sz="3200" dirty="0" smtClean="0"/>
              <a:t>(5/9)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Les récents évènements climatiques ont montré </a:t>
            </a:r>
            <a:r>
              <a:rPr lang="fr-FR" b="1" dirty="0" smtClean="0"/>
              <a:t>l’extrême vulnérabilité des enfants</a:t>
            </a:r>
            <a:r>
              <a:rPr lang="fr-FR" dirty="0" smtClean="0"/>
              <a:t>, notamment dans les </a:t>
            </a:r>
            <a:r>
              <a:rPr lang="fr-FR" b="1" dirty="0" smtClean="0"/>
              <a:t>pays pauvres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 </a:t>
            </a:r>
            <a:r>
              <a:rPr lang="fr-FR" b="1" dirty="0" smtClean="0"/>
              <a:t>2010</a:t>
            </a:r>
            <a:r>
              <a:rPr lang="fr-FR" b="1" dirty="0"/>
              <a:t>, </a:t>
            </a:r>
            <a:r>
              <a:rPr lang="fr-FR" b="1" dirty="0" smtClean="0"/>
              <a:t> les inondations au</a:t>
            </a:r>
            <a:r>
              <a:rPr lang="en-US" b="1" dirty="0" smtClean="0"/>
              <a:t> </a:t>
            </a:r>
            <a:r>
              <a:rPr lang="en-US" b="1" dirty="0"/>
              <a:t>Pakistan </a:t>
            </a:r>
            <a:r>
              <a:rPr lang="fr-FR" dirty="0" smtClean="0"/>
              <a:t>ont </a:t>
            </a:r>
            <a:r>
              <a:rPr lang="en-US" dirty="0" smtClean="0"/>
              <a:t>touché plus de  </a:t>
            </a:r>
            <a:r>
              <a:rPr lang="en-US" dirty="0"/>
              <a:t>20% </a:t>
            </a:r>
            <a:r>
              <a:rPr lang="fr-FR" dirty="0" smtClean="0"/>
              <a:t>des terres</a:t>
            </a:r>
            <a:r>
              <a:rPr lang="en-US" dirty="0" smtClean="0"/>
              <a:t>,  </a:t>
            </a:r>
            <a:r>
              <a:rPr lang="fr-FR" dirty="0" smtClean="0"/>
              <a:t>occasionnant</a:t>
            </a:r>
            <a:r>
              <a:rPr lang="en-US" dirty="0" smtClean="0"/>
              <a:t>  </a:t>
            </a:r>
            <a:r>
              <a:rPr lang="en-US" dirty="0"/>
              <a:t>1700 </a:t>
            </a:r>
            <a:r>
              <a:rPr lang="en-US" dirty="0" smtClean="0"/>
              <a:t> </a:t>
            </a:r>
            <a:r>
              <a:rPr lang="fr-FR" dirty="0" smtClean="0"/>
              <a:t>décès,  mettant plus </a:t>
            </a:r>
            <a:r>
              <a:rPr lang="fr-FR" b="1" dirty="0" smtClean="0"/>
              <a:t>100 000  enfants de moins de 5 ans </a:t>
            </a:r>
            <a:r>
              <a:rPr lang="en-US" b="1" dirty="0" smtClean="0"/>
              <a:t>à </a:t>
            </a:r>
            <a:r>
              <a:rPr lang="fr-FR" b="1" dirty="0" smtClean="0"/>
              <a:t>risque</a:t>
            </a:r>
            <a:r>
              <a:rPr lang="en-US" b="1" dirty="0" smtClean="0"/>
              <a:t> de mort par malnutrition</a:t>
            </a:r>
            <a:r>
              <a:rPr lang="en-US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3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CHANGEMENT CLIMATIQUE ET SANTE MATERNELLE ET INFANTILE </a:t>
            </a:r>
            <a:r>
              <a:rPr lang="fr-FR" sz="3200" dirty="0" smtClean="0"/>
              <a:t>(6/9)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b="1" dirty="0" smtClean="0"/>
              <a:t>enfant peuvent être victimes d’épidémies </a:t>
            </a:r>
            <a:r>
              <a:rPr lang="fr-FR" dirty="0" smtClean="0"/>
              <a:t>(rougeole, diarrhées, infections respiratoires) qui surviennent  après certains désastres suivi de déplacement de personnes.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L’exposition aux désastres tels que les ouragans et les inondations ont </a:t>
            </a:r>
            <a:r>
              <a:rPr lang="fr-FR" b="1" dirty="0" smtClean="0"/>
              <a:t>occasionné des avortements et des mortinatalités chez les femmes déplacées.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336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CHANGEMENT CLIMATIQUE ET SANTE MATERNELLE ET INFANTILE </a:t>
            </a:r>
            <a:r>
              <a:rPr lang="fr-FR" sz="3200" dirty="0" smtClean="0"/>
              <a:t>(7/9)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 smtClean="0"/>
              <a:t>Le changement climatique peut affecté la </a:t>
            </a:r>
            <a:r>
              <a:rPr lang="fr-FR" b="1" dirty="0" smtClean="0"/>
              <a:t>disponibilité et la qualité des aliments</a:t>
            </a:r>
            <a:r>
              <a:rPr lang="fr-FR" dirty="0" smtClean="0"/>
              <a:t>, par la perte des récoltes suite au inondations et les sècheresses, la contamination par les mycotoxines, les pesticides et les microorganismes pathogènes.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La </a:t>
            </a:r>
            <a:r>
              <a:rPr lang="fr-FR" b="1" dirty="0" smtClean="0"/>
              <a:t>malnutrition </a:t>
            </a:r>
            <a:r>
              <a:rPr lang="fr-FR" dirty="0" smtClean="0"/>
              <a:t>est la cause d’environ  </a:t>
            </a:r>
            <a:r>
              <a:rPr lang="en-US" b="1" dirty="0" smtClean="0"/>
              <a:t>3.1 million  </a:t>
            </a:r>
            <a:r>
              <a:rPr lang="fr-FR" b="1" dirty="0" smtClean="0"/>
              <a:t>décès d’enfants de moins de  5 ans</a:t>
            </a:r>
            <a:r>
              <a:rPr lang="fr-FR" dirty="0" smtClean="0"/>
              <a:t> dans le monde, soit </a:t>
            </a:r>
            <a:r>
              <a:rPr lang="fr-FR" b="1" dirty="0" smtClean="0"/>
              <a:t>45%  de la morbidité dans cette tranche d’âge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7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CHANGEMENT CLIMATIQUE ET SANTE MATERNELLE ET INFANTILE </a:t>
            </a:r>
            <a:r>
              <a:rPr lang="fr-FR" sz="3200" dirty="0" smtClean="0"/>
              <a:t>(8/9)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 smtClean="0"/>
              <a:t>Des </a:t>
            </a:r>
            <a:r>
              <a:rPr lang="fr-FR" b="1" dirty="0" smtClean="0"/>
              <a:t>études récentes </a:t>
            </a:r>
            <a:r>
              <a:rPr lang="fr-FR" dirty="0" smtClean="0"/>
              <a:t>prévoient </a:t>
            </a:r>
            <a:r>
              <a:rPr lang="en-US" dirty="0" smtClean="0"/>
              <a:t> </a:t>
            </a:r>
            <a:r>
              <a:rPr lang="fr-FR" dirty="0" smtClean="0"/>
              <a:t>une augmentation de </a:t>
            </a:r>
            <a:r>
              <a:rPr lang="fr-FR" b="1" dirty="0" smtClean="0"/>
              <a:t>7% à 20%,  le nombre d’enfants malnutris </a:t>
            </a:r>
            <a:r>
              <a:rPr lang="fr-FR" dirty="0" smtClean="0"/>
              <a:t>attribuable </a:t>
            </a:r>
            <a:r>
              <a:rPr lang="en-US" dirty="0" smtClean="0"/>
              <a:t>au </a:t>
            </a:r>
            <a:r>
              <a:rPr lang="fr-FR" dirty="0" smtClean="0"/>
              <a:t>changement climatique dans le monde.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Sur la base des tendances actuelles une augmentation de </a:t>
            </a:r>
            <a:r>
              <a:rPr lang="en-US" b="1" dirty="0" smtClean="0"/>
              <a:t>95 000 </a:t>
            </a:r>
            <a:r>
              <a:rPr lang="fr-FR" dirty="0" smtClean="0"/>
              <a:t>enfants malnutris et </a:t>
            </a:r>
            <a:r>
              <a:rPr lang="fr-FR" b="1" dirty="0" smtClean="0"/>
              <a:t>7.5 million</a:t>
            </a:r>
            <a:r>
              <a:rPr lang="fr-FR" dirty="0" smtClean="0"/>
              <a:t>  d’enfants atteints déficit de croissance sévère ou modéré sont </a:t>
            </a:r>
            <a:r>
              <a:rPr lang="fr-FR" b="1" dirty="0" smtClean="0"/>
              <a:t>prévus à l’horizon </a:t>
            </a:r>
            <a:r>
              <a:rPr lang="en-US" b="1" dirty="0" smtClean="0"/>
              <a:t> </a:t>
            </a:r>
            <a:r>
              <a:rPr lang="fr-FR" b="1" dirty="0" smtClean="0"/>
              <a:t>2030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7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CHANGEMENT CLIMATIQUE ET SANTE MATERNELLE ET INFANTILE </a:t>
            </a:r>
            <a:r>
              <a:rPr lang="fr-FR" sz="3200" dirty="0" smtClean="0"/>
              <a:t>(9/9)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Un grand nombre de </a:t>
            </a:r>
            <a:r>
              <a:rPr lang="fr-FR" b="1" dirty="0"/>
              <a:t>causes de décès d’enfants</a:t>
            </a:r>
          </a:p>
          <a:p>
            <a:pPr marL="0" indent="0" algn="just">
              <a:buNone/>
            </a:pPr>
            <a:r>
              <a:rPr lang="fr-FR" dirty="0"/>
              <a:t>dans le monde, y compris le </a:t>
            </a:r>
            <a:r>
              <a:rPr lang="fr-FR" dirty="0" smtClean="0"/>
              <a:t>paludisme et  </a:t>
            </a:r>
            <a:r>
              <a:rPr lang="fr-FR" dirty="0"/>
              <a:t>la </a:t>
            </a:r>
            <a:r>
              <a:rPr lang="fr-FR" dirty="0" smtClean="0"/>
              <a:t>diarrhée, </a:t>
            </a:r>
            <a:r>
              <a:rPr lang="fr-FR" dirty="0"/>
              <a:t>sont </a:t>
            </a:r>
            <a:r>
              <a:rPr lang="fr-FR" b="1" dirty="0"/>
              <a:t>affectées par des conditions </a:t>
            </a:r>
            <a:r>
              <a:rPr lang="fr-FR" b="1" dirty="0" smtClean="0"/>
              <a:t>climatiques.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b="1" dirty="0" smtClean="0"/>
              <a:t>l’asthme,</a:t>
            </a:r>
            <a:r>
              <a:rPr lang="fr-FR" dirty="0" smtClean="0"/>
              <a:t> la </a:t>
            </a:r>
            <a:r>
              <a:rPr lang="fr-FR" dirty="0"/>
              <a:t>maladie chronique la </a:t>
            </a:r>
            <a:r>
              <a:rPr lang="fr-FR" dirty="0" smtClean="0"/>
              <a:t>plus commune chez les enfants de moins de cinq ans, connaitra une augmentation de </a:t>
            </a:r>
            <a:r>
              <a:rPr lang="fr-FR" b="1" dirty="0" smtClean="0"/>
              <a:t>5 à 10%  </a:t>
            </a:r>
            <a:r>
              <a:rPr lang="fr-FR" dirty="0" smtClean="0"/>
              <a:t>à cause de la </a:t>
            </a:r>
            <a:r>
              <a:rPr lang="fr-FR" b="1" dirty="0" smtClean="0"/>
              <a:t>pollution de l’air d’ici 2020 </a:t>
            </a:r>
            <a:r>
              <a:rPr lang="fr-FR" dirty="0" smtClean="0"/>
              <a:t>dans certains villes.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4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CHANGEMENT CLIMATIQUE ET </a:t>
            </a:r>
            <a:r>
              <a:rPr lang="fr-FR" dirty="0" smtClean="0"/>
              <a:t>SANTE EN AFRIQUE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58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AFRIQUE EST UN DES CONTINENTS LES PLUS AFFECTES</a:t>
            </a:r>
            <a:endParaRPr lang="fr-FR" sz="20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6904" cy="521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CHANGEMENT </a:t>
            </a:r>
            <a:r>
              <a:rPr lang="fr-FR" sz="3200" dirty="0"/>
              <a:t>CLIMATIQUE </a:t>
            </a:r>
            <a:r>
              <a:rPr lang="fr-FR" sz="3200" dirty="0" smtClean="0"/>
              <a:t>ET </a:t>
            </a:r>
            <a:r>
              <a:rPr lang="fr-FR" sz="3200" dirty="0"/>
              <a:t>SANTE </a:t>
            </a:r>
            <a:r>
              <a:rPr lang="fr-FR" sz="3200" dirty="0" smtClean="0"/>
              <a:t>INFANTILE EN AFRIQUE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 smtClean="0"/>
              <a:t>En Afrique la </a:t>
            </a:r>
            <a:r>
              <a:rPr lang="fr-FR" b="1" dirty="0" smtClean="0"/>
              <a:t>charge de maladie attribuable </a:t>
            </a:r>
            <a:r>
              <a:rPr lang="fr-FR" dirty="0" smtClean="0"/>
              <a:t>au changement climatique est </a:t>
            </a:r>
            <a:r>
              <a:rPr lang="fr-FR" b="1" dirty="0" smtClean="0"/>
              <a:t>d’environ 20%.</a:t>
            </a:r>
          </a:p>
          <a:p>
            <a:pPr marL="0" indent="0" algn="just">
              <a:buNone/>
            </a:pPr>
            <a:r>
              <a:rPr lang="fr-FR" dirty="0" smtClean="0"/>
              <a:t>Sur notre continent on attribue:</a:t>
            </a:r>
          </a:p>
          <a:p>
            <a:pPr algn="just"/>
            <a:r>
              <a:rPr lang="fr-FR" b="1" dirty="0" smtClean="0"/>
              <a:t>3,5 millions </a:t>
            </a:r>
            <a:r>
              <a:rPr lang="fr-FR" dirty="0" smtClean="0"/>
              <a:t>de décès à la malnutrition;</a:t>
            </a:r>
          </a:p>
          <a:p>
            <a:pPr algn="just"/>
            <a:r>
              <a:rPr lang="fr-FR" b="1" dirty="0" smtClean="0"/>
              <a:t>2,2 millions </a:t>
            </a:r>
            <a:r>
              <a:rPr lang="fr-FR" dirty="0" smtClean="0"/>
              <a:t>de décès aux maladies diarrhéiques;</a:t>
            </a:r>
          </a:p>
          <a:p>
            <a:pPr algn="just"/>
            <a:r>
              <a:rPr lang="fr-FR" b="1" dirty="0" smtClean="0"/>
              <a:t>900 000 </a:t>
            </a:r>
            <a:r>
              <a:rPr lang="fr-FR" dirty="0"/>
              <a:t>décès </a:t>
            </a:r>
            <a:r>
              <a:rPr lang="fr-FR" dirty="0" smtClean="0"/>
              <a:t>au Paludisme;</a:t>
            </a:r>
          </a:p>
          <a:p>
            <a:pPr algn="just"/>
            <a:r>
              <a:rPr lang="fr-FR" b="1" dirty="0" smtClean="0"/>
              <a:t>60 000 </a:t>
            </a:r>
            <a:r>
              <a:rPr lang="fr-FR" dirty="0"/>
              <a:t>décès </a:t>
            </a:r>
            <a:r>
              <a:rPr lang="fr-FR" dirty="0" smtClean="0"/>
              <a:t>aux évènements météorologiques extrêmes (vents, pluies, sécheresse…).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Depuis quelque temps, la question </a:t>
            </a:r>
            <a:r>
              <a:rPr lang="fr-FR" dirty="0" smtClean="0"/>
              <a:t>des impacts </a:t>
            </a:r>
            <a:r>
              <a:rPr lang="fr-FR" dirty="0"/>
              <a:t>directs et indirects </a:t>
            </a:r>
            <a:r>
              <a:rPr lang="fr-FR" dirty="0" smtClean="0"/>
              <a:t>du </a:t>
            </a:r>
            <a:r>
              <a:rPr lang="fr-FR" dirty="0"/>
              <a:t>changement climatique sur la santé publique suscite </a:t>
            </a:r>
            <a:r>
              <a:rPr lang="fr-FR" dirty="0" smtClean="0"/>
              <a:t>un vaste </a:t>
            </a:r>
            <a:r>
              <a:rPr lang="fr-FR" dirty="0"/>
              <a:t>débat</a:t>
            </a:r>
            <a:r>
              <a:rPr lang="fr-FR" dirty="0" smtClean="0"/>
              <a:t>. Cependant il existe de plus en plus de preuves que ces impacts sont importants; il apparait également que les couches les plus vulnérables, à savoir les femmes et les enfants, vivant dans les zones à risque, comme le </a:t>
            </a:r>
            <a:r>
              <a:rPr lang="fr-FR" smtClean="0"/>
              <a:t>Continent Africain, </a:t>
            </a:r>
            <a:r>
              <a:rPr lang="fr-FR" dirty="0" smtClean="0"/>
              <a:t>supporteront le plus grand fardeau.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9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QU’EST </a:t>
            </a:r>
            <a:r>
              <a:rPr lang="fr-FR" sz="3600" dirty="0"/>
              <a:t>CE QUE  LE CHANGEMENT CLIMATIQUE?</a:t>
            </a:r>
            <a:br>
              <a:rPr lang="fr-FR" sz="3600" dirty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81618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sz="1300" dirty="0" smtClean="0">
                <a:latin typeface="Arial" pitchFamily="34" charset="0"/>
                <a:cs typeface="Arial" pitchFamily="34" charset="0"/>
              </a:rPr>
              <a:t>LIVRE BLANC: Adaptation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au changement climatique: vers un cadre d'action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européen</a:t>
            </a:r>
            <a:r>
              <a:rPr lang="fr-FR" sz="13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 Bruxelles, le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1.4.2009</a:t>
            </a:r>
          </a:p>
          <a:p>
            <a:pPr>
              <a:buFont typeface="+mj-lt"/>
              <a:buAutoNum type="arabicPeriod"/>
            </a:pPr>
            <a:r>
              <a:rPr lang="fr-FR" sz="1300" dirty="0">
                <a:latin typeface="Arial" pitchFamily="34" charset="0"/>
                <a:cs typeface="Arial" pitchFamily="34" charset="0"/>
              </a:rPr>
              <a:t>Changement climatique et santé humaine – Risques et mesures à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prendre, Genève, OMS; 2004</a:t>
            </a:r>
          </a:p>
          <a:p>
            <a:pPr>
              <a:buFont typeface="+mj-lt"/>
              <a:buAutoNum type="arabicPeriod"/>
            </a:pPr>
            <a:r>
              <a:rPr lang="fr-FR" sz="1300" dirty="0" smtClean="0">
                <a:latin typeface="Arial" pitchFamily="34" charset="0"/>
                <a:cs typeface="Arial" pitchFamily="34" charset="0"/>
              </a:rPr>
              <a:t>Qui tient compte des impacts du changement climatique sur la faim et la sous-nutrition ? Un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appel aux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décideurs; A C F International , 2012,</a:t>
            </a:r>
          </a:p>
          <a:p>
            <a:pPr>
              <a:buFont typeface="+mj-lt"/>
              <a:buAutoNum type="arabicPeriod"/>
            </a:pPr>
            <a:r>
              <a:rPr lang="fr-FR" sz="1300" dirty="0" smtClean="0">
                <a:latin typeface="Arial" pitchFamily="34" charset="0"/>
                <a:cs typeface="Arial" pitchFamily="34" charset="0"/>
              </a:rPr>
              <a:t> Jean-Pierre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BESANCENOT </a:t>
            </a:r>
            <a:r>
              <a:rPr lang="fr-FR" sz="13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Maladies infectieuses et climat;</a:t>
            </a:r>
            <a:r>
              <a:rPr lang="fr-FR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Faculté de Médecine de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Dijon; CNRS</a:t>
            </a:r>
            <a:r>
              <a:rPr lang="fr-FR" sz="1300" b="1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fr-FR" sz="1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Samantha </a:t>
            </a:r>
            <a:r>
              <a:rPr lang="fr-FR" sz="1300" dirty="0" err="1">
                <a:latin typeface="Arial" pitchFamily="34" charset="0"/>
                <a:cs typeface="Arial" pitchFamily="34" charset="0"/>
              </a:rPr>
              <a:t>Ahdoot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, MD, FAAP, Susan E. Pacheco,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MD;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Global Climate Change and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Children’s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echnical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report; American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Academy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pediatrics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Volume 136, number 5, November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2015;</a:t>
            </a:r>
          </a:p>
          <a:p>
            <a:pPr>
              <a:buFont typeface="+mj-lt"/>
              <a:buAutoNum type="arabicPeriod"/>
            </a:pP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Climate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vulnerability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monitor;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a guide to the cold calculus of a hot planet; climate vulnerable forum, 2012</a:t>
            </a:r>
          </a:p>
          <a:p>
            <a:pPr>
              <a:buFont typeface="+mj-lt"/>
              <a:buAutoNum type="arabicPeriod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UNICEF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Climate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Change and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Decembre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2017;</a:t>
            </a:r>
          </a:p>
          <a:p>
            <a:pPr>
              <a:buFont typeface="+mj-lt"/>
              <a:buAutoNum type="arabicPeriod"/>
            </a:pPr>
            <a:r>
              <a:rPr lang="fr-FR" sz="1300" i="1" dirty="0" smtClean="0">
                <a:latin typeface="Arial" pitchFamily="34" charset="0"/>
                <a:cs typeface="Arial" pitchFamily="34" charset="0"/>
              </a:rPr>
              <a:t>UNFPA/WEDO;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Changement climatique  connexions, Genre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, population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et changement climatique; 2009</a:t>
            </a:r>
          </a:p>
          <a:p>
            <a:pPr>
              <a:buFont typeface="+mj-lt"/>
              <a:buAutoNum type="arabicPeriod"/>
            </a:pPr>
            <a:r>
              <a:rPr lang="fr-FR" sz="1300" dirty="0" smtClean="0">
                <a:latin typeface="Arial" pitchFamily="34" charset="0"/>
                <a:cs typeface="Arial" pitchFamily="34" charset="0"/>
              </a:rPr>
              <a:t>Monique </a:t>
            </a:r>
            <a:r>
              <a:rPr lang="fr-FR" sz="1300" dirty="0" err="1">
                <a:latin typeface="Arial" pitchFamily="34" charset="0"/>
                <a:cs typeface="Arial" pitchFamily="34" charset="0"/>
              </a:rPr>
              <a:t>Delavière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 (DGS) et Jean-François </a:t>
            </a:r>
            <a:r>
              <a:rPr lang="fr-FR" sz="1300" dirty="0" err="1">
                <a:latin typeface="Arial" pitchFamily="34" charset="0"/>
                <a:cs typeface="Arial" pitchFamily="34" charset="0"/>
              </a:rPr>
              <a:t>Guégan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 (IRD/EHESP et HCSP)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Les effets qualitatifs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du changement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climatique sur la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santé en France;</a:t>
            </a:r>
            <a:r>
              <a:rPr lang="fr-FR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Rapport de groupe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interministériel, avril 2008;</a:t>
            </a:r>
          </a:p>
          <a:p>
            <a:pPr>
              <a:buFont typeface="+mj-lt"/>
              <a:buAutoNum type="arabicPeriod"/>
            </a:pPr>
            <a:r>
              <a:rPr lang="fr-FR" sz="1300" dirty="0" smtClean="0">
                <a:latin typeface="Arial" pitchFamily="34" charset="0"/>
                <a:cs typeface="Arial" pitchFamily="34" charset="0"/>
              </a:rPr>
              <a:t>Tous ensemble pour le climat; les impacts du changement climatique sur la santé; COP 21</a:t>
            </a:r>
          </a:p>
          <a:p>
            <a:pPr>
              <a:buFont typeface="+mj-lt"/>
              <a:buAutoNum type="arabicPeriod"/>
            </a:pPr>
            <a:r>
              <a:rPr lang="fr-FR" sz="1300" dirty="0" smtClean="0">
                <a:latin typeface="Arial" pitchFamily="34" charset="0"/>
                <a:cs typeface="Arial" pitchFamily="34" charset="0"/>
              </a:rPr>
              <a:t> UNFPA/UNICEF/UN WOMEN; </a:t>
            </a:r>
            <a:r>
              <a:rPr lang="fr-FR" sz="1300" dirty="0">
                <a:latin typeface="Arial" pitchFamily="34" charset="0"/>
                <a:cs typeface="Arial" pitchFamily="34" charset="0"/>
              </a:rPr>
              <a:t>Santé maternelle et mortalité maternelle des femmes issues des populations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autochtones;</a:t>
            </a:r>
          </a:p>
          <a:p>
            <a:pPr>
              <a:buFont typeface="+mj-lt"/>
              <a:buAutoNum type="arabicPeriod"/>
            </a:pP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Climate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vulnerabily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forum;</a:t>
            </a:r>
            <a:r>
              <a:rPr lang="fr-FR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Observatoire  de la vulnérabilité climat </a:t>
            </a:r>
            <a:r>
              <a:rPr lang="fr-FR" sz="1300" dirty="0" err="1" smtClean="0">
                <a:latin typeface="Arial" pitchFamily="34" charset="0"/>
                <a:cs typeface="Arial" pitchFamily="34" charset="0"/>
              </a:rPr>
              <a:t>ique</a:t>
            </a:r>
            <a:r>
              <a:rPr lang="fr-FR" sz="1300" dirty="0" smtClean="0">
                <a:latin typeface="Arial" pitchFamily="34" charset="0"/>
                <a:cs typeface="Arial" pitchFamily="34" charset="0"/>
              </a:rPr>
              <a:t> 20 10</a:t>
            </a:r>
          </a:p>
          <a:p>
            <a:pPr marL="0" indent="0">
              <a:buNone/>
            </a:pPr>
            <a:r>
              <a:rPr lang="en-US" sz="1300" dirty="0" smtClean="0">
                <a:ln w="0">
                  <a:noFill/>
                </a:ln>
                <a:latin typeface="Arial"/>
                <a:ea typeface="Gotham Bold" charset="0"/>
                <a:cs typeface="Arial"/>
              </a:rPr>
              <a:t>13.  </a:t>
            </a:r>
            <a:r>
              <a:rPr lang="en-US" sz="1300" dirty="0" err="1" smtClean="0">
                <a:ln w="0">
                  <a:noFill/>
                </a:ln>
                <a:latin typeface="Arial"/>
                <a:ea typeface="Gotham Bold" charset="0"/>
                <a:cs typeface="Arial"/>
              </a:rPr>
              <a:t>Magaran</a:t>
            </a:r>
            <a:r>
              <a:rPr lang="en-US" sz="1300" dirty="0" smtClean="0">
                <a:ln w="0">
                  <a:noFill/>
                </a:ln>
                <a:latin typeface="Arial"/>
                <a:ea typeface="Gotham Bold" charset="0"/>
                <a:cs typeface="Arial"/>
              </a:rPr>
              <a:t> M BAGAYOGO; Effects of climate change on the social &amp; environmental determinants of health in </a:t>
            </a:r>
            <a:r>
              <a:rPr lang="en-US" sz="1300" dirty="0" err="1" smtClean="0">
                <a:ln w="0">
                  <a:noFill/>
                </a:ln>
                <a:latin typeface="Arial"/>
                <a:ea typeface="Gotham Bold" charset="0"/>
                <a:cs typeface="Arial"/>
              </a:rPr>
              <a:t>africa</a:t>
            </a:r>
            <a:r>
              <a:rPr lang="en-US" sz="1300" dirty="0" smtClean="0">
                <a:ln w="0">
                  <a:noFill/>
                </a:ln>
                <a:latin typeface="Arial"/>
                <a:ea typeface="Gotham Bold" charset="0"/>
                <a:cs typeface="Arial"/>
              </a:rPr>
              <a:t>, WHO 2018.</a:t>
            </a:r>
          </a:p>
          <a:p>
            <a:pPr marL="0" indent="0">
              <a:buNone/>
            </a:pPr>
            <a:endParaRPr lang="fr-FR" sz="13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fr-FR" sz="1400" i="1" dirty="0" smtClean="0"/>
          </a:p>
          <a:p>
            <a:pPr marL="0" indent="0">
              <a:buNone/>
            </a:pPr>
            <a:endParaRPr lang="fr-FR" sz="1400" b="1" i="1" dirty="0" smtClean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443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JE VOUS REMERCIE POUR VOTRE AIMABLE ATTENTION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229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http://static1.assistancescolaire.com/3/images/3srh05i0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04855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74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dirty="0"/>
              <a:t>TROIS PRINCIPAUX GAZ A EFFET DE SERRE 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Gaz Carbonique (CO</a:t>
            </a:r>
            <a:r>
              <a:rPr lang="fr-FR" sz="4000" baseline="-25000" dirty="0"/>
              <a:t>2</a:t>
            </a:r>
            <a:r>
              <a:rPr lang="fr-FR" sz="4000" dirty="0"/>
              <a:t>)</a:t>
            </a:r>
          </a:p>
          <a:p>
            <a:r>
              <a:rPr lang="fr-FR" sz="4000" dirty="0"/>
              <a:t>Le Méthane (CH</a:t>
            </a:r>
            <a:r>
              <a:rPr lang="fr-FR" sz="4000" baseline="-25000" dirty="0"/>
              <a:t>4</a:t>
            </a:r>
            <a:r>
              <a:rPr lang="fr-FR" sz="4000" dirty="0"/>
              <a:t>) </a:t>
            </a:r>
          </a:p>
          <a:p>
            <a:r>
              <a:rPr lang="fr-FR" sz="4000" dirty="0"/>
              <a:t>L’ Oxyde Nitreux (N</a:t>
            </a:r>
            <a:r>
              <a:rPr lang="fr-FR" sz="4000" baseline="-25000" dirty="0"/>
              <a:t>2</a:t>
            </a:r>
            <a:r>
              <a:rPr lang="fr-FR" sz="4000" dirty="0"/>
              <a:t>O) </a:t>
            </a:r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9213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QU’EST CE QUE  LE CHANGEMENT CLIMATIQUE?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Le changement climatique désigne </a:t>
            </a:r>
            <a:r>
              <a:rPr lang="fr-FR" dirty="0" smtClean="0"/>
              <a:t>des modifications </a:t>
            </a:r>
            <a:r>
              <a:rPr lang="fr-FR" dirty="0"/>
              <a:t>significatives de longue </a:t>
            </a:r>
            <a:r>
              <a:rPr lang="fr-FR" dirty="0" smtClean="0"/>
              <a:t>durée dans </a:t>
            </a:r>
            <a:r>
              <a:rPr lang="fr-FR" dirty="0"/>
              <a:t>les conditions climatiques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L’augmentation de la température globale est à la base des changements physiques, chimiques et écologiques majeurs à travers la planète.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Le changement climatique est le résultat des activités humaines. 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456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CHANGEMENT CLIMATIQUE ET  SANTE</a:t>
            </a:r>
          </a:p>
        </p:txBody>
      </p:sp>
    </p:spTree>
    <p:extLst>
      <p:ext uri="{BB962C8B-B14F-4D97-AF65-F5344CB8AC3E}">
        <p14:creationId xmlns:p14="http://schemas.microsoft.com/office/powerpoint/2010/main" val="203468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AMPLEUR DU </a:t>
            </a:r>
            <a:r>
              <a:rPr lang="fr-FR" sz="3600" dirty="0" smtClean="0"/>
              <a:t>CHANGEMENT </a:t>
            </a:r>
            <a:r>
              <a:rPr lang="fr-FR" sz="3600" dirty="0" smtClean="0"/>
              <a:t>CLIMATIQUE </a:t>
            </a:r>
            <a:r>
              <a:rPr lang="fr-FR" sz="3600" dirty="0" smtClean="0"/>
              <a:t>SUR  </a:t>
            </a:r>
            <a:r>
              <a:rPr lang="fr-FR" sz="3600" dirty="0" smtClean="0"/>
              <a:t>SANTE HUMAINE</a:t>
            </a:r>
            <a:br>
              <a:rPr lang="fr-FR" sz="36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Le changement climatique  a des impacts direct ou indirect sur la santé humaine. 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Les femmes et les enfants sont les plus vulnérables.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9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IMPACT DU CHANGEMENT </a:t>
            </a:r>
            <a:r>
              <a:rPr lang="fr-FR" sz="3600" dirty="0" smtClean="0"/>
              <a:t>CLIMATIQUE </a:t>
            </a:r>
            <a:r>
              <a:rPr lang="fr-FR" sz="3600" dirty="0" smtClean="0"/>
              <a:t>SUR  </a:t>
            </a:r>
            <a:r>
              <a:rPr lang="fr-FR" sz="3600" dirty="0" smtClean="0"/>
              <a:t>SANTE HUMAINE</a:t>
            </a:r>
            <a:br>
              <a:rPr lang="fr-FR" sz="3600" dirty="0" smtClean="0"/>
            </a:br>
            <a:endParaRPr lang="fr-FR" sz="3600" dirty="0"/>
          </a:p>
        </p:txBody>
      </p:sp>
      <p:pic>
        <p:nvPicPr>
          <p:cNvPr id="4" name="Picture 2" descr="COP_Presentation-Graphics_01-Dec-0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07" y="3285980"/>
            <a:ext cx="2438199" cy="3571961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3059832" y="1877026"/>
            <a:ext cx="1603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CHANGE</a:t>
            </a:r>
          </a:p>
          <a:p>
            <a:r>
              <a:rPr lang="en-US" b="1" dirty="0" smtClean="0">
                <a:latin typeface="Arial"/>
                <a:cs typeface="Arial"/>
              </a:rPr>
              <a:t>CLIMATIQUE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36" y="3133797"/>
            <a:ext cx="574261" cy="600364"/>
          </a:xfrm>
          <a:prstGeom prst="rect">
            <a:avLst/>
          </a:prstGeom>
        </p:spPr>
      </p:pic>
      <p:sp>
        <p:nvSpPr>
          <p:cNvPr id="7" name="TextBox 27"/>
          <p:cNvSpPr txBox="1"/>
          <p:nvPr/>
        </p:nvSpPr>
        <p:spPr>
          <a:xfrm>
            <a:off x="1403648" y="2853977"/>
            <a:ext cx="2069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IMPACTS INDIRECTS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5135655" y="270009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IMPACTS DIRECTS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1" name="TextBox 36"/>
          <p:cNvSpPr txBox="1"/>
          <p:nvPr/>
        </p:nvSpPr>
        <p:spPr>
          <a:xfrm>
            <a:off x="1975274" y="3825362"/>
            <a:ext cx="1214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"/>
                <a:cs typeface="Arial"/>
              </a:rPr>
              <a:t>Vecteurs</a:t>
            </a:r>
            <a:r>
              <a:rPr lang="en-US" sz="1100" dirty="0" smtClean="0">
                <a:latin typeface="Arial"/>
                <a:cs typeface="Arial"/>
              </a:rPr>
              <a:t> de maladies 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1845440" y="4599576"/>
            <a:ext cx="1454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"/>
                <a:cs typeface="Arial"/>
              </a:rPr>
              <a:t>Approvisionnement</a:t>
            </a:r>
            <a:r>
              <a:rPr lang="en-US" sz="1100" dirty="0" smtClean="0">
                <a:latin typeface="Arial"/>
                <a:cs typeface="Arial"/>
              </a:rPr>
              <a:t> en eau potable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1871176" y="5374106"/>
            <a:ext cx="1214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Pollution de </a:t>
            </a:r>
            <a:r>
              <a:rPr lang="fr-FR" sz="1100" dirty="0" smtClean="0">
                <a:latin typeface="Arial"/>
                <a:cs typeface="Arial"/>
              </a:rPr>
              <a:t>l’air</a:t>
            </a:r>
            <a:endParaRPr lang="fr-FR" sz="1100" dirty="0">
              <a:latin typeface="Arial"/>
              <a:cs typeface="Arial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1845440" y="5937119"/>
            <a:ext cx="1214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"/>
                <a:cs typeface="Arial"/>
              </a:rPr>
              <a:t>Insécurité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fr-FR" sz="1100" dirty="0" smtClean="0">
                <a:latin typeface="Arial"/>
                <a:cs typeface="Arial"/>
              </a:rPr>
              <a:t>alimentaire</a:t>
            </a:r>
            <a:endParaRPr lang="fr-FR" sz="1100" dirty="0">
              <a:latin typeface="Arial"/>
              <a:cs typeface="Arial"/>
            </a:endParaRPr>
          </a:p>
        </p:txBody>
      </p:sp>
      <p:sp>
        <p:nvSpPr>
          <p:cNvPr id="15" name="Flèche vers le bas 14"/>
          <p:cNvSpPr/>
          <p:nvPr/>
        </p:nvSpPr>
        <p:spPr>
          <a:xfrm rot="2524342">
            <a:off x="2752617" y="2318866"/>
            <a:ext cx="380534" cy="642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235786">
            <a:off x="4560524" y="2281041"/>
            <a:ext cx="7731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103865" y="4181688"/>
            <a:ext cx="1852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Conditions socioéconomiques précaires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7452320" y="4168689"/>
            <a:ext cx="1192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Situation géographique</a:t>
            </a:r>
            <a:endParaRPr lang="fr-FR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94244" y="5112772"/>
            <a:ext cx="2484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Faible couverture sanitaire  et </a:t>
            </a:r>
          </a:p>
          <a:p>
            <a:r>
              <a:rPr lang="fr-FR" sz="1100" dirty="0" smtClean="0"/>
              <a:t>dépendance des  biens des écosystèmes</a:t>
            </a:r>
            <a:endParaRPr lang="fr-FR" sz="11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135655" y="3734161"/>
            <a:ext cx="820756" cy="447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143766" y="3734161"/>
            <a:ext cx="130705" cy="1378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430897" y="3573016"/>
            <a:ext cx="1165439" cy="68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195736" y="3007867"/>
            <a:ext cx="0" cy="42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1336</Words>
  <Application>Microsoft Office PowerPoint</Application>
  <PresentationFormat>Affichage à l'écran (4:3)</PresentationFormat>
  <Paragraphs>167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  CHANGEMENT CLIMATIQUE ET MORTALITE INFANTILE ET MATERNELLE  </vt:lpstr>
      <vt:lpstr>SOMMAIRE</vt:lpstr>
      <vt:lpstr> QU’EST CE QUE  LE CHANGEMENT CLIMATIQUE? </vt:lpstr>
      <vt:lpstr>Présentation PowerPoint</vt:lpstr>
      <vt:lpstr> LES TROIS PRINCIPAUX GAZ A EFFET DE SERRE  </vt:lpstr>
      <vt:lpstr> QU’EST CE QUE  LE CHANGEMENT CLIMATIQUE? </vt:lpstr>
      <vt:lpstr>CHANGEMENT CLIMATIQUE ET  SANTE</vt:lpstr>
      <vt:lpstr> AMPLEUR DU CHANGEMENT CLIMATIQUE SUR  SANTE HUMAINE </vt:lpstr>
      <vt:lpstr> IMPACT DU CHANGEMENT CLIMATIQUE SUR  SANTE HUMAINE </vt:lpstr>
      <vt:lpstr> IMPACTS  SANITAIRES DIRECTS (1/2)  </vt:lpstr>
      <vt:lpstr>IMPACTS  SANITAIRES DIRECTS(2/2)  </vt:lpstr>
      <vt:lpstr>IMPACTS SANITAIRES INDIRECTS(1/2)   </vt:lpstr>
      <vt:lpstr>IMPACTS SANITAIRES INDIRECTS(2/2)   </vt:lpstr>
      <vt:lpstr> PROJECTIONS DE L’OMS SUR LA SANTE PUBLIQUE  </vt:lpstr>
      <vt:lpstr>PROJECTIONS DE L’OMS SUR  LA SANTE DES FEMMES </vt:lpstr>
      <vt:lpstr> CAUSES DE LA VULNERABILITE DES FEMMES  </vt:lpstr>
      <vt:lpstr>  CHANGEMENT CLIMATIQUE ET SANTE MATERNELLE ET INFANTILE (1/9)  </vt:lpstr>
      <vt:lpstr>   CHANGEMENT CLIMATIQUE ET SANTE MATERNELLE ET INFANTILE (2/9)   </vt:lpstr>
      <vt:lpstr> CHANGEMENT CLIMATIQUE ET SANTE MATERNELLE ET INFANTILE (3/9) </vt:lpstr>
      <vt:lpstr>CHANGEMENT CLIMATIQUE ET SANTE MATERNELLE ET INFANTILE (4/9) </vt:lpstr>
      <vt:lpstr>CHANGEMENT CLIMATIQUE ET SANTE MATERNELLE ET INFANTILE (5/9) </vt:lpstr>
      <vt:lpstr>CHANGEMENT CLIMATIQUE ET SANTE MATERNELLE ET INFANTILE (6/9) </vt:lpstr>
      <vt:lpstr>CHANGEMENT CLIMATIQUE ET SANTE MATERNELLE ET INFANTILE (7/9) </vt:lpstr>
      <vt:lpstr>CHANGEMENT CLIMATIQUE ET SANTE MATERNELLE ET INFANTILE (8/9) </vt:lpstr>
      <vt:lpstr>CHANGEMENT CLIMATIQUE ET SANTE MATERNELLE ET INFANTILE (9/9) </vt:lpstr>
      <vt:lpstr>CHANGEMENT CLIMATIQUE ET SANTE EN AFRIQUE </vt:lpstr>
      <vt:lpstr>AFRIQUE EST UN DES CONTINENTS LES PLUS AFFECTES</vt:lpstr>
      <vt:lpstr>CHANGEMENT CLIMATIQUE ET SANTE INFANTILE EN AFRIQUE</vt:lpstr>
      <vt:lpstr>CONCLUSIONS</vt:lpstr>
      <vt:lpstr>BIBLIOGRAPHIE</vt:lpstr>
      <vt:lpstr>JE VOUS REMERCIE POUR VOTRE AIMABLE ATTENTION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    »GHANA 2019»</dc:title>
  <dc:creator>DG INFSS P1</dc:creator>
  <cp:lastModifiedBy>DG INFSS P1</cp:lastModifiedBy>
  <cp:revision>87</cp:revision>
  <dcterms:created xsi:type="dcterms:W3CDTF">2019-09-23T10:34:17Z</dcterms:created>
  <dcterms:modified xsi:type="dcterms:W3CDTF">2020-01-22T13:31:55Z</dcterms:modified>
</cp:coreProperties>
</file>