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6" r:id="rId1"/>
  </p:sldMasterIdLst>
  <p:sldIdLst>
    <p:sldId id="256" r:id="rId2"/>
    <p:sldId id="258" r:id="rId3"/>
    <p:sldId id="257" r:id="rId4"/>
    <p:sldId id="259" r:id="rId5"/>
    <p:sldId id="296" r:id="rId6"/>
    <p:sldId id="297" r:id="rId7"/>
    <p:sldId id="262" r:id="rId8"/>
    <p:sldId id="298" r:id="rId9"/>
    <p:sldId id="264" r:id="rId10"/>
    <p:sldId id="300" r:id="rId11"/>
    <p:sldId id="299" r:id="rId12"/>
    <p:sldId id="301" r:id="rId13"/>
    <p:sldId id="265" r:id="rId14"/>
    <p:sldId id="266" r:id="rId15"/>
    <p:sldId id="267" r:id="rId16"/>
    <p:sldId id="268" r:id="rId17"/>
    <p:sldId id="269" r:id="rId18"/>
    <p:sldId id="270" r:id="rId19"/>
    <p:sldId id="271" r:id="rId20"/>
    <p:sldId id="314" r:id="rId21"/>
    <p:sldId id="272" r:id="rId22"/>
    <p:sldId id="302" r:id="rId23"/>
    <p:sldId id="273" r:id="rId24"/>
    <p:sldId id="303" r:id="rId25"/>
    <p:sldId id="288" r:id="rId26"/>
    <p:sldId id="274" r:id="rId27"/>
    <p:sldId id="287" r:id="rId28"/>
    <p:sldId id="275" r:id="rId29"/>
    <p:sldId id="276" r:id="rId30"/>
    <p:sldId id="304" r:id="rId31"/>
    <p:sldId id="285" r:id="rId32"/>
    <p:sldId id="277" r:id="rId33"/>
    <p:sldId id="289" r:id="rId34"/>
    <p:sldId id="278" r:id="rId35"/>
    <p:sldId id="305" r:id="rId36"/>
    <p:sldId id="286" r:id="rId37"/>
    <p:sldId id="279" r:id="rId38"/>
    <p:sldId id="306" r:id="rId39"/>
    <p:sldId id="307" r:id="rId40"/>
    <p:sldId id="280" r:id="rId41"/>
    <p:sldId id="308" r:id="rId42"/>
    <p:sldId id="281" r:id="rId43"/>
    <p:sldId id="313" r:id="rId44"/>
    <p:sldId id="282" r:id="rId45"/>
    <p:sldId id="293" r:id="rId46"/>
    <p:sldId id="309" r:id="rId47"/>
    <p:sldId id="294" r:id="rId48"/>
    <p:sldId id="310" r:id="rId49"/>
    <p:sldId id="295" r:id="rId50"/>
    <p:sldId id="311"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F7AFFB9B-9FB8-469E-96F9-4D32314110B6}" type="datetimeFigureOut">
              <a:rPr lang="en-US" smtClean="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4028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985980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94053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544619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0F7F47CF-67C9-420C-80A5-E2069FF0C2DF}" type="datetimeFigureOut">
              <a:rPr lang="en-US" smtClean="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5022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762107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11/4/2019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27596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11/4/2019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289118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EC5CECA-2D3A-4680-9B49-752200DE467C}" type="datetimeFigureOut">
              <a:rPr lang="en-US" smtClean="0"/>
              <a:t>11/4/2019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72846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0C3BFE2-83B7-4B0A-B9D3-AB28331082B3}" type="datetimeFigureOut">
              <a:rPr lang="en-US" smtClean="0"/>
              <a:t>11/4/2019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‹N°›</a:t>
            </a:fld>
            <a:endParaRPr lang="en-US" dirty="0"/>
          </a:p>
        </p:txBody>
      </p:sp>
    </p:spTree>
    <p:extLst>
      <p:ext uri="{BB962C8B-B14F-4D97-AF65-F5344CB8AC3E}">
        <p14:creationId xmlns:p14="http://schemas.microsoft.com/office/powerpoint/2010/main" val="1392773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2EF78E3-FDA3-4D28-AAA2-0B81F349A39D}" type="datetimeFigureOut">
              <a:rPr lang="en-US" smtClean="0"/>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70769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35BB1C6-BF8F-4481-8AB2-603A1C8A906A}" type="datetimeFigureOut">
              <a:rPr lang="en-US" smtClean="0"/>
              <a:t>11/4/2019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‹N°›</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63957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16140" y="854014"/>
            <a:ext cx="10188153" cy="2104846"/>
          </a:xfrm>
        </p:spPr>
        <p:txBody>
          <a:bodyPr>
            <a:normAutofit/>
          </a:bodyPr>
          <a:lstStyle/>
          <a:p>
            <a:pPr algn="l"/>
            <a:r>
              <a:rPr lang="fr-FR" sz="3200" dirty="0"/>
              <a:t>Complications neurologiques de l'infection par le VIH </a:t>
            </a:r>
          </a:p>
        </p:txBody>
      </p:sp>
      <p:sp>
        <p:nvSpPr>
          <p:cNvPr id="3" name="Sous-titre 2"/>
          <p:cNvSpPr>
            <a:spLocks noGrp="1"/>
          </p:cNvSpPr>
          <p:nvPr>
            <p:ph type="subTitle" idx="1"/>
          </p:nvPr>
        </p:nvSpPr>
        <p:spPr/>
        <p:txBody>
          <a:bodyPr/>
          <a:lstStyle/>
          <a:p>
            <a:r>
              <a:rPr lang="fr-FR" dirty="0" smtClean="0"/>
              <a:t>Dr </a:t>
            </a:r>
            <a:r>
              <a:rPr lang="fr-FR" dirty="0" err="1" smtClean="0"/>
              <a:t>seybou</a:t>
            </a:r>
            <a:r>
              <a:rPr lang="fr-FR" dirty="0" smtClean="0"/>
              <a:t> </a:t>
            </a:r>
            <a:r>
              <a:rPr lang="fr-FR" dirty="0" err="1"/>
              <a:t>H</a:t>
            </a:r>
            <a:r>
              <a:rPr lang="fr-FR" dirty="0" err="1" smtClean="0"/>
              <a:t>assane</a:t>
            </a:r>
            <a:r>
              <a:rPr lang="fr-FR" dirty="0" smtClean="0"/>
              <a:t> </a:t>
            </a:r>
            <a:r>
              <a:rPr lang="fr-FR" dirty="0"/>
              <a:t>D</a:t>
            </a:r>
            <a:r>
              <a:rPr lang="fr-FR" dirty="0" smtClean="0"/>
              <a:t>iallo – Maitre </a:t>
            </a:r>
            <a:r>
              <a:rPr lang="fr-FR" dirty="0"/>
              <a:t>A</a:t>
            </a:r>
            <a:r>
              <a:rPr lang="fr-FR" dirty="0" smtClean="0"/>
              <a:t>ssistant FMOS</a:t>
            </a:r>
          </a:p>
          <a:p>
            <a:r>
              <a:rPr lang="fr-FR" smtClean="0"/>
              <a:t>Service de Neurologue </a:t>
            </a:r>
            <a:r>
              <a:rPr lang="fr-FR" dirty="0"/>
              <a:t>CHU Gabriel Touré- </a:t>
            </a:r>
          </a:p>
        </p:txBody>
      </p:sp>
    </p:spTree>
    <p:extLst>
      <p:ext uri="{BB962C8B-B14F-4D97-AF65-F5344CB8AC3E}">
        <p14:creationId xmlns:p14="http://schemas.microsoft.com/office/powerpoint/2010/main" val="2979046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17763" y="2022095"/>
            <a:ext cx="9601196" cy="4033648"/>
          </a:xfrm>
        </p:spPr>
        <p:txBody>
          <a:bodyPr>
            <a:noAutofit/>
          </a:bodyPr>
          <a:lstStyle/>
          <a:p>
            <a:pPr marL="0" indent="0">
              <a:buNone/>
            </a:pPr>
            <a:r>
              <a:rPr lang="fr-FR" dirty="0"/>
              <a:t>B. Complications chroniques liées au VIH</a:t>
            </a:r>
            <a:endParaRPr lang="fr-FR" dirty="0" smtClean="0"/>
          </a:p>
          <a:p>
            <a:pPr marL="0" indent="0">
              <a:buNone/>
            </a:pPr>
            <a:r>
              <a:rPr lang="fr-FR" dirty="0" smtClean="0"/>
              <a:t>Il </a:t>
            </a:r>
            <a:r>
              <a:rPr lang="fr-FR" dirty="0"/>
              <a:t>s’agit du Complexe démentiel associé au VIH ou Minor Cognitive-</a:t>
            </a:r>
            <a:r>
              <a:rPr lang="fr-FR" dirty="0" err="1"/>
              <a:t>Motor</a:t>
            </a:r>
            <a:r>
              <a:rPr lang="fr-FR" dirty="0"/>
              <a:t> </a:t>
            </a:r>
            <a:r>
              <a:rPr lang="fr-FR" dirty="0" err="1" smtClean="0"/>
              <a:t>Disorder</a:t>
            </a:r>
            <a:r>
              <a:rPr lang="fr-FR" dirty="0" smtClean="0"/>
              <a:t>.</a:t>
            </a:r>
          </a:p>
          <a:p>
            <a:pPr marL="0" indent="0">
              <a:buNone/>
            </a:pPr>
            <a:r>
              <a:rPr lang="fr-FR" dirty="0" smtClean="0"/>
              <a:t>Il associe: </a:t>
            </a:r>
            <a:endParaRPr lang="fr-FR" dirty="0"/>
          </a:p>
          <a:p>
            <a:pPr marL="0" indent="0">
              <a:buNone/>
            </a:pPr>
            <a:r>
              <a:rPr lang="fr-FR" dirty="0" smtClean="0"/>
              <a:t>1. Minor </a:t>
            </a:r>
            <a:r>
              <a:rPr lang="fr-FR" dirty="0"/>
              <a:t>Cognitive-</a:t>
            </a:r>
            <a:r>
              <a:rPr lang="fr-FR" dirty="0" err="1"/>
              <a:t>Motor</a:t>
            </a:r>
            <a:r>
              <a:rPr lang="fr-FR" dirty="0"/>
              <a:t> </a:t>
            </a:r>
            <a:r>
              <a:rPr lang="fr-FR" dirty="0" err="1"/>
              <a:t>Disorder</a:t>
            </a:r>
            <a:r>
              <a:rPr lang="fr-FR" dirty="0"/>
              <a:t> </a:t>
            </a:r>
          </a:p>
          <a:p>
            <a:pPr marL="0" indent="0">
              <a:buNone/>
            </a:pPr>
            <a:r>
              <a:rPr lang="fr-FR" dirty="0" smtClean="0"/>
              <a:t>Au </a:t>
            </a:r>
            <a:r>
              <a:rPr lang="fr-FR" dirty="0"/>
              <a:t>moins 2/6 symptômes &gt; 1 mois </a:t>
            </a:r>
          </a:p>
          <a:p>
            <a:pPr marL="0" indent="0">
              <a:buNone/>
            </a:pPr>
            <a:r>
              <a:rPr lang="fr-FR" dirty="0"/>
              <a:t>– Tr. d’attention ou de concentration </a:t>
            </a:r>
          </a:p>
          <a:p>
            <a:pPr marL="0" indent="0">
              <a:buNone/>
            </a:pPr>
            <a:r>
              <a:rPr lang="fr-FR" dirty="0"/>
              <a:t>–Ralentissement idéique </a:t>
            </a:r>
          </a:p>
          <a:p>
            <a:endParaRPr lang="fr-FR" dirty="0"/>
          </a:p>
        </p:txBody>
      </p:sp>
    </p:spTree>
    <p:extLst>
      <p:ext uri="{BB962C8B-B14F-4D97-AF65-F5344CB8AC3E}">
        <p14:creationId xmlns:p14="http://schemas.microsoft.com/office/powerpoint/2010/main" val="3923166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r>
              <a:rPr lang="fr-FR" dirty="0" smtClean="0"/>
              <a:t>• </a:t>
            </a:r>
            <a:r>
              <a:rPr lang="fr-FR" dirty="0"/>
              <a:t>– Tr. de la mémoire </a:t>
            </a:r>
          </a:p>
          <a:p>
            <a:pPr marL="0" indent="0">
              <a:buNone/>
            </a:pPr>
            <a:r>
              <a:rPr lang="fr-FR" dirty="0"/>
              <a:t>– Ralentissement moteur </a:t>
            </a:r>
          </a:p>
          <a:p>
            <a:pPr marL="0" indent="0">
              <a:buNone/>
            </a:pPr>
            <a:r>
              <a:rPr lang="fr-FR" dirty="0"/>
              <a:t>– Tr de la coordination </a:t>
            </a:r>
          </a:p>
          <a:p>
            <a:pPr marL="0" indent="0">
              <a:buNone/>
            </a:pPr>
            <a:r>
              <a:rPr lang="fr-FR" dirty="0"/>
              <a:t>– Tr de la personnalité/irritabilité/labilité émotionnelle </a:t>
            </a:r>
          </a:p>
          <a:p>
            <a:pPr marL="0" lvl="0" indent="0">
              <a:buNone/>
            </a:pPr>
            <a:r>
              <a:rPr lang="fr-FR" dirty="0" smtClean="0"/>
              <a:t>Absence </a:t>
            </a:r>
            <a:r>
              <a:rPr lang="fr-FR" dirty="0"/>
              <a:t>d’autres étiologies </a:t>
            </a:r>
          </a:p>
          <a:p>
            <a:endParaRPr lang="fr-FR" dirty="0"/>
          </a:p>
        </p:txBody>
      </p:sp>
    </p:spTree>
    <p:extLst>
      <p:ext uri="{BB962C8B-B14F-4D97-AF65-F5344CB8AC3E}">
        <p14:creationId xmlns:p14="http://schemas.microsoft.com/office/powerpoint/2010/main" val="77867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lvl="0" indent="0">
              <a:buNone/>
            </a:pPr>
            <a:r>
              <a:rPr lang="fr-FR" dirty="0"/>
              <a:t>Aspects radiologiques: </a:t>
            </a:r>
          </a:p>
          <a:p>
            <a:pPr lvl="0"/>
            <a:r>
              <a:rPr lang="fr-FR" dirty="0"/>
              <a:t>La TDM cérébrale peut être normale ou montrer une atrophie cortico sous corticale diffuse</a:t>
            </a:r>
          </a:p>
          <a:p>
            <a:pPr lvl="0"/>
            <a:r>
              <a:rPr lang="fr-FR" dirty="0"/>
              <a:t>IRM examen de choix → HS de la SB sous corticale bilatérale limites floues sans prise de </a:t>
            </a:r>
            <a:r>
              <a:rPr lang="fr-FR" dirty="0" err="1"/>
              <a:t>gado</a:t>
            </a:r>
            <a:r>
              <a:rPr lang="fr-FR" dirty="0"/>
              <a:t> avec atrophie cortico sous corticale, l’atteinte du </a:t>
            </a:r>
            <a:r>
              <a:rPr lang="fr-FR" dirty="0" err="1"/>
              <a:t>splénium</a:t>
            </a:r>
            <a:r>
              <a:rPr lang="fr-FR" dirty="0"/>
              <a:t> du corps calleux et des piliers antérieurs du trigone serait évocatrice en T2.</a:t>
            </a:r>
          </a:p>
          <a:p>
            <a:pPr lvl="0"/>
            <a:r>
              <a:rPr lang="fr-FR" dirty="0"/>
              <a:t>L’absence d’anomalie en T1.</a:t>
            </a:r>
          </a:p>
          <a:p>
            <a:r>
              <a:rPr lang="fr-FR" dirty="0"/>
              <a:t>Quand à la </a:t>
            </a:r>
            <a:r>
              <a:rPr lang="fr-FR" dirty="0" err="1"/>
              <a:t>myolopathie</a:t>
            </a:r>
            <a:r>
              <a:rPr lang="fr-FR" dirty="0"/>
              <a:t> vacuolaire à VIH, le bilan radiologique est le plus souvent normal.</a:t>
            </a:r>
          </a:p>
          <a:p>
            <a:endParaRPr lang="fr-FR" dirty="0"/>
          </a:p>
        </p:txBody>
      </p:sp>
    </p:spTree>
    <p:extLst>
      <p:ext uri="{BB962C8B-B14F-4D97-AF65-F5344CB8AC3E}">
        <p14:creationId xmlns:p14="http://schemas.microsoft.com/office/powerpoint/2010/main" val="525242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r>
              <a:rPr lang="fr-FR" sz="2800" b="1" dirty="0" smtClean="0"/>
              <a:t>IV. COMPLICATIONS LIEES </a:t>
            </a:r>
            <a:r>
              <a:rPr lang="fr-FR" sz="2800" b="1" dirty="0"/>
              <a:t>AUX AFFECTIONS OPPORTUNISTES  A LA PHASE DE SIDA </a:t>
            </a:r>
            <a:endParaRPr lang="fr-FR" sz="2800" dirty="0"/>
          </a:p>
        </p:txBody>
      </p:sp>
      <p:sp>
        <p:nvSpPr>
          <p:cNvPr id="3" name="Espace réservé du contenu 2"/>
          <p:cNvSpPr>
            <a:spLocks noGrp="1"/>
          </p:cNvSpPr>
          <p:nvPr>
            <p:ph idx="1"/>
          </p:nvPr>
        </p:nvSpPr>
        <p:spPr/>
        <p:txBody>
          <a:bodyPr/>
          <a:lstStyle/>
          <a:p>
            <a:pPr marL="0" indent="0">
              <a:buNone/>
            </a:pPr>
            <a:r>
              <a:rPr lang="fr-FR" dirty="0"/>
              <a:t>C’est la forme évoluée de l'infection au VIH définie par la survenue de manifestations infectieuses opportunistes ou tumorales liées à la dépression de l'immunité cellulaire. La fréquence des manifestations neurologiques augmente avec l'augmentation de l'espérance de vie des patients.</a:t>
            </a:r>
          </a:p>
          <a:p>
            <a:pPr marL="0" indent="0">
              <a:buNone/>
            </a:pPr>
            <a:r>
              <a:rPr lang="fr-FR" dirty="0"/>
              <a:t>L'ensemble du SN peut être touché, précocement ou tardivement, conséquence directe de l'infection ou le plus souvent conséquence du déficit immunitaire, de lésions dégénératives ou toxiques.</a:t>
            </a:r>
          </a:p>
        </p:txBody>
      </p:sp>
    </p:spTree>
    <p:extLst>
      <p:ext uri="{BB962C8B-B14F-4D97-AF65-F5344CB8AC3E}">
        <p14:creationId xmlns:p14="http://schemas.microsoft.com/office/powerpoint/2010/main" val="2877116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 </a:t>
            </a:r>
            <a:r>
              <a:rPr lang="fr-FR" dirty="0" smtClean="0"/>
              <a:t> Neuropathies périphériques </a:t>
            </a:r>
            <a:endParaRPr lang="fr-FR" dirty="0"/>
          </a:p>
        </p:txBody>
      </p:sp>
      <p:sp>
        <p:nvSpPr>
          <p:cNvPr id="3" name="Espace réservé du contenu 2"/>
          <p:cNvSpPr>
            <a:spLocks noGrp="1"/>
          </p:cNvSpPr>
          <p:nvPr>
            <p:ph idx="1"/>
          </p:nvPr>
        </p:nvSpPr>
        <p:spPr/>
        <p:txBody>
          <a:bodyPr/>
          <a:lstStyle/>
          <a:p>
            <a:r>
              <a:rPr lang="fr-FR" dirty="0"/>
              <a:t>Des anomalies histologiques d'atteinte du système nerveux périphérique sont presque constantes au stade de sida (95 %). Ces anomalies entraînent des manifestations cliniques significatives dans 15 % des cas avec des signes cliniques variés.</a:t>
            </a:r>
          </a:p>
        </p:txBody>
      </p:sp>
    </p:spTree>
    <p:extLst>
      <p:ext uri="{BB962C8B-B14F-4D97-AF65-F5344CB8AC3E}">
        <p14:creationId xmlns:p14="http://schemas.microsoft.com/office/powerpoint/2010/main" val="1926839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1.Polyradiculoneuropathies </a:t>
            </a:r>
            <a:r>
              <a:rPr lang="fr-FR" dirty="0"/>
              <a:t>aiguës </a:t>
            </a:r>
            <a:br>
              <a:rPr lang="fr-FR" dirty="0"/>
            </a:br>
            <a:endParaRPr lang="fr-FR" dirty="0"/>
          </a:p>
        </p:txBody>
      </p:sp>
      <p:sp>
        <p:nvSpPr>
          <p:cNvPr id="3" name="Espace réservé du contenu 2"/>
          <p:cNvSpPr>
            <a:spLocks noGrp="1"/>
          </p:cNvSpPr>
          <p:nvPr>
            <p:ph idx="1"/>
          </p:nvPr>
        </p:nvSpPr>
        <p:spPr/>
        <p:txBody>
          <a:bodyPr/>
          <a:lstStyle/>
          <a:p>
            <a:r>
              <a:rPr lang="fr-FR" dirty="0" smtClean="0"/>
              <a:t>Les </a:t>
            </a:r>
            <a:r>
              <a:rPr lang="fr-FR" dirty="0" err="1"/>
              <a:t>polyradiculoneuropathies</a:t>
            </a:r>
            <a:r>
              <a:rPr lang="fr-FR" dirty="0"/>
              <a:t> aiguës peuvent se voir à des stades très variables, mais surtout au stade précoce. L'atteinte motrice bilatérale et symétrique est au premier plan, accompagnée d'une aréflexie. Le tableau clinique est comparable à un syndrome de Guillain-Barré ; il existe cependant une réaction inflammatoire dans le LCS (</a:t>
            </a:r>
            <a:r>
              <a:rPr lang="fr-FR" dirty="0" err="1"/>
              <a:t>hypercytose</a:t>
            </a:r>
            <a:r>
              <a:rPr lang="fr-FR" dirty="0"/>
              <a:t> s'accompagnant d'une </a:t>
            </a:r>
            <a:r>
              <a:rPr lang="fr-FR" dirty="0" err="1"/>
              <a:t>hyperprotéinorachie</a:t>
            </a:r>
            <a:r>
              <a:rPr lang="fr-FR" dirty="0"/>
              <a:t>). La corticothérapie est le traitement de référence. </a:t>
            </a:r>
          </a:p>
        </p:txBody>
      </p:sp>
    </p:spTree>
    <p:extLst>
      <p:ext uri="{BB962C8B-B14F-4D97-AF65-F5344CB8AC3E}">
        <p14:creationId xmlns:p14="http://schemas.microsoft.com/office/powerpoint/2010/main" val="3603277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2.Polyneuropathies </a:t>
            </a:r>
            <a:r>
              <a:rPr lang="fr-FR" dirty="0"/>
              <a:t>axonales distales </a:t>
            </a:r>
            <a:br>
              <a:rPr lang="fr-FR" dirty="0"/>
            </a:br>
            <a:endParaRPr lang="fr-FR" dirty="0"/>
          </a:p>
        </p:txBody>
      </p:sp>
      <p:sp>
        <p:nvSpPr>
          <p:cNvPr id="3" name="Espace réservé du contenu 2"/>
          <p:cNvSpPr>
            <a:spLocks noGrp="1"/>
          </p:cNvSpPr>
          <p:nvPr>
            <p:ph idx="1"/>
          </p:nvPr>
        </p:nvSpPr>
        <p:spPr/>
        <p:txBody>
          <a:bodyPr/>
          <a:lstStyle/>
          <a:p>
            <a:r>
              <a:rPr lang="fr-FR" dirty="0" smtClean="0"/>
              <a:t>Les </a:t>
            </a:r>
            <a:r>
              <a:rPr lang="fr-FR" dirty="0"/>
              <a:t>polyneuropathies axonales distales le plus souvent, surtout sensitives, surviennent à un stade avancé du déficit immunitaire. Les antirétroviraux pourraient être une option thérapeutique. Néanmoins, une origine toxique médicamenteuse doit toujours être recherchée (antirétroviraux), surtout si le taux de CD4+ est élevé. </a:t>
            </a:r>
          </a:p>
        </p:txBody>
      </p:sp>
    </p:spTree>
    <p:extLst>
      <p:ext uri="{BB962C8B-B14F-4D97-AF65-F5344CB8AC3E}">
        <p14:creationId xmlns:p14="http://schemas.microsoft.com/office/powerpoint/2010/main" val="2426299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3.Mononeuropathies </a:t>
            </a:r>
            <a:r>
              <a:rPr lang="fr-FR" dirty="0"/>
              <a:t/>
            </a:r>
            <a:br>
              <a:rPr lang="fr-FR" dirty="0"/>
            </a:br>
            <a:endParaRPr lang="fr-FR" dirty="0"/>
          </a:p>
        </p:txBody>
      </p:sp>
      <p:sp>
        <p:nvSpPr>
          <p:cNvPr id="3" name="Espace réservé du contenu 2"/>
          <p:cNvSpPr>
            <a:spLocks noGrp="1"/>
          </p:cNvSpPr>
          <p:nvPr>
            <p:ph idx="1"/>
          </p:nvPr>
        </p:nvSpPr>
        <p:spPr/>
        <p:txBody>
          <a:bodyPr/>
          <a:lstStyle/>
          <a:p>
            <a:r>
              <a:rPr lang="fr-FR" dirty="0" smtClean="0"/>
              <a:t>Les </a:t>
            </a:r>
            <a:r>
              <a:rPr lang="fr-FR" dirty="0" err="1"/>
              <a:t>mononeuropathies</a:t>
            </a:r>
            <a:r>
              <a:rPr lang="fr-FR" dirty="0"/>
              <a:t> et </a:t>
            </a:r>
            <a:r>
              <a:rPr lang="fr-FR" dirty="0" err="1"/>
              <a:t>mononeuropathies</a:t>
            </a:r>
            <a:r>
              <a:rPr lang="fr-FR" dirty="0"/>
              <a:t> multiples, qui s'observent plus souvent à un stade précoce avec une évolution favorable, touchent les nerfs périphériques (nerf ulnaire, nerf fibulaire commun, nerf tibial) et les nerfs crâniens (nerf facial) ; elles ont en revanche à un stade tardif une évolution souvent rapide et progressive. </a:t>
            </a:r>
          </a:p>
        </p:txBody>
      </p:sp>
    </p:spTree>
    <p:extLst>
      <p:ext uri="{BB962C8B-B14F-4D97-AF65-F5344CB8AC3E}">
        <p14:creationId xmlns:p14="http://schemas.microsoft.com/office/powerpoint/2010/main" val="2615266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664234"/>
            <a:ext cx="9601196" cy="1621766"/>
          </a:xfrm>
        </p:spPr>
        <p:txBody>
          <a:bodyPr>
            <a:normAutofit fontScale="90000"/>
          </a:bodyPr>
          <a:lstStyle/>
          <a:p>
            <a:r>
              <a:rPr lang="fr-FR" dirty="0" smtClean="0"/>
              <a:t>4. </a:t>
            </a:r>
            <a:r>
              <a:rPr lang="fr-FR" dirty="0" err="1" smtClean="0"/>
              <a:t>Polyradiculoneuropathies</a:t>
            </a:r>
            <a:r>
              <a:rPr lang="fr-FR" dirty="0" smtClean="0"/>
              <a:t> </a:t>
            </a:r>
            <a:r>
              <a:rPr lang="fr-FR" dirty="0"/>
              <a:t>et </a:t>
            </a:r>
            <a:r>
              <a:rPr lang="fr-FR" dirty="0" err="1"/>
              <a:t>M</a:t>
            </a:r>
            <a:r>
              <a:rPr lang="fr-FR" dirty="0" err="1" smtClean="0"/>
              <a:t>yéloradiculopathies</a:t>
            </a:r>
            <a:r>
              <a:rPr lang="fr-FR" dirty="0" smtClean="0"/>
              <a:t> </a:t>
            </a:r>
            <a:r>
              <a:rPr lang="fr-FR" dirty="0"/>
              <a:t/>
            </a:r>
            <a:br>
              <a:rPr lang="fr-FR" dirty="0"/>
            </a:br>
            <a:endParaRPr lang="fr-FR" dirty="0"/>
          </a:p>
        </p:txBody>
      </p:sp>
      <p:sp>
        <p:nvSpPr>
          <p:cNvPr id="3" name="Espace réservé du contenu 2"/>
          <p:cNvSpPr>
            <a:spLocks noGrp="1"/>
          </p:cNvSpPr>
          <p:nvPr>
            <p:ph idx="1"/>
          </p:nvPr>
        </p:nvSpPr>
        <p:spPr/>
        <p:txBody>
          <a:bodyPr/>
          <a:lstStyle/>
          <a:p>
            <a:r>
              <a:rPr lang="fr-FR" dirty="0" smtClean="0"/>
              <a:t>Les </a:t>
            </a:r>
            <a:r>
              <a:rPr lang="fr-FR" dirty="0" err="1"/>
              <a:t>polyradiculoneuropathies</a:t>
            </a:r>
            <a:r>
              <a:rPr lang="fr-FR" dirty="0"/>
              <a:t> (syndrome de la queue de cheval) et </a:t>
            </a:r>
            <a:r>
              <a:rPr lang="fr-FR" dirty="0" err="1"/>
              <a:t>myéloradiculopathies</a:t>
            </a:r>
            <a:r>
              <a:rPr lang="fr-FR" dirty="0"/>
              <a:t> responsables d'une paraplégie </a:t>
            </a:r>
            <a:r>
              <a:rPr lang="fr-FR" dirty="0" err="1"/>
              <a:t>hyporéflexique</a:t>
            </a:r>
            <a:r>
              <a:rPr lang="fr-FR" dirty="0"/>
              <a:t> associée à des troubles sensitifs et sphinctériens, parfois liées au cytomégalovirus, justifient un traitement en urgence, en raison des risques de nécrose des racines et de la moelle (on recherchera systématiquement une atteinte rétinienne associée). </a:t>
            </a:r>
          </a:p>
        </p:txBody>
      </p:sp>
    </p:spTree>
    <p:extLst>
      <p:ext uri="{BB962C8B-B14F-4D97-AF65-F5344CB8AC3E}">
        <p14:creationId xmlns:p14="http://schemas.microsoft.com/office/powerpoint/2010/main" val="8119757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09138" y="390422"/>
            <a:ext cx="9601196" cy="1303867"/>
          </a:xfrm>
        </p:spPr>
        <p:txBody>
          <a:bodyPr/>
          <a:lstStyle/>
          <a:p>
            <a:r>
              <a:rPr lang="fr-FR" dirty="0" smtClean="0"/>
              <a:t>5. Myopathies </a:t>
            </a:r>
            <a:endParaRPr lang="fr-FR" dirty="0"/>
          </a:p>
        </p:txBody>
      </p:sp>
      <p:sp>
        <p:nvSpPr>
          <p:cNvPr id="3" name="Espace réservé du contenu 2"/>
          <p:cNvSpPr>
            <a:spLocks noGrp="1"/>
          </p:cNvSpPr>
          <p:nvPr>
            <p:ph idx="1"/>
          </p:nvPr>
        </p:nvSpPr>
        <p:spPr>
          <a:xfrm>
            <a:off x="1209138" y="1694289"/>
            <a:ext cx="9927564" cy="4508103"/>
          </a:xfrm>
        </p:spPr>
        <p:txBody>
          <a:bodyPr>
            <a:noAutofit/>
          </a:bodyPr>
          <a:lstStyle/>
          <a:p>
            <a:pPr marL="0" indent="0">
              <a:buNone/>
            </a:pPr>
            <a:r>
              <a:rPr lang="fr-FR" dirty="0" smtClean="0"/>
              <a:t>Elles se peuvent se voir à </a:t>
            </a:r>
            <a:r>
              <a:rPr lang="fr-FR" dirty="0"/>
              <a:t>n'importe quel stade de l'infection par le VIH.  </a:t>
            </a:r>
            <a:endParaRPr lang="fr-FR" dirty="0" smtClean="0"/>
          </a:p>
          <a:p>
            <a:pPr marL="457200" indent="-457200">
              <a:buAutoNum type="alphaLcPeriod"/>
            </a:pPr>
            <a:r>
              <a:rPr lang="fr-FR" dirty="0" err="1"/>
              <a:t>P</a:t>
            </a:r>
            <a:r>
              <a:rPr lang="fr-FR" dirty="0" err="1" smtClean="0"/>
              <a:t>olymyosite</a:t>
            </a:r>
            <a:r>
              <a:rPr lang="fr-FR" dirty="0" smtClean="0"/>
              <a:t> </a:t>
            </a:r>
            <a:r>
              <a:rPr lang="fr-FR" dirty="0"/>
              <a:t>proximale associant faiblesse musculaire et douleurs, plus rarement d'importantes difficultés à la marche occasionnant des chutes.  Le diagnostic est affirmé devant une augmentation des enzymes musculaires </a:t>
            </a:r>
            <a:r>
              <a:rPr lang="fr-FR" dirty="0" smtClean="0"/>
              <a:t>et par </a:t>
            </a:r>
            <a:r>
              <a:rPr lang="fr-FR" dirty="0"/>
              <a:t>l'électromyogramme (syndrome myogène) et la biopsie musculaire.  Ces tableaux de myopathie peuvent être liés au VIH, à l'administration d'AZT (Zidovudine®) ou s'intégrer dans le cadre d'une cachexie du sida, à des infections opportunistes, des infiltrations tumorales des muscles squelettiques ou à un phénomène de vascularite.  </a:t>
            </a:r>
            <a:endParaRPr lang="fr-FR" dirty="0" smtClean="0"/>
          </a:p>
          <a:p>
            <a:pPr marL="457200" indent="-457200">
              <a:buAutoNum type="alphaLcPeriod"/>
            </a:pPr>
            <a:r>
              <a:rPr lang="fr-FR" dirty="0" smtClean="0"/>
              <a:t>Syndromes </a:t>
            </a:r>
            <a:r>
              <a:rPr lang="fr-FR" dirty="0" err="1"/>
              <a:t>myasthéniques</a:t>
            </a:r>
            <a:r>
              <a:rPr lang="fr-FR" dirty="0"/>
              <a:t> </a:t>
            </a:r>
            <a:endParaRPr lang="fr-FR" dirty="0" smtClean="0"/>
          </a:p>
          <a:p>
            <a:pPr marL="457200" indent="-457200">
              <a:buAutoNum type="alphaLcPeriod"/>
            </a:pPr>
            <a:r>
              <a:rPr lang="fr-FR" dirty="0"/>
              <a:t>T</a:t>
            </a:r>
            <a:r>
              <a:rPr lang="fr-FR" dirty="0" smtClean="0"/>
              <a:t>ableau </a:t>
            </a:r>
            <a:r>
              <a:rPr lang="fr-FR" dirty="0"/>
              <a:t>de rhabdomyolyse sont parfois décrits. </a:t>
            </a:r>
          </a:p>
        </p:txBody>
      </p:sp>
    </p:spTree>
    <p:extLst>
      <p:ext uri="{BB962C8B-B14F-4D97-AF65-F5344CB8AC3E}">
        <p14:creationId xmlns:p14="http://schemas.microsoft.com/office/powerpoint/2010/main" val="3314576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t>OBJECTIFS</a:t>
            </a:r>
            <a:endParaRPr lang="fr-FR" sz="2800" b="1" dirty="0"/>
          </a:p>
        </p:txBody>
      </p:sp>
      <p:sp>
        <p:nvSpPr>
          <p:cNvPr id="3" name="Espace réservé du contenu 2"/>
          <p:cNvSpPr>
            <a:spLocks noGrp="1"/>
          </p:cNvSpPr>
          <p:nvPr>
            <p:ph idx="1"/>
          </p:nvPr>
        </p:nvSpPr>
        <p:spPr/>
        <p:txBody>
          <a:bodyPr/>
          <a:lstStyle/>
          <a:p>
            <a:pPr lvl="0"/>
            <a:r>
              <a:rPr lang="fr-FR" dirty="0"/>
              <a:t>Connaitre le mécanisme par lequel le SN est atteint au cours du VIH</a:t>
            </a:r>
          </a:p>
          <a:p>
            <a:pPr lvl="0"/>
            <a:r>
              <a:rPr lang="fr-FR" dirty="0"/>
              <a:t>Connaître les principales manifestations neurologiques de la séroconversion pour le VIH.</a:t>
            </a:r>
          </a:p>
          <a:p>
            <a:pPr lvl="0"/>
            <a:r>
              <a:rPr lang="fr-FR" dirty="0"/>
              <a:t>Connaître les principales causes de neuropathie périphérique et d'atteinte du système nerveux central survenant au cours du sida.</a:t>
            </a:r>
          </a:p>
        </p:txBody>
      </p:sp>
    </p:spTree>
    <p:extLst>
      <p:ext uri="{BB962C8B-B14F-4D97-AF65-F5344CB8AC3E}">
        <p14:creationId xmlns:p14="http://schemas.microsoft.com/office/powerpoint/2010/main" val="17209170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67419" y="34901"/>
            <a:ext cx="12459419" cy="6503922"/>
          </a:xfrm>
          <a:prstGeom prst="rect">
            <a:avLst/>
          </a:prstGeom>
        </p:spPr>
      </p:pic>
    </p:spTree>
    <p:extLst>
      <p:ext uri="{BB962C8B-B14F-4D97-AF65-F5344CB8AC3E}">
        <p14:creationId xmlns:p14="http://schemas.microsoft.com/office/powerpoint/2010/main" val="38421334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C. Atteintes du système nerveux central </a:t>
            </a:r>
          </a:p>
        </p:txBody>
      </p:sp>
      <p:sp>
        <p:nvSpPr>
          <p:cNvPr id="3" name="Espace réservé du contenu 2"/>
          <p:cNvSpPr>
            <a:spLocks noGrp="1"/>
          </p:cNvSpPr>
          <p:nvPr>
            <p:ph idx="1"/>
          </p:nvPr>
        </p:nvSpPr>
        <p:spPr/>
        <p:txBody>
          <a:bodyPr>
            <a:normAutofit/>
          </a:bodyPr>
          <a:lstStyle/>
          <a:p>
            <a:r>
              <a:rPr lang="fr-FR" dirty="0" smtClean="0"/>
              <a:t>Elles </a:t>
            </a:r>
            <a:r>
              <a:rPr lang="fr-FR" dirty="0"/>
              <a:t>surviennent le plus souvent dans un contexte de déficit immunitaire avancé.  Quatre circonstances diagnostiques feront suspecter ces complications neurologiques du système nerveux central : un tableau de céphalées, un syndrome neurologique focal, un tableau d'encéphalite, des troubles de la marche.  </a:t>
            </a:r>
          </a:p>
        </p:txBody>
      </p:sp>
    </p:spTree>
    <p:extLst>
      <p:ext uri="{BB962C8B-B14F-4D97-AF65-F5344CB8AC3E}">
        <p14:creationId xmlns:p14="http://schemas.microsoft.com/office/powerpoint/2010/main" val="39133417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1. Devant une céphalée </a:t>
            </a:r>
            <a:br>
              <a:rPr lang="fr-FR" dirty="0"/>
            </a:br>
            <a:endParaRPr lang="fr-FR" dirty="0"/>
          </a:p>
        </p:txBody>
      </p:sp>
      <p:sp>
        <p:nvSpPr>
          <p:cNvPr id="3" name="Espace réservé du contenu 2"/>
          <p:cNvSpPr>
            <a:spLocks noGrp="1"/>
          </p:cNvSpPr>
          <p:nvPr>
            <p:ph idx="1"/>
          </p:nvPr>
        </p:nvSpPr>
        <p:spPr/>
        <p:txBody>
          <a:bodyPr>
            <a:normAutofit/>
          </a:bodyPr>
          <a:lstStyle/>
          <a:p>
            <a:pPr marL="0" indent="0">
              <a:buNone/>
            </a:pPr>
            <a:r>
              <a:rPr lang="fr-FR" dirty="0" smtClean="0"/>
              <a:t>1.1. </a:t>
            </a:r>
            <a:r>
              <a:rPr lang="fr-FR" dirty="0"/>
              <a:t>Cryptococcose </a:t>
            </a:r>
          </a:p>
          <a:p>
            <a:r>
              <a:rPr lang="fr-FR" dirty="0"/>
              <a:t>Une cryptococcose est recherchée chez un patient sévèrement immunodéprimé (taux de CD4+ &lt; 200/mm3) devant toute suspicion de méningite. La symptomatologie est parfois fruste (20 à 50 % des cas : </a:t>
            </a:r>
          </a:p>
          <a:p>
            <a:r>
              <a:rPr lang="fr-FR" dirty="0"/>
              <a:t>vertiges, </a:t>
            </a:r>
          </a:p>
          <a:p>
            <a:r>
              <a:rPr lang="fr-FR" dirty="0"/>
              <a:t>irritabilité, </a:t>
            </a:r>
          </a:p>
          <a:p>
            <a:r>
              <a:rPr lang="fr-FR" dirty="0"/>
              <a:t>ralentissement de l'idéation,</a:t>
            </a:r>
          </a:p>
          <a:p>
            <a:r>
              <a:rPr lang="fr-FR" dirty="0"/>
              <a:t> crises comitiales ou paralysie d'un nerf crânien),</a:t>
            </a:r>
          </a:p>
          <a:p>
            <a:r>
              <a:rPr lang="fr-FR" dirty="0"/>
              <a:t>Le syndrome méningé n'est présent que dans moins de 40 % des cas, tandis qu'on retrouve des céphalées et une fièvre modérée dans 70 % des cas.</a:t>
            </a:r>
          </a:p>
        </p:txBody>
      </p:sp>
    </p:spTree>
    <p:extLst>
      <p:ext uri="{BB962C8B-B14F-4D97-AF65-F5344CB8AC3E}">
        <p14:creationId xmlns:p14="http://schemas.microsoft.com/office/powerpoint/2010/main" val="2702339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95400" y="2449901"/>
            <a:ext cx="9893059" cy="3717985"/>
          </a:xfrm>
        </p:spPr>
        <p:txBody>
          <a:bodyPr>
            <a:normAutofit/>
          </a:bodyPr>
          <a:lstStyle/>
          <a:p>
            <a:pPr marL="0" indent="0">
              <a:buNone/>
            </a:pPr>
            <a:endParaRPr lang="fr-FR" dirty="0" smtClean="0"/>
          </a:p>
          <a:p>
            <a:pPr marL="0" indent="0">
              <a:buNone/>
            </a:pPr>
            <a:r>
              <a:rPr lang="fr-FR" dirty="0" smtClean="0"/>
              <a:t>1.2. </a:t>
            </a:r>
            <a:r>
              <a:rPr lang="fr-FR" dirty="0"/>
              <a:t>Méningite aseptique </a:t>
            </a:r>
          </a:p>
          <a:p>
            <a:r>
              <a:rPr lang="fr-FR" dirty="0"/>
              <a:t>La survenue d'une méningite aseptique à un stade plus avancé témoigne d'un déclin des lymphocytes CD4+. </a:t>
            </a:r>
          </a:p>
          <a:p>
            <a:endParaRPr lang="fr-FR" dirty="0" smtClean="0"/>
          </a:p>
          <a:p>
            <a:endParaRPr lang="fr-FR" dirty="0"/>
          </a:p>
        </p:txBody>
      </p:sp>
    </p:spTree>
    <p:extLst>
      <p:ext uri="{BB962C8B-B14F-4D97-AF65-F5344CB8AC3E}">
        <p14:creationId xmlns:p14="http://schemas.microsoft.com/office/powerpoint/2010/main" val="38215191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r>
              <a:rPr lang="fr-FR" dirty="0" smtClean="0"/>
              <a:t>Le </a:t>
            </a:r>
            <a:r>
              <a:rPr lang="fr-FR" dirty="0"/>
              <a:t>LCS révèle une </a:t>
            </a:r>
            <a:r>
              <a:rPr lang="fr-FR" dirty="0" err="1"/>
              <a:t>cellularité</a:t>
            </a:r>
            <a:r>
              <a:rPr lang="fr-FR" dirty="0"/>
              <a:t> faible à prédominance de lymphocytes avec </a:t>
            </a:r>
            <a:r>
              <a:rPr lang="fr-FR" dirty="0" err="1"/>
              <a:t>hyperprotéinorachie</a:t>
            </a:r>
            <a:r>
              <a:rPr lang="fr-FR" dirty="0"/>
              <a:t> modérée (&lt; 1 g/l) ; l'</a:t>
            </a:r>
            <a:r>
              <a:rPr lang="fr-FR" dirty="0" err="1"/>
              <a:t>hypoglycorachie</a:t>
            </a:r>
            <a:r>
              <a:rPr lang="fr-FR" dirty="0"/>
              <a:t> est inconstante. Le diagnostic est établi par la mise en évidence de </a:t>
            </a:r>
            <a:r>
              <a:rPr lang="fr-FR" dirty="0" err="1"/>
              <a:t>cryptocoques</a:t>
            </a:r>
            <a:r>
              <a:rPr lang="fr-FR" dirty="0"/>
              <a:t> à l'examen direct (coloration à l'encre de Chine à demander spécifiquement lors de la ponction lombaire) ou en culture et, surtout, sur la présence d'un antigène </a:t>
            </a:r>
            <a:r>
              <a:rPr lang="fr-FR" dirty="0" err="1"/>
              <a:t>cryptococcique</a:t>
            </a:r>
            <a:r>
              <a:rPr lang="fr-FR" dirty="0"/>
              <a:t> dans le sang ou le LCS, justifiant un traitement d'attaque par </a:t>
            </a:r>
            <a:r>
              <a:rPr lang="fr-FR" dirty="0" err="1"/>
              <a:t>amphotéricine</a:t>
            </a:r>
            <a:r>
              <a:rPr lang="fr-FR" dirty="0"/>
              <a:t> B et </a:t>
            </a:r>
            <a:r>
              <a:rPr lang="fr-FR" dirty="0" err="1"/>
              <a:t>fluorocytosine</a:t>
            </a:r>
            <a:r>
              <a:rPr lang="fr-FR" dirty="0"/>
              <a:t> suivi par du </a:t>
            </a:r>
            <a:r>
              <a:rPr lang="fr-FR" dirty="0" err="1"/>
              <a:t>fluconazole</a:t>
            </a:r>
            <a:r>
              <a:rPr lang="fr-FR" dirty="0"/>
              <a:t> seul. L'hypertension intracrânienne nécessite souvent des ponctions lombaires évacuatrices répétées. </a:t>
            </a:r>
          </a:p>
          <a:p>
            <a:endParaRPr lang="fr-FR" dirty="0"/>
          </a:p>
        </p:txBody>
      </p:sp>
    </p:spTree>
    <p:extLst>
      <p:ext uri="{BB962C8B-B14F-4D97-AF65-F5344CB8AC3E}">
        <p14:creationId xmlns:p14="http://schemas.microsoft.com/office/powerpoint/2010/main" val="567960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5943600" y="1613141"/>
            <a:ext cx="4899803" cy="4459855"/>
          </a:xfrm>
          <a:prstGeom prst="rect">
            <a:avLst/>
          </a:prstGeom>
        </p:spPr>
      </p:pic>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446" y="1613141"/>
            <a:ext cx="4649638" cy="4184560"/>
          </a:xfrm>
          <a:prstGeom prst="rect">
            <a:avLst/>
          </a:prstGeom>
        </p:spPr>
      </p:pic>
    </p:spTree>
    <p:extLst>
      <p:ext uri="{BB962C8B-B14F-4D97-AF65-F5344CB8AC3E}">
        <p14:creationId xmlns:p14="http://schemas.microsoft.com/office/powerpoint/2010/main" val="3252005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52269" y="1866819"/>
            <a:ext cx="9601196" cy="3318936"/>
          </a:xfrm>
        </p:spPr>
        <p:txBody>
          <a:bodyPr/>
          <a:lstStyle/>
          <a:p>
            <a:pPr marL="0" indent="0">
              <a:buNone/>
            </a:pPr>
            <a:r>
              <a:rPr lang="fr-FR" dirty="0" smtClean="0"/>
              <a:t>1.3. Tuberculose </a:t>
            </a:r>
            <a:endParaRPr lang="fr-FR" dirty="0"/>
          </a:p>
          <a:p>
            <a:r>
              <a:rPr lang="fr-FR" dirty="0"/>
              <a:t>La tuberculose est un diagnostic différentiel avec un syndrome méningé d'apparition progressive et une atteinte fréquente des nerfs crâniens ou, parfois, seulement des manifestations psychiatriques. L'hyponatrémie est fréquente. D'autres méningites peuvent être observées : listériose, syphilis. </a:t>
            </a:r>
          </a:p>
        </p:txBody>
      </p:sp>
    </p:spTree>
    <p:extLst>
      <p:ext uri="{BB962C8B-B14F-4D97-AF65-F5344CB8AC3E}">
        <p14:creationId xmlns:p14="http://schemas.microsoft.com/office/powerpoint/2010/main" val="37208343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5914916" y="1664899"/>
            <a:ext cx="5227466" cy="4382968"/>
          </a:xfrm>
          <a:prstGeom prst="rect">
            <a:avLst/>
          </a:prstGeom>
        </p:spPr>
      </p:pic>
      <p:pic>
        <p:nvPicPr>
          <p:cNvPr id="2" name="Image 1"/>
          <p:cNvPicPr>
            <a:picLocks noChangeAspect="1"/>
          </p:cNvPicPr>
          <p:nvPr/>
        </p:nvPicPr>
        <p:blipFill>
          <a:blip r:embed="rId3"/>
          <a:stretch>
            <a:fillRect/>
          </a:stretch>
        </p:blipFill>
        <p:spPr>
          <a:xfrm>
            <a:off x="1768415" y="1664898"/>
            <a:ext cx="4146501" cy="4192438"/>
          </a:xfrm>
          <a:prstGeom prst="rect">
            <a:avLst/>
          </a:prstGeom>
        </p:spPr>
      </p:pic>
    </p:spTree>
    <p:extLst>
      <p:ext uri="{BB962C8B-B14F-4D97-AF65-F5344CB8AC3E}">
        <p14:creationId xmlns:p14="http://schemas.microsoft.com/office/powerpoint/2010/main" val="3760162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2"/>
            <a:ext cx="9601196" cy="872547"/>
          </a:xfrm>
        </p:spPr>
        <p:txBody>
          <a:bodyPr>
            <a:normAutofit/>
          </a:bodyPr>
          <a:lstStyle/>
          <a:p>
            <a:r>
              <a:rPr lang="fr-FR" sz="2800" dirty="0"/>
              <a:t>2. Devant un syndrome neurologique focal </a:t>
            </a:r>
            <a:br>
              <a:rPr lang="fr-FR" sz="2800" dirty="0"/>
            </a:br>
            <a:endParaRPr lang="fr-FR" sz="2800" dirty="0"/>
          </a:p>
        </p:txBody>
      </p:sp>
      <p:sp>
        <p:nvSpPr>
          <p:cNvPr id="3" name="Espace réservé du contenu 2"/>
          <p:cNvSpPr>
            <a:spLocks noGrp="1"/>
          </p:cNvSpPr>
          <p:nvPr>
            <p:ph idx="1"/>
          </p:nvPr>
        </p:nvSpPr>
        <p:spPr/>
        <p:txBody>
          <a:bodyPr>
            <a:normAutofit/>
          </a:bodyPr>
          <a:lstStyle/>
          <a:p>
            <a:r>
              <a:rPr lang="fr-FR" dirty="0" smtClean="0"/>
              <a:t>Un </a:t>
            </a:r>
            <a:r>
              <a:rPr lang="fr-FR" dirty="0"/>
              <a:t>syndrome neurologique focal justifie la réalisation d'une imagerie cérébrale (TDM ou IRM) en urgence. La confrontation entre le mode d'installation des troubles neurologiques (aigu, subaigu ou progressif) et l'aspect des lésions (prise de contraste, lésion unique ou lésions multiples) est déterminante pour établir le diagnostic. </a:t>
            </a:r>
          </a:p>
          <a:p>
            <a:r>
              <a:rPr lang="fr-FR" dirty="0"/>
              <a:t>Trois étiologies seront évoquées. </a:t>
            </a:r>
          </a:p>
        </p:txBody>
      </p:sp>
    </p:spTree>
    <p:extLst>
      <p:ext uri="{BB962C8B-B14F-4D97-AF65-F5344CB8AC3E}">
        <p14:creationId xmlns:p14="http://schemas.microsoft.com/office/powerpoint/2010/main" val="40024298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r>
              <a:rPr lang="fr-FR" dirty="0" smtClean="0"/>
              <a:t>2.1. Une </a:t>
            </a:r>
            <a:r>
              <a:rPr lang="fr-FR" dirty="0"/>
              <a:t>toxoplasmose </a:t>
            </a:r>
            <a:r>
              <a:rPr lang="fr-FR" dirty="0" smtClean="0"/>
              <a:t>cérébrale: La </a:t>
            </a:r>
            <a:r>
              <a:rPr lang="fr-FR" dirty="0"/>
              <a:t>plus fréquente des infections du système nerveux central, responsable d'un tableau aigu associant état </a:t>
            </a:r>
            <a:r>
              <a:rPr lang="fr-FR" dirty="0" smtClean="0"/>
              <a:t>subfébrile: </a:t>
            </a:r>
          </a:p>
          <a:p>
            <a:r>
              <a:rPr lang="fr-FR" dirty="0" smtClean="0"/>
              <a:t>céphalées</a:t>
            </a:r>
            <a:r>
              <a:rPr lang="fr-FR" dirty="0"/>
              <a:t>, </a:t>
            </a:r>
            <a:endParaRPr lang="fr-FR" dirty="0" smtClean="0"/>
          </a:p>
          <a:p>
            <a:r>
              <a:rPr lang="fr-FR" dirty="0"/>
              <a:t>S</a:t>
            </a:r>
            <a:r>
              <a:rPr lang="fr-FR" dirty="0" smtClean="0"/>
              <a:t>ignes </a:t>
            </a:r>
            <a:r>
              <a:rPr lang="fr-FR" dirty="0"/>
              <a:t>de focalisation en fonction de la localisation des abcès, </a:t>
            </a:r>
            <a:endParaRPr lang="fr-FR" dirty="0" smtClean="0"/>
          </a:p>
          <a:p>
            <a:r>
              <a:rPr lang="fr-FR" dirty="0" smtClean="0"/>
              <a:t>Crises </a:t>
            </a:r>
            <a:r>
              <a:rPr lang="fr-FR" dirty="0"/>
              <a:t>convulsives, </a:t>
            </a:r>
            <a:endParaRPr lang="fr-FR" dirty="0" smtClean="0"/>
          </a:p>
          <a:p>
            <a:r>
              <a:rPr lang="fr-FR" dirty="0"/>
              <a:t>P</a:t>
            </a:r>
            <a:r>
              <a:rPr lang="fr-FR" dirty="0" smtClean="0"/>
              <a:t>arfois </a:t>
            </a:r>
            <a:r>
              <a:rPr lang="fr-FR" dirty="0"/>
              <a:t>troubles de vigilance. </a:t>
            </a:r>
            <a:endParaRPr lang="fr-FR" dirty="0" smtClean="0"/>
          </a:p>
          <a:p>
            <a:r>
              <a:rPr lang="fr-FR" dirty="0" smtClean="0"/>
              <a:t>Elle </a:t>
            </a:r>
            <a:r>
              <a:rPr lang="fr-FR" dirty="0"/>
              <a:t>survient en règle avec un taux de CD4+ &lt; 200/mm3 (rare quand CD4+ &gt; 200/mm3) et en l'absence de prophylaxie spécifique. </a:t>
            </a:r>
            <a:endParaRPr lang="fr-FR" dirty="0" smtClean="0"/>
          </a:p>
          <a:p>
            <a:endParaRPr lang="fr-FR" dirty="0"/>
          </a:p>
        </p:txBody>
      </p:sp>
    </p:spTree>
    <p:extLst>
      <p:ext uri="{BB962C8B-B14F-4D97-AF65-F5344CB8AC3E}">
        <p14:creationId xmlns:p14="http://schemas.microsoft.com/office/powerpoint/2010/main" val="237949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a:t>P</a:t>
            </a:r>
            <a:r>
              <a:rPr lang="fr-FR" sz="2800" b="1" dirty="0" smtClean="0"/>
              <a:t>lan</a:t>
            </a:r>
            <a:endParaRPr lang="fr-FR" sz="2800" b="1" dirty="0"/>
          </a:p>
        </p:txBody>
      </p:sp>
      <p:sp>
        <p:nvSpPr>
          <p:cNvPr id="3" name="Espace réservé du contenu 2"/>
          <p:cNvSpPr>
            <a:spLocks noGrp="1"/>
          </p:cNvSpPr>
          <p:nvPr>
            <p:ph idx="1"/>
          </p:nvPr>
        </p:nvSpPr>
        <p:spPr/>
        <p:txBody>
          <a:bodyPr/>
          <a:lstStyle/>
          <a:p>
            <a:pPr marL="0" lvl="0" indent="0">
              <a:buNone/>
            </a:pPr>
            <a:r>
              <a:rPr lang="fr-FR" dirty="0" smtClean="0"/>
              <a:t>I. IN </a:t>
            </a:r>
            <a:r>
              <a:rPr lang="fr-FR" dirty="0"/>
              <a:t>TRODUCTION</a:t>
            </a:r>
          </a:p>
          <a:p>
            <a:pPr marL="0" lvl="0" indent="0">
              <a:buNone/>
            </a:pPr>
            <a:r>
              <a:rPr lang="fr-FR" dirty="0" smtClean="0"/>
              <a:t>II. GENERALITES</a:t>
            </a:r>
            <a:endParaRPr lang="fr-FR" dirty="0"/>
          </a:p>
          <a:p>
            <a:pPr marL="0" lvl="0" indent="0">
              <a:buNone/>
            </a:pPr>
            <a:r>
              <a:rPr lang="fr-FR" dirty="0" smtClean="0"/>
              <a:t>III. ETIOPATHOGENIE</a:t>
            </a:r>
            <a:endParaRPr lang="fr-FR" dirty="0"/>
          </a:p>
          <a:p>
            <a:pPr marL="0" lvl="0" indent="0">
              <a:buNone/>
            </a:pPr>
            <a:r>
              <a:rPr lang="fr-FR" dirty="0" smtClean="0"/>
              <a:t>IV. COMPLICATIONS </a:t>
            </a:r>
            <a:r>
              <a:rPr lang="fr-FR" dirty="0"/>
              <a:t>LIEES AU VIH ET INFECTIONS OPPORTUNISTES</a:t>
            </a:r>
          </a:p>
          <a:p>
            <a:pPr marL="0" lvl="0" indent="0">
              <a:buNone/>
            </a:pPr>
            <a:r>
              <a:rPr lang="fr-FR" dirty="0" smtClean="0"/>
              <a:t>V. COMPLICATIONS </a:t>
            </a:r>
            <a:r>
              <a:rPr lang="fr-FR" dirty="0"/>
              <a:t>INDUITES PAR LE TRAITEMENT</a:t>
            </a:r>
          </a:p>
        </p:txBody>
      </p:sp>
    </p:spTree>
    <p:extLst>
      <p:ext uri="{BB962C8B-B14F-4D97-AF65-F5344CB8AC3E}">
        <p14:creationId xmlns:p14="http://schemas.microsoft.com/office/powerpoint/2010/main" val="36788726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78149" y="1478629"/>
            <a:ext cx="9601196" cy="4188925"/>
          </a:xfrm>
        </p:spPr>
        <p:txBody>
          <a:bodyPr>
            <a:normAutofit/>
          </a:bodyPr>
          <a:lstStyle/>
          <a:p>
            <a:r>
              <a:rPr lang="fr-FR" dirty="0"/>
              <a:t>L'imagerie cérébrale sans puis avec injection de produit de contraste révèle des images multiples prenant le contraste de manière nodulaire ou en cocarde, correspondant à des abcès. Les localisations les plus fréquentes sont les lobes frontaux et les noyaux gris centraux. La sérologie n'a d'intérêt que si elle est négative ; la PCR peut être utilisée dans le LCS bien que peu sensible. Un traitement spécifique doit être introduit en urgence </a:t>
            </a:r>
            <a:r>
              <a:rPr lang="fr-FR" dirty="0" err="1"/>
              <a:t>pyriméthamine</a:t>
            </a:r>
            <a:r>
              <a:rPr lang="fr-FR" dirty="0"/>
              <a:t> (</a:t>
            </a:r>
            <a:r>
              <a:rPr lang="fr-FR" dirty="0" err="1"/>
              <a:t>Malocide</a:t>
            </a:r>
            <a:r>
              <a:rPr lang="fr-FR" dirty="0"/>
              <a:t>®) et sulfadiazine (</a:t>
            </a:r>
            <a:r>
              <a:rPr lang="fr-FR" dirty="0" err="1"/>
              <a:t>Adiazine</a:t>
            </a:r>
            <a:r>
              <a:rPr lang="fr-FR" dirty="0"/>
              <a:t>®) ou clindamycine (</a:t>
            </a:r>
            <a:r>
              <a:rPr lang="fr-FR" dirty="0" err="1"/>
              <a:t>Dalacine</a:t>
            </a:r>
            <a:r>
              <a:rPr lang="fr-FR" dirty="0" smtClean="0"/>
              <a:t>®), </a:t>
            </a:r>
            <a:r>
              <a:rPr lang="fr-FR" dirty="0" err="1"/>
              <a:t>S</a:t>
            </a:r>
            <a:r>
              <a:rPr lang="fr-FR" dirty="0" err="1" smtClean="0"/>
              <a:t>ulfametoxazole</a:t>
            </a:r>
            <a:r>
              <a:rPr lang="fr-FR" dirty="0" smtClean="0"/>
              <a:t> – </a:t>
            </a:r>
            <a:r>
              <a:rPr lang="fr-FR" dirty="0" err="1" smtClean="0"/>
              <a:t>Trimetoprine</a:t>
            </a:r>
            <a:r>
              <a:rPr lang="fr-FR" dirty="0" smtClean="0"/>
              <a:t> (</a:t>
            </a:r>
            <a:r>
              <a:rPr lang="fr-FR" dirty="0" err="1" smtClean="0"/>
              <a:t>Cotrimoxazole</a:t>
            </a:r>
            <a:r>
              <a:rPr lang="fr-FR" dirty="0" smtClean="0"/>
              <a:t>). </a:t>
            </a:r>
            <a:r>
              <a:rPr lang="fr-FR" dirty="0"/>
              <a:t>Son effet sera évalué sur les données cliniques et radiologiques. L'absence d'amélioration clinique et/ou radiologique après 2 semaines de traitement bien conduit doit faire envisager un autre diagnostic (lymphome cérébral essentiellement). </a:t>
            </a:r>
          </a:p>
          <a:p>
            <a:endParaRPr lang="fr-FR" dirty="0"/>
          </a:p>
        </p:txBody>
      </p:sp>
    </p:spTree>
    <p:extLst>
      <p:ext uri="{BB962C8B-B14F-4D97-AF65-F5344CB8AC3E}">
        <p14:creationId xmlns:p14="http://schemas.microsoft.com/office/powerpoint/2010/main" val="520636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6839210" y="1354348"/>
            <a:ext cx="4465807" cy="4002656"/>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841" y="1539545"/>
            <a:ext cx="5451894" cy="3817459"/>
          </a:xfrm>
          <a:prstGeom prst="rect">
            <a:avLst/>
          </a:prstGeom>
        </p:spPr>
      </p:pic>
    </p:spTree>
    <p:extLst>
      <p:ext uri="{BB962C8B-B14F-4D97-AF65-F5344CB8AC3E}">
        <p14:creationId xmlns:p14="http://schemas.microsoft.com/office/powerpoint/2010/main" val="121149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21280" y="1375112"/>
            <a:ext cx="9601196" cy="4318321"/>
          </a:xfrm>
        </p:spPr>
        <p:txBody>
          <a:bodyPr>
            <a:normAutofit/>
          </a:bodyPr>
          <a:lstStyle/>
          <a:p>
            <a:pPr marL="0" indent="0">
              <a:buNone/>
            </a:pPr>
            <a:r>
              <a:rPr lang="fr-FR" dirty="0" smtClean="0"/>
              <a:t>2.2. Lymphome </a:t>
            </a:r>
            <a:r>
              <a:rPr lang="fr-FR" dirty="0"/>
              <a:t>primitif du système nerveux central </a:t>
            </a:r>
          </a:p>
          <a:p>
            <a:pPr marL="0" indent="0">
              <a:buNone/>
            </a:pPr>
            <a:r>
              <a:rPr lang="fr-FR" dirty="0"/>
              <a:t>Un lymphome primitif du système nerveux central est d'installation plus insidieuse. Les signes de localisation neurologique apparaissent souvent dans une seconde phase après les manifestations suivantes : céphalées, troubles mnésiques, confusion. À l'imagerie cérébrale, on observe des lésions multiples et bilatérales expansives, non spécifiques, à bords mal limités, prenant le contraste avec un faible effet de masse, siégeant préférentiellement dans le corps calleux, les noyaux gris centraux, le thalamus, les régions péri-ventriculaires et le cervelet. La biopsie stéréotaxique permet de confirmer le diagnostic, mais l'histologie peut être ininterprétable en cas de corticothérapie. La chimiothérapie ainsi qu'une restauration immunitaire sont les bases du traitement. </a:t>
            </a:r>
          </a:p>
        </p:txBody>
      </p:sp>
    </p:spTree>
    <p:extLst>
      <p:ext uri="{BB962C8B-B14F-4D97-AF65-F5344CB8AC3E}">
        <p14:creationId xmlns:p14="http://schemas.microsoft.com/office/powerpoint/2010/main" val="13633649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3125051" y="1846263"/>
            <a:ext cx="6002224" cy="4022725"/>
          </a:xfrm>
          <a:prstGeom prst="rect">
            <a:avLst/>
          </a:prstGeom>
        </p:spPr>
      </p:pic>
      <p:pic>
        <p:nvPicPr>
          <p:cNvPr id="2" name="Image 1"/>
          <p:cNvPicPr>
            <a:picLocks noChangeAspect="1"/>
          </p:cNvPicPr>
          <p:nvPr/>
        </p:nvPicPr>
        <p:blipFill>
          <a:blip r:embed="rId3"/>
          <a:stretch>
            <a:fillRect/>
          </a:stretch>
        </p:blipFill>
        <p:spPr>
          <a:xfrm>
            <a:off x="2898835" y="2665562"/>
            <a:ext cx="2857500" cy="2820838"/>
          </a:xfrm>
          <a:prstGeom prst="rect">
            <a:avLst/>
          </a:prstGeom>
        </p:spPr>
      </p:pic>
    </p:spTree>
    <p:extLst>
      <p:ext uri="{BB962C8B-B14F-4D97-AF65-F5344CB8AC3E}">
        <p14:creationId xmlns:p14="http://schemas.microsoft.com/office/powerpoint/2010/main" val="4071547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t/>
            </a:r>
            <a:br>
              <a:rPr lang="fr-FR" sz="2800" dirty="0"/>
            </a:br>
            <a:endParaRPr lang="fr-FR" sz="2800" dirty="0"/>
          </a:p>
        </p:txBody>
      </p:sp>
      <p:sp>
        <p:nvSpPr>
          <p:cNvPr id="3" name="Espace réservé du contenu 2"/>
          <p:cNvSpPr>
            <a:spLocks noGrp="1"/>
          </p:cNvSpPr>
          <p:nvPr>
            <p:ph idx="1"/>
          </p:nvPr>
        </p:nvSpPr>
        <p:spPr>
          <a:xfrm>
            <a:off x="1295402" y="1340608"/>
            <a:ext cx="9979324" cy="3602328"/>
          </a:xfrm>
        </p:spPr>
        <p:txBody>
          <a:bodyPr>
            <a:normAutofit/>
          </a:bodyPr>
          <a:lstStyle/>
          <a:p>
            <a:pPr marL="0" indent="0">
              <a:buNone/>
            </a:pPr>
            <a:r>
              <a:rPr lang="fr-FR" dirty="0" smtClean="0"/>
              <a:t>2.3</a:t>
            </a:r>
            <a:r>
              <a:rPr lang="fr-FR" dirty="0"/>
              <a:t>. </a:t>
            </a:r>
            <a:r>
              <a:rPr lang="fr-FR" dirty="0" err="1"/>
              <a:t>Leucoencéphalopathie</a:t>
            </a:r>
            <a:r>
              <a:rPr lang="fr-FR" dirty="0"/>
              <a:t> multifocale progressive/ LEMP</a:t>
            </a:r>
          </a:p>
          <a:p>
            <a:r>
              <a:rPr lang="fr-FR" dirty="0" smtClean="0"/>
              <a:t>Une LEMP: Tableau </a:t>
            </a:r>
            <a:r>
              <a:rPr lang="fr-FR" dirty="0"/>
              <a:t>est subaigu ou </a:t>
            </a:r>
            <a:r>
              <a:rPr lang="fr-FR" dirty="0" smtClean="0"/>
              <a:t>progressif. C'est </a:t>
            </a:r>
            <a:r>
              <a:rPr lang="fr-FR" dirty="0"/>
              <a:t>une affection </a:t>
            </a:r>
            <a:r>
              <a:rPr lang="fr-FR" dirty="0" err="1"/>
              <a:t>démyélinisante</a:t>
            </a:r>
            <a:r>
              <a:rPr lang="fr-FR" dirty="0"/>
              <a:t> due à un </a:t>
            </a:r>
            <a:r>
              <a:rPr lang="fr-FR" dirty="0" err="1"/>
              <a:t>polyomavirus</a:t>
            </a:r>
            <a:r>
              <a:rPr lang="fr-FR" dirty="0"/>
              <a:t> qui infiltre les oligodendrocytes, le virus JC, qui peut être détecté dans le LCS par PCR. La LEMP survient généralement mais pas exclusivement avec un taux de CD4+ &lt; 100/mm3. Les manifestations cliniques sont celles d'une encéphalite </a:t>
            </a:r>
            <a:r>
              <a:rPr lang="fr-FR" dirty="0" smtClean="0"/>
              <a:t>progressive: </a:t>
            </a:r>
            <a:endParaRPr lang="fr-FR" dirty="0"/>
          </a:p>
          <a:p>
            <a:r>
              <a:rPr lang="fr-FR" dirty="0"/>
              <a:t>S</a:t>
            </a:r>
            <a:r>
              <a:rPr lang="fr-FR" dirty="0" smtClean="0"/>
              <a:t>ignes </a:t>
            </a:r>
            <a:r>
              <a:rPr lang="fr-FR" dirty="0"/>
              <a:t>de focalisation, </a:t>
            </a:r>
            <a:endParaRPr lang="fr-FR" dirty="0" smtClean="0"/>
          </a:p>
          <a:p>
            <a:r>
              <a:rPr lang="fr-FR" dirty="0"/>
              <a:t>C</a:t>
            </a:r>
            <a:r>
              <a:rPr lang="fr-FR" dirty="0" smtClean="0"/>
              <a:t>rises </a:t>
            </a:r>
            <a:r>
              <a:rPr lang="fr-FR" dirty="0"/>
              <a:t>convulsives, </a:t>
            </a:r>
            <a:endParaRPr lang="fr-FR" dirty="0" smtClean="0"/>
          </a:p>
          <a:p>
            <a:r>
              <a:rPr lang="fr-FR" dirty="0"/>
              <a:t>A</a:t>
            </a:r>
            <a:r>
              <a:rPr lang="fr-FR" dirty="0" smtClean="0"/>
              <a:t>taxie</a:t>
            </a:r>
            <a:r>
              <a:rPr lang="fr-FR" dirty="0"/>
              <a:t>, troubles </a:t>
            </a:r>
            <a:r>
              <a:rPr lang="fr-FR" dirty="0" smtClean="0"/>
              <a:t>visuels</a:t>
            </a:r>
          </a:p>
          <a:p>
            <a:r>
              <a:rPr lang="fr-FR" dirty="0"/>
              <a:t>P</a:t>
            </a:r>
            <a:r>
              <a:rPr lang="fr-FR" dirty="0" smtClean="0"/>
              <a:t>arfois</a:t>
            </a:r>
            <a:r>
              <a:rPr lang="fr-FR" dirty="0"/>
              <a:t>, altération des fonctions supérieures ou troubles psychiatriques. </a:t>
            </a:r>
            <a:endParaRPr lang="fr-FR" dirty="0" smtClean="0"/>
          </a:p>
        </p:txBody>
      </p:sp>
    </p:spTree>
    <p:extLst>
      <p:ext uri="{BB962C8B-B14F-4D97-AF65-F5344CB8AC3E}">
        <p14:creationId xmlns:p14="http://schemas.microsoft.com/office/powerpoint/2010/main" val="37547405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40125" y="1633906"/>
            <a:ext cx="9601196" cy="3318936"/>
          </a:xfrm>
        </p:spPr>
        <p:txBody>
          <a:bodyPr>
            <a:normAutofit/>
          </a:bodyPr>
          <a:lstStyle/>
          <a:p>
            <a:r>
              <a:rPr lang="fr-FR" dirty="0" smtClean="0"/>
              <a:t>Au </a:t>
            </a:r>
            <a:r>
              <a:rPr lang="fr-FR" dirty="0"/>
              <a:t>scanner objective des lésions </a:t>
            </a:r>
            <a:r>
              <a:rPr lang="fr-FR" dirty="0" err="1" smtClean="0"/>
              <a:t>hypodenses</a:t>
            </a:r>
            <a:r>
              <a:rPr lang="fr-FR" dirty="0" smtClean="0"/>
              <a:t> </a:t>
            </a:r>
            <a:r>
              <a:rPr lang="fr-FR" dirty="0" err="1" smtClean="0"/>
              <a:t>debutant</a:t>
            </a:r>
            <a:r>
              <a:rPr lang="fr-FR" dirty="0" smtClean="0"/>
              <a:t> à partir des fosses postérieures.</a:t>
            </a:r>
          </a:p>
          <a:p>
            <a:r>
              <a:rPr lang="fr-FR" dirty="0" smtClean="0"/>
              <a:t>L'IRM </a:t>
            </a:r>
            <a:r>
              <a:rPr lang="fr-FR" dirty="0"/>
              <a:t>est l'examen de choix pour confirmer le diagnostic, révélant des images </a:t>
            </a:r>
            <a:r>
              <a:rPr lang="fr-FR" dirty="0" err="1"/>
              <a:t>confluantes</a:t>
            </a:r>
            <a:r>
              <a:rPr lang="fr-FR" dirty="0"/>
              <a:t> hypo-intenses de la substance blanche en T1, </a:t>
            </a:r>
            <a:r>
              <a:rPr lang="fr-FR" dirty="0" err="1"/>
              <a:t>hyperintenses</a:t>
            </a:r>
            <a:r>
              <a:rPr lang="fr-FR" dirty="0"/>
              <a:t> en T2 ou FLAIR, sans effet de masse, ne prenant pas le </a:t>
            </a:r>
            <a:r>
              <a:rPr lang="fr-FR" dirty="0" smtClean="0"/>
              <a:t>contraste. </a:t>
            </a:r>
            <a:r>
              <a:rPr lang="fr-FR" dirty="0"/>
              <a:t>Il n'existe pas de traitement spécifique. Une amélioration clinique peut s'observer si la restauration immunitaire est obtenue par un traitement antirétroviral.</a:t>
            </a:r>
          </a:p>
          <a:p>
            <a:endParaRPr lang="fr-FR" dirty="0"/>
          </a:p>
        </p:txBody>
      </p:sp>
    </p:spTree>
    <p:extLst>
      <p:ext uri="{BB962C8B-B14F-4D97-AF65-F5344CB8AC3E}">
        <p14:creationId xmlns:p14="http://schemas.microsoft.com/office/powerpoint/2010/main" val="38839174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6528067" y="1194489"/>
            <a:ext cx="4553253" cy="4291911"/>
          </a:xfrm>
          <a:prstGeom prst="rect">
            <a:avLst/>
          </a:prstGeom>
        </p:spPr>
      </p:pic>
      <p:pic>
        <p:nvPicPr>
          <p:cNvPr id="2" name="Image 1"/>
          <p:cNvPicPr>
            <a:picLocks noChangeAspect="1"/>
          </p:cNvPicPr>
          <p:nvPr/>
        </p:nvPicPr>
        <p:blipFill>
          <a:blip r:embed="rId3"/>
          <a:stretch>
            <a:fillRect/>
          </a:stretch>
        </p:blipFill>
        <p:spPr>
          <a:xfrm>
            <a:off x="1368725" y="1768415"/>
            <a:ext cx="4911306" cy="3597215"/>
          </a:xfrm>
          <a:prstGeom prst="rect">
            <a:avLst/>
          </a:prstGeom>
        </p:spPr>
      </p:pic>
    </p:spTree>
    <p:extLst>
      <p:ext uri="{BB962C8B-B14F-4D97-AF65-F5344CB8AC3E}">
        <p14:creationId xmlns:p14="http://schemas.microsoft.com/office/powerpoint/2010/main" val="32323706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t>3. Devant un tableau d'encéphalite </a:t>
            </a:r>
            <a:br>
              <a:rPr lang="fr-FR" sz="2800" dirty="0"/>
            </a:br>
            <a:endParaRPr lang="fr-FR" sz="2800" dirty="0"/>
          </a:p>
        </p:txBody>
      </p:sp>
      <p:sp>
        <p:nvSpPr>
          <p:cNvPr id="3" name="Espace réservé du contenu 2"/>
          <p:cNvSpPr>
            <a:spLocks noGrp="1"/>
          </p:cNvSpPr>
          <p:nvPr>
            <p:ph idx="1"/>
          </p:nvPr>
        </p:nvSpPr>
        <p:spPr>
          <a:xfrm>
            <a:off x="1174632" y="1987589"/>
            <a:ext cx="9601196" cy="3318936"/>
          </a:xfrm>
        </p:spPr>
        <p:txBody>
          <a:bodyPr>
            <a:normAutofit/>
          </a:bodyPr>
          <a:lstStyle/>
          <a:p>
            <a:pPr marL="0" indent="0">
              <a:buNone/>
            </a:pPr>
            <a:r>
              <a:rPr lang="fr-FR" dirty="0" smtClean="0"/>
              <a:t>3.1. Encéphalite </a:t>
            </a:r>
            <a:r>
              <a:rPr lang="fr-FR" dirty="0"/>
              <a:t>au VIH, en première hypothèse </a:t>
            </a:r>
          </a:p>
          <a:p>
            <a:pPr marL="0" indent="0">
              <a:buNone/>
            </a:pPr>
            <a:r>
              <a:rPr lang="fr-FR" dirty="0"/>
              <a:t>La fréquence de cette complication a diminué depuis l'introduction des trithérapies antirétrovirales. Manifestation tardive, le début est insidieux, caractérisé </a:t>
            </a:r>
            <a:r>
              <a:rPr lang="fr-FR" dirty="0" smtClean="0"/>
              <a:t>par:</a:t>
            </a:r>
          </a:p>
          <a:p>
            <a:r>
              <a:rPr lang="fr-FR" dirty="0" smtClean="0"/>
              <a:t> </a:t>
            </a:r>
            <a:r>
              <a:rPr lang="fr-FR" dirty="0"/>
              <a:t>U</a:t>
            </a:r>
            <a:r>
              <a:rPr lang="fr-FR" dirty="0" smtClean="0"/>
              <a:t>n </a:t>
            </a:r>
            <a:r>
              <a:rPr lang="fr-FR" dirty="0"/>
              <a:t>syndrome dépressif, </a:t>
            </a:r>
            <a:endParaRPr lang="fr-FR" dirty="0" smtClean="0"/>
          </a:p>
          <a:p>
            <a:r>
              <a:rPr lang="fr-FR" dirty="0"/>
              <a:t>D</a:t>
            </a:r>
            <a:r>
              <a:rPr lang="fr-FR" dirty="0" smtClean="0"/>
              <a:t>es </a:t>
            </a:r>
            <a:r>
              <a:rPr lang="fr-FR" dirty="0"/>
              <a:t>troubles de mémoire, </a:t>
            </a:r>
            <a:endParaRPr lang="fr-FR" dirty="0" smtClean="0"/>
          </a:p>
          <a:p>
            <a:r>
              <a:rPr lang="fr-FR" dirty="0"/>
              <a:t>U</a:t>
            </a:r>
            <a:r>
              <a:rPr lang="fr-FR" dirty="0" smtClean="0"/>
              <a:t>n </a:t>
            </a:r>
            <a:r>
              <a:rPr lang="fr-FR" dirty="0"/>
              <a:t>ralentissement idéomoteur, </a:t>
            </a:r>
            <a:endParaRPr lang="fr-FR" dirty="0" smtClean="0"/>
          </a:p>
          <a:p>
            <a:r>
              <a:rPr lang="fr-FR" dirty="0"/>
              <a:t>D</a:t>
            </a:r>
            <a:r>
              <a:rPr lang="fr-FR" dirty="0" smtClean="0"/>
              <a:t>es </a:t>
            </a:r>
            <a:r>
              <a:rPr lang="fr-FR" dirty="0"/>
              <a:t>troubles de la concentration et de l'attention. </a:t>
            </a:r>
            <a:endParaRPr lang="fr-FR" dirty="0" smtClean="0"/>
          </a:p>
        </p:txBody>
      </p:sp>
    </p:spTree>
    <p:extLst>
      <p:ext uri="{BB962C8B-B14F-4D97-AF65-F5344CB8AC3E}">
        <p14:creationId xmlns:p14="http://schemas.microsoft.com/office/powerpoint/2010/main" val="19738726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35016" y="1470003"/>
            <a:ext cx="9601196" cy="3593702"/>
          </a:xfrm>
        </p:spPr>
        <p:txBody>
          <a:bodyPr>
            <a:normAutofit/>
          </a:bodyPr>
          <a:lstStyle/>
          <a:p>
            <a:pPr marL="0" indent="0">
              <a:buNone/>
            </a:pPr>
            <a:r>
              <a:rPr lang="fr-FR" dirty="0"/>
              <a:t>La pente évolutive des troubles cognitifs est variable d'un patient à l'autre. À un stade plus avancé, elle se traduit par:</a:t>
            </a:r>
          </a:p>
          <a:p>
            <a:r>
              <a:rPr lang="fr-FR" dirty="0"/>
              <a:t> un syndrome démentiel évident de type sous-cortical, </a:t>
            </a:r>
            <a:endParaRPr lang="fr-FR" dirty="0" smtClean="0"/>
          </a:p>
          <a:p>
            <a:r>
              <a:rPr lang="fr-FR" dirty="0" smtClean="0"/>
              <a:t>les </a:t>
            </a:r>
            <a:r>
              <a:rPr lang="fr-FR" dirty="0"/>
              <a:t>troubles cognitifs s'associant à des troubles du comportement (apathie, indifférence, isolement), </a:t>
            </a:r>
            <a:endParaRPr lang="fr-FR" dirty="0" smtClean="0"/>
          </a:p>
          <a:p>
            <a:r>
              <a:rPr lang="fr-FR" dirty="0" smtClean="0"/>
              <a:t>des </a:t>
            </a:r>
            <a:r>
              <a:rPr lang="fr-FR" dirty="0"/>
              <a:t>troubles de l'équilibre, </a:t>
            </a:r>
            <a:endParaRPr lang="fr-FR" dirty="0" smtClean="0"/>
          </a:p>
          <a:p>
            <a:r>
              <a:rPr lang="fr-FR" dirty="0" smtClean="0"/>
              <a:t>une </a:t>
            </a:r>
            <a:r>
              <a:rPr lang="fr-FR" dirty="0" err="1"/>
              <a:t>tétraparésie</a:t>
            </a:r>
            <a:r>
              <a:rPr lang="fr-FR" dirty="0"/>
              <a:t>, </a:t>
            </a:r>
            <a:endParaRPr lang="fr-FR" dirty="0" smtClean="0"/>
          </a:p>
          <a:p>
            <a:r>
              <a:rPr lang="fr-FR" dirty="0" smtClean="0"/>
              <a:t>des </a:t>
            </a:r>
            <a:r>
              <a:rPr lang="fr-FR" dirty="0" err="1"/>
              <a:t>myoclonies</a:t>
            </a:r>
            <a:r>
              <a:rPr lang="fr-FR" dirty="0"/>
              <a:t> ou des crises convulsives. </a:t>
            </a:r>
            <a:endParaRPr lang="fr-FR" dirty="0" smtClean="0"/>
          </a:p>
          <a:p>
            <a:endParaRPr lang="fr-FR" dirty="0"/>
          </a:p>
        </p:txBody>
      </p:sp>
    </p:spTree>
    <p:extLst>
      <p:ext uri="{BB962C8B-B14F-4D97-AF65-F5344CB8AC3E}">
        <p14:creationId xmlns:p14="http://schemas.microsoft.com/office/powerpoint/2010/main" val="31458236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04028" y="1547641"/>
            <a:ext cx="9601196" cy="3318936"/>
          </a:xfrm>
        </p:spPr>
        <p:txBody>
          <a:bodyPr/>
          <a:lstStyle/>
          <a:p>
            <a:r>
              <a:rPr lang="fr-FR" dirty="0"/>
              <a:t>L'IRM révèle une atrophie cérébrale et une atteinte diffuse multifocale sous-corticale de la substance blanche (</a:t>
            </a:r>
            <a:r>
              <a:rPr lang="fr-FR" dirty="0" err="1"/>
              <a:t>hypersignaux</a:t>
            </a:r>
            <a:r>
              <a:rPr lang="fr-FR" dirty="0"/>
              <a:t> en T2 bilatéraux et symétriques péri-ventriculaires prédominant dans les lobes frontaux et pariétaux). </a:t>
            </a:r>
            <a:endParaRPr lang="fr-FR" dirty="0" smtClean="0"/>
          </a:p>
          <a:p>
            <a:r>
              <a:rPr lang="fr-FR" dirty="0" smtClean="0"/>
              <a:t>Le </a:t>
            </a:r>
            <a:r>
              <a:rPr lang="fr-FR" dirty="0"/>
              <a:t>traitement repose sur des antirétroviraux qui diffusent au travers de la barrière hématoencéphalique. </a:t>
            </a:r>
          </a:p>
          <a:p>
            <a:endParaRPr lang="fr-FR" dirty="0"/>
          </a:p>
        </p:txBody>
      </p:sp>
    </p:spTree>
    <p:extLst>
      <p:ext uri="{BB962C8B-B14F-4D97-AF65-F5344CB8AC3E}">
        <p14:creationId xmlns:p14="http://schemas.microsoft.com/office/powerpoint/2010/main" val="2600477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 INTRODUCTION</a:t>
            </a:r>
            <a:endParaRPr lang="fr-FR" dirty="0"/>
          </a:p>
        </p:txBody>
      </p:sp>
      <p:sp>
        <p:nvSpPr>
          <p:cNvPr id="3" name="Espace réservé du contenu 2"/>
          <p:cNvSpPr>
            <a:spLocks noGrp="1"/>
          </p:cNvSpPr>
          <p:nvPr>
            <p:ph idx="1"/>
          </p:nvPr>
        </p:nvSpPr>
        <p:spPr>
          <a:xfrm>
            <a:off x="1164566" y="2484408"/>
            <a:ext cx="10041147" cy="3391460"/>
          </a:xfrm>
        </p:spPr>
        <p:txBody>
          <a:bodyPr>
            <a:normAutofit/>
          </a:bodyPr>
          <a:lstStyle/>
          <a:p>
            <a:r>
              <a:rPr lang="fr-FR" dirty="0"/>
              <a:t>Les complications neurologiques liées à l'infection par le virus de l'immunodéficience humaine sont fréquentes, </a:t>
            </a:r>
            <a:r>
              <a:rPr lang="fr-FR" dirty="0" smtClean="0"/>
              <a:t>elles touchent </a:t>
            </a:r>
            <a:r>
              <a:rPr lang="fr-FR" dirty="0"/>
              <a:t>le système nerveux central, périphérique ainsi que le muscle.  Ces complications peuvent se rencontrer à tous les stades de la maladie, de la séroconversion au stade du syndrome d'immunodéficience acquise (sida).  </a:t>
            </a:r>
            <a:r>
              <a:rPr lang="fr-FR" dirty="0" smtClean="0"/>
              <a:t>Elles peuvent être liées au virus lui-même, aux affections opportunistes favorisées par l’immunodépression ou au traitement </a:t>
            </a:r>
            <a:r>
              <a:rPr lang="fr-FR" dirty="0" err="1" smtClean="0"/>
              <a:t>antiretroviral</a:t>
            </a:r>
            <a:r>
              <a:rPr lang="fr-FR" dirty="0" smtClean="0"/>
              <a:t>.</a:t>
            </a:r>
          </a:p>
          <a:p>
            <a:endParaRPr lang="fr-FR" dirty="0"/>
          </a:p>
        </p:txBody>
      </p:sp>
    </p:spTree>
    <p:extLst>
      <p:ext uri="{BB962C8B-B14F-4D97-AF65-F5344CB8AC3E}">
        <p14:creationId xmlns:p14="http://schemas.microsoft.com/office/powerpoint/2010/main" val="14663519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86775" y="1444124"/>
            <a:ext cx="9601196" cy="3318936"/>
          </a:xfrm>
        </p:spPr>
        <p:txBody>
          <a:bodyPr>
            <a:normAutofit/>
          </a:bodyPr>
          <a:lstStyle/>
          <a:p>
            <a:r>
              <a:rPr lang="fr-FR" dirty="0" smtClean="0"/>
              <a:t>3.2. Encéphalite </a:t>
            </a:r>
            <a:r>
              <a:rPr lang="fr-FR" dirty="0"/>
              <a:t>à cytomégalovirus </a:t>
            </a:r>
            <a:r>
              <a:rPr lang="fr-FR" dirty="0" smtClean="0"/>
              <a:t>(CMV)</a:t>
            </a:r>
            <a:endParaRPr lang="fr-FR" dirty="0"/>
          </a:p>
          <a:p>
            <a:r>
              <a:rPr lang="fr-FR" dirty="0"/>
              <a:t>L'encéphalite à </a:t>
            </a:r>
            <a:r>
              <a:rPr lang="fr-FR" dirty="0" smtClean="0"/>
              <a:t>CMV </a:t>
            </a:r>
            <a:r>
              <a:rPr lang="fr-FR" dirty="0"/>
              <a:t>a un mode d'installation des troubles brutal ou subaigu, associant au tableau </a:t>
            </a:r>
            <a:r>
              <a:rPr lang="fr-FR" dirty="0" smtClean="0"/>
              <a:t>d'encéphalite:</a:t>
            </a:r>
          </a:p>
          <a:p>
            <a:r>
              <a:rPr lang="fr-FR" dirty="0" smtClean="0"/>
              <a:t> </a:t>
            </a:r>
            <a:r>
              <a:rPr lang="fr-FR" dirty="0"/>
              <a:t>une atteinte des nerfs crâniens, </a:t>
            </a:r>
            <a:endParaRPr lang="fr-FR" dirty="0" smtClean="0"/>
          </a:p>
          <a:p>
            <a:r>
              <a:rPr lang="fr-FR" dirty="0" smtClean="0"/>
              <a:t>un </a:t>
            </a:r>
            <a:r>
              <a:rPr lang="fr-FR" dirty="0"/>
              <a:t>syndrome de la queue de cheval ou une </a:t>
            </a:r>
            <a:r>
              <a:rPr lang="fr-FR" dirty="0" err="1"/>
              <a:t>méningoradiculomyélite</a:t>
            </a:r>
            <a:r>
              <a:rPr lang="fr-FR" dirty="0"/>
              <a:t> </a:t>
            </a:r>
            <a:endParaRPr lang="fr-FR" dirty="0" smtClean="0"/>
          </a:p>
          <a:p>
            <a:r>
              <a:rPr lang="fr-FR" dirty="0" smtClean="0"/>
              <a:t> </a:t>
            </a:r>
            <a:r>
              <a:rPr lang="fr-FR" dirty="0"/>
              <a:t>une atteinte </a:t>
            </a:r>
            <a:r>
              <a:rPr lang="fr-FR" dirty="0" err="1"/>
              <a:t>multiviscérale</a:t>
            </a:r>
            <a:r>
              <a:rPr lang="fr-FR" dirty="0"/>
              <a:t> (rétinienne, pulmonaire, digestive). </a:t>
            </a:r>
            <a:endParaRPr lang="fr-FR" dirty="0" smtClean="0"/>
          </a:p>
          <a:p>
            <a:pPr marL="0" indent="0">
              <a:buNone/>
            </a:pPr>
            <a:r>
              <a:rPr lang="fr-FR" dirty="0" smtClean="0"/>
              <a:t>C'est </a:t>
            </a:r>
            <a:r>
              <a:rPr lang="fr-FR" dirty="0"/>
              <a:t>la plus fréquente des infections opportunistes à la phase tardive du sida. </a:t>
            </a:r>
          </a:p>
        </p:txBody>
      </p:sp>
    </p:spTree>
    <p:extLst>
      <p:ext uri="{BB962C8B-B14F-4D97-AF65-F5344CB8AC3E}">
        <p14:creationId xmlns:p14="http://schemas.microsoft.com/office/powerpoint/2010/main" val="17188936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55786" y="1444124"/>
            <a:ext cx="9601196" cy="3318936"/>
          </a:xfrm>
        </p:spPr>
        <p:txBody>
          <a:bodyPr/>
          <a:lstStyle/>
          <a:p>
            <a:r>
              <a:rPr lang="fr-FR" dirty="0"/>
              <a:t>L'IRM révèle alors une prise de contraste méningée péri-ventriculaire (</a:t>
            </a:r>
            <a:r>
              <a:rPr lang="fr-FR" dirty="0" err="1"/>
              <a:t>ventriculite</a:t>
            </a:r>
            <a:r>
              <a:rPr lang="fr-FR" dirty="0"/>
              <a:t>) et, parfois, une hydrocéphalie. Le diagnostic repose sur la présence du CMV (cytomégalovirus) dans le LCS, en culture ou par PCR. </a:t>
            </a:r>
            <a:endParaRPr lang="fr-FR" dirty="0" smtClean="0"/>
          </a:p>
          <a:p>
            <a:r>
              <a:rPr lang="fr-FR" dirty="0" smtClean="0"/>
              <a:t>Le </a:t>
            </a:r>
            <a:r>
              <a:rPr lang="fr-FR" dirty="0"/>
              <a:t>traitement antiviral (</a:t>
            </a:r>
            <a:r>
              <a:rPr lang="fr-FR" dirty="0" err="1"/>
              <a:t>ganciclovir</a:t>
            </a:r>
            <a:r>
              <a:rPr lang="fr-FR" dirty="0"/>
              <a:t>, </a:t>
            </a:r>
            <a:r>
              <a:rPr lang="fr-FR" dirty="0" err="1"/>
              <a:t>Cymevan</a:t>
            </a:r>
            <a:r>
              <a:rPr lang="fr-FR" dirty="0"/>
              <a:t>®, et </a:t>
            </a:r>
            <a:r>
              <a:rPr lang="fr-FR" dirty="0" err="1"/>
              <a:t>foscarnet</a:t>
            </a:r>
            <a:r>
              <a:rPr lang="fr-FR" dirty="0"/>
              <a:t>, </a:t>
            </a:r>
            <a:r>
              <a:rPr lang="fr-FR" dirty="0" err="1"/>
              <a:t>Foscavir</a:t>
            </a:r>
            <a:r>
              <a:rPr lang="fr-FR" dirty="0"/>
              <a:t>®) permet d'attendre la restauration immunitaire sous antirétroviraux.</a:t>
            </a:r>
          </a:p>
        </p:txBody>
      </p:sp>
    </p:spTree>
    <p:extLst>
      <p:ext uri="{BB962C8B-B14F-4D97-AF65-F5344CB8AC3E}">
        <p14:creationId xmlns:p14="http://schemas.microsoft.com/office/powerpoint/2010/main" val="1742045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t>4. Devant un trouble de la marche </a:t>
            </a:r>
            <a:br>
              <a:rPr lang="fr-FR" sz="2800" dirty="0"/>
            </a:br>
            <a:endParaRPr lang="fr-FR" sz="2800" dirty="0"/>
          </a:p>
        </p:txBody>
      </p:sp>
      <p:sp>
        <p:nvSpPr>
          <p:cNvPr id="3" name="Espace réservé du contenu 2"/>
          <p:cNvSpPr>
            <a:spLocks noGrp="1"/>
          </p:cNvSpPr>
          <p:nvPr>
            <p:ph idx="1"/>
          </p:nvPr>
        </p:nvSpPr>
        <p:spPr>
          <a:xfrm>
            <a:off x="1295402" y="2013468"/>
            <a:ext cx="9601195" cy="3318936"/>
          </a:xfrm>
        </p:spPr>
        <p:txBody>
          <a:bodyPr>
            <a:normAutofit/>
          </a:bodyPr>
          <a:lstStyle/>
          <a:p>
            <a:pPr marL="0" indent="0">
              <a:buNone/>
            </a:pPr>
            <a:r>
              <a:rPr lang="fr-FR" dirty="0" smtClean="0"/>
              <a:t>4.1. Neuropathie </a:t>
            </a:r>
            <a:r>
              <a:rPr lang="fr-FR" dirty="0"/>
              <a:t>débutante ou </a:t>
            </a:r>
            <a:r>
              <a:rPr lang="fr-FR" dirty="0" err="1"/>
              <a:t>polymyosite</a:t>
            </a:r>
            <a:r>
              <a:rPr lang="fr-FR" dirty="0"/>
              <a:t> </a:t>
            </a:r>
          </a:p>
          <a:p>
            <a:pPr marL="0" indent="0">
              <a:buNone/>
            </a:pPr>
            <a:r>
              <a:rPr lang="fr-FR" dirty="0" smtClean="0"/>
              <a:t>4.2. Myélopathie </a:t>
            </a:r>
            <a:r>
              <a:rPr lang="fr-FR" dirty="0"/>
              <a:t>vacuolaire </a:t>
            </a:r>
          </a:p>
          <a:p>
            <a:pPr marL="0" indent="0">
              <a:buNone/>
            </a:pPr>
            <a:r>
              <a:rPr lang="fr-FR" dirty="0" smtClean="0"/>
              <a:t>Une </a:t>
            </a:r>
            <a:r>
              <a:rPr lang="fr-FR" dirty="0"/>
              <a:t>myélopathie vacuolaire doit également être évoquée à un stade tardif de la maladie. Elle se manifeste par un déficit moteur des membres inférieurs évoluant vers un tableau de </a:t>
            </a:r>
            <a:r>
              <a:rPr lang="fr-FR" dirty="0" err="1"/>
              <a:t>paraparésie</a:t>
            </a:r>
            <a:r>
              <a:rPr lang="fr-FR" dirty="0"/>
              <a:t> spastique avec des troubles sensitifs modérés et des troubles sphinctériens. </a:t>
            </a:r>
            <a:endParaRPr lang="fr-FR" dirty="0" smtClean="0"/>
          </a:p>
          <a:p>
            <a:pPr marL="0" indent="0">
              <a:buNone/>
            </a:pPr>
            <a:r>
              <a:rPr lang="fr-FR" dirty="0" smtClean="0">
                <a:solidFill>
                  <a:srgbClr val="FF0000"/>
                </a:solidFill>
              </a:rPr>
              <a:t>Le </a:t>
            </a:r>
            <a:r>
              <a:rPr lang="fr-FR" dirty="0">
                <a:solidFill>
                  <a:srgbClr val="FF0000"/>
                </a:solidFill>
              </a:rPr>
              <a:t>diagnostic différentiel doit être établi avec des atteintes médullaires zostériennes, herpétiques et à CMV ; la toxoplasmose ou un lymphome sont parfois incriminés. </a:t>
            </a:r>
          </a:p>
          <a:p>
            <a:pPr marL="0" indent="0">
              <a:buNone/>
            </a:pPr>
            <a:endParaRPr lang="fr-FR" dirty="0"/>
          </a:p>
          <a:p>
            <a:endParaRPr lang="fr-FR" dirty="0"/>
          </a:p>
        </p:txBody>
      </p:sp>
    </p:spTree>
    <p:extLst>
      <p:ext uri="{BB962C8B-B14F-4D97-AF65-F5344CB8AC3E}">
        <p14:creationId xmlns:p14="http://schemas.microsoft.com/office/powerpoint/2010/main" val="28373708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34838" y="0"/>
            <a:ext cx="11205713" cy="6280030"/>
          </a:xfrm>
          <a:prstGeom prst="rect">
            <a:avLst/>
          </a:prstGeom>
        </p:spPr>
      </p:pic>
    </p:spTree>
    <p:extLst>
      <p:ext uri="{BB962C8B-B14F-4D97-AF65-F5344CB8AC3E}">
        <p14:creationId xmlns:p14="http://schemas.microsoft.com/office/powerpoint/2010/main" val="32448268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V. Complications induites par le traitement antirétroviral </a:t>
            </a:r>
            <a:r>
              <a:rPr lang="fr-FR" sz="2800" dirty="0"/>
              <a:t/>
            </a:r>
            <a:br>
              <a:rPr lang="fr-FR" sz="2800" dirty="0"/>
            </a:br>
            <a:endParaRPr lang="fr-FR" sz="2800" dirty="0"/>
          </a:p>
        </p:txBody>
      </p:sp>
      <p:sp>
        <p:nvSpPr>
          <p:cNvPr id="3" name="Espace réservé du contenu 2"/>
          <p:cNvSpPr>
            <a:spLocks noGrp="1"/>
          </p:cNvSpPr>
          <p:nvPr>
            <p:ph idx="1"/>
          </p:nvPr>
        </p:nvSpPr>
        <p:spPr>
          <a:xfrm>
            <a:off x="1191884" y="1737422"/>
            <a:ext cx="9601196" cy="4404585"/>
          </a:xfrm>
        </p:spPr>
        <p:txBody>
          <a:bodyPr>
            <a:noAutofit/>
          </a:bodyPr>
          <a:lstStyle/>
          <a:p>
            <a:pPr marL="0" indent="0">
              <a:buNone/>
            </a:pPr>
            <a:r>
              <a:rPr lang="fr-FR" dirty="0" smtClean="0"/>
              <a:t>1. Les effets secondaires induits inhibiteurs </a:t>
            </a:r>
            <a:r>
              <a:rPr lang="fr-FR" dirty="0" err="1"/>
              <a:t>nucléosidiques</a:t>
            </a:r>
            <a:r>
              <a:rPr lang="fr-FR" dirty="0"/>
              <a:t> de la transcriptase </a:t>
            </a:r>
            <a:r>
              <a:rPr lang="fr-FR" dirty="0" smtClean="0"/>
              <a:t>inverse: la </a:t>
            </a:r>
            <a:r>
              <a:rPr lang="fr-FR" dirty="0"/>
              <a:t>didanosine et la </a:t>
            </a:r>
            <a:r>
              <a:rPr lang="fr-FR" dirty="0" err="1"/>
              <a:t>stavudine</a:t>
            </a:r>
            <a:r>
              <a:rPr lang="fr-FR" dirty="0"/>
              <a:t> peuvent être responsables de l'apparition d'une polyneuropathie. </a:t>
            </a:r>
            <a:endParaRPr lang="fr-FR" dirty="0" smtClean="0"/>
          </a:p>
          <a:p>
            <a:pPr marL="0" indent="0">
              <a:buNone/>
            </a:pPr>
            <a:r>
              <a:rPr lang="fr-FR" dirty="0" smtClean="0"/>
              <a:t>L'existence </a:t>
            </a:r>
            <a:r>
              <a:rPr lang="fr-FR" dirty="0"/>
              <a:t>de nouvelles molécules moins toxiques a entraîné une nette diminution voire une disparition de la prescription de ces médicaments. </a:t>
            </a:r>
            <a:endParaRPr lang="fr-FR" dirty="0" smtClean="0"/>
          </a:p>
          <a:p>
            <a:pPr marL="0" indent="0">
              <a:buNone/>
            </a:pPr>
            <a:r>
              <a:rPr lang="fr-FR" dirty="0" smtClean="0"/>
              <a:t>2. Les effets secondaires induits par les inhibiteurs </a:t>
            </a:r>
            <a:r>
              <a:rPr lang="fr-FR" dirty="0"/>
              <a:t>de protéase (</a:t>
            </a:r>
            <a:r>
              <a:rPr lang="fr-FR" dirty="0" err="1"/>
              <a:t>ritonavir</a:t>
            </a:r>
            <a:r>
              <a:rPr lang="fr-FR" dirty="0"/>
              <a:t>, </a:t>
            </a:r>
            <a:r>
              <a:rPr lang="fr-FR" dirty="0" err="1"/>
              <a:t>amprénavir</a:t>
            </a:r>
            <a:r>
              <a:rPr lang="fr-FR" dirty="0"/>
              <a:t>) peuvent entraîner l'apparition de céphalées, vertiges et paresthésies. </a:t>
            </a:r>
            <a:endParaRPr lang="fr-FR" dirty="0" smtClean="0"/>
          </a:p>
          <a:p>
            <a:pPr marL="0" indent="0">
              <a:buNone/>
            </a:pPr>
            <a:r>
              <a:rPr lang="fr-FR" dirty="0" smtClean="0"/>
              <a:t>3. Les effets secondaires induits par les inhibiteurs </a:t>
            </a:r>
            <a:r>
              <a:rPr lang="fr-FR" dirty="0"/>
              <a:t>non </a:t>
            </a:r>
            <a:r>
              <a:rPr lang="fr-FR" dirty="0" err="1" smtClean="0"/>
              <a:t>nucléosidiques</a:t>
            </a:r>
            <a:r>
              <a:rPr lang="fr-FR" dirty="0" smtClean="0"/>
              <a:t>, </a:t>
            </a:r>
            <a:r>
              <a:rPr lang="fr-FR" dirty="0"/>
              <a:t>notamment l'</a:t>
            </a:r>
            <a:r>
              <a:rPr lang="fr-FR" dirty="0" err="1"/>
              <a:t>éfavirenz</a:t>
            </a:r>
            <a:r>
              <a:rPr lang="fr-FR" dirty="0"/>
              <a:t> qui peut induire également un syndrome confusionnel et des crises convulsives</a:t>
            </a:r>
          </a:p>
        </p:txBody>
      </p:sp>
    </p:spTree>
    <p:extLst>
      <p:ext uri="{BB962C8B-B14F-4D97-AF65-F5344CB8AC3E}">
        <p14:creationId xmlns:p14="http://schemas.microsoft.com/office/powerpoint/2010/main" val="29406590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fr-FR" dirty="0"/>
              <a:t>4. Syndromes de reconstitution immunitaire : IRIS</a:t>
            </a:r>
          </a:p>
          <a:p>
            <a:pPr marL="0" indent="0">
              <a:buNone/>
            </a:pPr>
            <a:r>
              <a:rPr lang="fr-FR" dirty="0" smtClean="0"/>
              <a:t>Les </a:t>
            </a:r>
            <a:r>
              <a:rPr lang="fr-FR" dirty="0"/>
              <a:t>IRIS sont de description relativement récente, notamment dans le domaine neurologique. Ils surviennent chez des patients profondément immunodéprimés, manifestant une restauration rapide et robuste de leur système immunitaire lors de la mise sous combinaison antirétrovirale </a:t>
            </a:r>
          </a:p>
        </p:txBody>
      </p:sp>
    </p:spTree>
    <p:extLst>
      <p:ext uri="{BB962C8B-B14F-4D97-AF65-F5344CB8AC3E}">
        <p14:creationId xmlns:p14="http://schemas.microsoft.com/office/powerpoint/2010/main" val="33656275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r>
              <a:rPr lang="fr-FR" dirty="0" smtClean="0"/>
              <a:t>Il existe 3 </a:t>
            </a:r>
            <a:r>
              <a:rPr lang="fr-FR" dirty="0"/>
              <a:t>formes </a:t>
            </a:r>
            <a:r>
              <a:rPr lang="fr-FR" dirty="0" smtClean="0"/>
              <a:t>d’IRIS:</a:t>
            </a:r>
          </a:p>
          <a:p>
            <a:r>
              <a:rPr lang="fr-FR" dirty="0" smtClean="0"/>
              <a:t>IRIS </a:t>
            </a:r>
            <a:r>
              <a:rPr lang="fr-FR" dirty="0"/>
              <a:t>paradoxal : amélioration initiale d’une infection sous traitement et aggravation 2ndaire après reconstitution immune </a:t>
            </a:r>
          </a:p>
          <a:p>
            <a:r>
              <a:rPr lang="fr-FR" dirty="0" smtClean="0"/>
              <a:t>IRIS </a:t>
            </a:r>
            <a:r>
              <a:rPr lang="fr-FR" dirty="0"/>
              <a:t>infectieux : reconstitution d’une réponse immune contre un agent infectieux quiescent mais viable, démasquant une infection jusque là asymptomatique </a:t>
            </a:r>
          </a:p>
          <a:p>
            <a:r>
              <a:rPr lang="fr-FR" dirty="0" smtClean="0"/>
              <a:t>IRIS </a:t>
            </a:r>
            <a:r>
              <a:rPr lang="fr-FR" dirty="0"/>
              <a:t>auto-immun : pathologies AI ou inflammatoires déclenchées ou aggravées par la modification de la réponse immune </a:t>
            </a:r>
          </a:p>
        </p:txBody>
      </p:sp>
    </p:spTree>
    <p:extLst>
      <p:ext uri="{BB962C8B-B14F-4D97-AF65-F5344CB8AC3E}">
        <p14:creationId xmlns:p14="http://schemas.microsoft.com/office/powerpoint/2010/main" val="4665067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r>
              <a:rPr lang="fr-FR" dirty="0" smtClean="0"/>
              <a:t>L’IRIS </a:t>
            </a:r>
            <a:r>
              <a:rPr lang="fr-FR" dirty="0"/>
              <a:t>neurologique toucherait 0,9 % de la population VIH mise sous traitement </a:t>
            </a:r>
            <a:r>
              <a:rPr lang="fr-FR" dirty="0" smtClean="0"/>
              <a:t>antirétroviral. </a:t>
            </a:r>
          </a:p>
          <a:p>
            <a:r>
              <a:rPr lang="fr-FR" dirty="0" smtClean="0"/>
              <a:t>Le </a:t>
            </a:r>
            <a:r>
              <a:rPr lang="fr-FR" dirty="0"/>
              <a:t>délai de survenue est de 2 à 25 semaines après le début du traitement</a:t>
            </a:r>
            <a:r>
              <a:rPr lang="fr-FR" dirty="0" smtClean="0"/>
              <a:t>.</a:t>
            </a:r>
          </a:p>
          <a:p>
            <a:r>
              <a:rPr lang="fr-FR" dirty="0" smtClean="0"/>
              <a:t> </a:t>
            </a:r>
            <a:r>
              <a:rPr lang="fr-FR" dirty="0"/>
              <a:t>Les patients présentant un IRIS neurologique peuvent avoir été symptomatiques ou non d’une infection opportuniste préalable (cryptococcose, tuberculose, LEMP, toxoplasmose cérébrale). </a:t>
            </a:r>
            <a:endParaRPr lang="fr-FR" dirty="0" smtClean="0"/>
          </a:p>
          <a:p>
            <a:r>
              <a:rPr lang="fr-FR" dirty="0" smtClean="0"/>
              <a:t>Le </a:t>
            </a:r>
            <a:r>
              <a:rPr lang="fr-FR" dirty="0"/>
              <a:t>contexte est important à considérer : introduction récente du traitement antirétroviral, réponse immunologique rapide avec augmentation du taux de lymphocytes CD4</a:t>
            </a:r>
            <a:r>
              <a:rPr lang="fr-FR" dirty="0" smtClean="0"/>
              <a:t>.</a:t>
            </a:r>
          </a:p>
          <a:p>
            <a:endParaRPr lang="fr-FR" dirty="0"/>
          </a:p>
        </p:txBody>
      </p:sp>
    </p:spTree>
    <p:extLst>
      <p:ext uri="{BB962C8B-B14F-4D97-AF65-F5344CB8AC3E}">
        <p14:creationId xmlns:p14="http://schemas.microsoft.com/office/powerpoint/2010/main" val="5106909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dirty="0"/>
              <a:t>Les manifestations cliniques comportent soit l’apparition soit l’aggravation, paradoxale sous traitement, de l’une de ces pathologies du SNC. Le diagnostic repose sur la clinique et l’imagerie. Cette dernière montre une accentuation des anomalies préexistantes, voire de nouvelles anomalies témoignant d’une accentuation de l’inflammation (prises de contraste, effet de masse</a:t>
            </a:r>
            <a:r>
              <a:rPr lang="fr-FR" dirty="0" smtClean="0"/>
              <a:t>). </a:t>
            </a:r>
            <a:r>
              <a:rPr lang="fr-FR" dirty="0"/>
              <a:t>Il peut aussi s’agir de la survenue d’une encéphalite diffuse sans pathogène autre que le VIH en rapport avec une infiltration diffuse de lymphocytes CD8. La prise en charge thérapeutique n’est pas codifiée et dépend de chaque cas : gravité des manifestations, nature du pathogène en cause. L’abstention comme les corticoïdes peuvent être discutés.</a:t>
            </a:r>
          </a:p>
          <a:p>
            <a:endParaRPr lang="fr-FR" dirty="0"/>
          </a:p>
        </p:txBody>
      </p:sp>
    </p:spTree>
    <p:extLst>
      <p:ext uri="{BB962C8B-B14F-4D97-AF65-F5344CB8AC3E}">
        <p14:creationId xmlns:p14="http://schemas.microsoft.com/office/powerpoint/2010/main" val="8165972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Manifestations </a:t>
            </a:r>
            <a:r>
              <a:rPr lang="fr-FR" dirty="0" err="1"/>
              <a:t>neurovasculaires</a:t>
            </a:r>
            <a:r>
              <a:rPr lang="fr-FR" dirty="0"/>
              <a:t> </a:t>
            </a:r>
          </a:p>
        </p:txBody>
      </p:sp>
      <p:sp>
        <p:nvSpPr>
          <p:cNvPr id="3" name="Espace réservé du contenu 2"/>
          <p:cNvSpPr>
            <a:spLocks noGrp="1"/>
          </p:cNvSpPr>
          <p:nvPr>
            <p:ph idx="1"/>
          </p:nvPr>
        </p:nvSpPr>
        <p:spPr/>
        <p:txBody>
          <a:bodyPr>
            <a:normAutofit/>
          </a:bodyPr>
          <a:lstStyle/>
          <a:p>
            <a:r>
              <a:rPr lang="fr-FR" dirty="0" smtClean="0"/>
              <a:t>Les </a:t>
            </a:r>
            <a:r>
              <a:rPr lang="fr-FR" dirty="0"/>
              <a:t>atteintes </a:t>
            </a:r>
            <a:r>
              <a:rPr lang="fr-FR" dirty="0" err="1"/>
              <a:t>neurovasculaires</a:t>
            </a:r>
            <a:r>
              <a:rPr lang="fr-FR" dirty="0"/>
              <a:t> touchant la population infectée par le VIH ont été décrites précocement chez l’enfant sous la forme d’angiopathies calcifiantes des noyaux gris centraux sans autre cause que l’infection à VIH elle-même et associées à l’encéphalopathie due au VIH</a:t>
            </a:r>
            <a:r>
              <a:rPr lang="fr-FR"/>
              <a:t>. </a:t>
            </a:r>
            <a:endParaRPr lang="fr-FR" smtClean="0"/>
          </a:p>
          <a:p>
            <a:r>
              <a:rPr lang="fr-FR" smtClean="0"/>
              <a:t>Chez </a:t>
            </a:r>
            <a:r>
              <a:rPr lang="fr-FR" dirty="0"/>
              <a:t>l’adulte, l’intérêt pour les manifestations vasculaires non </a:t>
            </a:r>
            <a:r>
              <a:rPr lang="fr-FR" dirty="0" err="1"/>
              <a:t>vasculitiques</a:t>
            </a:r>
            <a:r>
              <a:rPr lang="fr-FR" dirty="0"/>
              <a:t>/infectieuses est apparu </a:t>
            </a:r>
            <a:r>
              <a:rPr lang="fr-FR" dirty="0" smtClean="0"/>
              <a:t>avec </a:t>
            </a:r>
            <a:r>
              <a:rPr lang="fr-FR" dirty="0"/>
              <a:t>les complications métaboliques des </a:t>
            </a:r>
            <a:r>
              <a:rPr lang="fr-FR" dirty="0" err="1"/>
              <a:t>antiprotéases</a:t>
            </a:r>
            <a:r>
              <a:rPr lang="fr-FR" dirty="0"/>
              <a:t> (anomalies lipidiques, résistance à l’insuline) et l’augmentation du risque coronarien. </a:t>
            </a:r>
            <a:endParaRPr lang="fr-FR" dirty="0" smtClean="0"/>
          </a:p>
          <a:p>
            <a:r>
              <a:rPr lang="fr-FR" dirty="0" smtClean="0"/>
              <a:t>La </a:t>
            </a:r>
            <a:r>
              <a:rPr lang="fr-FR" dirty="0"/>
              <a:t>prévalence des accidents vasculaires cérébraux est multipliée par 10 par rapport à la population générale dans les tranches d’âge comparables. </a:t>
            </a:r>
          </a:p>
        </p:txBody>
      </p:sp>
    </p:spTree>
    <p:extLst>
      <p:ext uri="{BB962C8B-B14F-4D97-AF65-F5344CB8AC3E}">
        <p14:creationId xmlns:p14="http://schemas.microsoft.com/office/powerpoint/2010/main" val="3574278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II. ETHIOPATHOGENIE</a:t>
            </a:r>
            <a:r>
              <a:rPr lang="fr-FR" dirty="0"/>
              <a:t> :</a:t>
            </a:r>
            <a:br>
              <a:rPr lang="fr-FR" dirty="0"/>
            </a:br>
            <a:endParaRPr lang="fr-FR" dirty="0"/>
          </a:p>
        </p:txBody>
      </p:sp>
      <p:sp>
        <p:nvSpPr>
          <p:cNvPr id="3" name="Espace réservé du contenu 2"/>
          <p:cNvSpPr>
            <a:spLocks noGrp="1"/>
          </p:cNvSpPr>
          <p:nvPr>
            <p:ph idx="1"/>
          </p:nvPr>
        </p:nvSpPr>
        <p:spPr/>
        <p:txBody>
          <a:bodyPr>
            <a:normAutofit/>
          </a:bodyPr>
          <a:lstStyle/>
          <a:p>
            <a:r>
              <a:rPr lang="fr-FR" dirty="0" smtClean="0"/>
              <a:t>Le </a:t>
            </a:r>
            <a:r>
              <a:rPr lang="fr-FR" dirty="0"/>
              <a:t>SN est la 2</a:t>
            </a:r>
            <a:r>
              <a:rPr lang="fr-FR" baseline="30000" dirty="0"/>
              <a:t>ème </a:t>
            </a:r>
            <a:r>
              <a:rPr lang="fr-FR" dirty="0"/>
              <a:t> cible du VIH après le système immunitaire et son  invasion est un événement précoce depuis la virémie induite par la séroconversion.</a:t>
            </a:r>
          </a:p>
          <a:p>
            <a:r>
              <a:rPr lang="fr-FR" dirty="0"/>
              <a:t>Des gènes du VIH dès la 1</a:t>
            </a:r>
            <a:r>
              <a:rPr lang="fr-FR" baseline="30000" dirty="0"/>
              <a:t>ère</a:t>
            </a:r>
            <a:r>
              <a:rPr lang="fr-FR" dirty="0"/>
              <a:t> et 2</a:t>
            </a:r>
            <a:r>
              <a:rPr lang="fr-FR" baseline="30000" dirty="0"/>
              <a:t>ème</a:t>
            </a:r>
            <a:r>
              <a:rPr lang="fr-FR" dirty="0"/>
              <a:t> S suivant l’infection dans le LCR et peuvent déjà induire des lésions cérébrales minimes.</a:t>
            </a:r>
          </a:p>
          <a:p>
            <a:r>
              <a:rPr lang="fr-FR" dirty="0"/>
              <a:t>L’ARN du virus au 7J post inoculation</a:t>
            </a:r>
          </a:p>
          <a:p>
            <a:endParaRPr lang="fr-FR" dirty="0"/>
          </a:p>
        </p:txBody>
      </p:sp>
    </p:spTree>
    <p:extLst>
      <p:ext uri="{BB962C8B-B14F-4D97-AF65-F5344CB8AC3E}">
        <p14:creationId xmlns:p14="http://schemas.microsoft.com/office/powerpoint/2010/main" val="5265228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a:t>CONCLUSION </a:t>
            </a:r>
            <a:r>
              <a:rPr lang="fr-FR" sz="2800" dirty="0"/>
              <a:t/>
            </a:r>
            <a:br>
              <a:rPr lang="fr-FR" sz="2800" dirty="0"/>
            </a:br>
            <a:endParaRPr lang="fr-FR" sz="2800" dirty="0"/>
          </a:p>
        </p:txBody>
      </p:sp>
      <p:sp>
        <p:nvSpPr>
          <p:cNvPr id="3" name="Espace réservé du contenu 2"/>
          <p:cNvSpPr>
            <a:spLocks noGrp="1"/>
          </p:cNvSpPr>
          <p:nvPr>
            <p:ph idx="1"/>
          </p:nvPr>
        </p:nvSpPr>
        <p:spPr/>
        <p:txBody>
          <a:bodyPr>
            <a:normAutofit/>
          </a:bodyPr>
          <a:lstStyle/>
          <a:p>
            <a:r>
              <a:rPr lang="fr-FR" dirty="0" smtClean="0"/>
              <a:t>L’infection </a:t>
            </a:r>
            <a:r>
              <a:rPr lang="fr-FR" dirty="0"/>
              <a:t>par le VIH reste pourvoyeuse de nombreuses catégories de complications neurologiques à l’heure des combinaisons antirétrovirales puissantes.</a:t>
            </a:r>
          </a:p>
          <a:p>
            <a:r>
              <a:rPr lang="fr-FR" dirty="0"/>
              <a:t>L’encéphalite est la première complication neurologique de l’infection par le VIH.</a:t>
            </a:r>
          </a:p>
          <a:p>
            <a:r>
              <a:rPr lang="fr-FR" dirty="0"/>
              <a:t>La séropositivité est souvent ignorée en cas de première complication opportuniste de l’immunodépression.</a:t>
            </a:r>
          </a:p>
          <a:p>
            <a:r>
              <a:rPr lang="fr-FR" dirty="0"/>
              <a:t> L’allongement de la survie des patients et leur vieillissement s’accompagnent d’une modification de l’épidémiologie neurologique au cours de l’infection par le VIH.</a:t>
            </a:r>
          </a:p>
          <a:p>
            <a:endParaRPr lang="fr-FR" dirty="0"/>
          </a:p>
        </p:txBody>
      </p:sp>
    </p:spTree>
    <p:extLst>
      <p:ext uri="{BB962C8B-B14F-4D97-AF65-F5344CB8AC3E}">
        <p14:creationId xmlns:p14="http://schemas.microsoft.com/office/powerpoint/2010/main" val="3736205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r>
              <a:rPr lang="fr-FR" dirty="0"/>
              <a:t>Il existe plusieurs hypothèses d’entrée du virus au sein du SN:</a:t>
            </a:r>
          </a:p>
          <a:p>
            <a:pPr lvl="0"/>
            <a:r>
              <a:rPr lang="fr-FR" dirty="0"/>
              <a:t>Théorie du cheval de Troie: Monocyte/Macrophage/Lymphocyte infectée traversant la barrière </a:t>
            </a:r>
            <a:r>
              <a:rPr lang="fr-FR" dirty="0" err="1"/>
              <a:t>hemato</a:t>
            </a:r>
            <a:r>
              <a:rPr lang="fr-FR" dirty="0"/>
              <a:t> encéphalique</a:t>
            </a:r>
          </a:p>
          <a:p>
            <a:pPr lvl="0"/>
            <a:r>
              <a:rPr lang="fr-FR" dirty="0"/>
              <a:t>Passage du virus libre le long des filets nerveux ou à travers les cellules endothéliales de la BHE</a:t>
            </a:r>
          </a:p>
          <a:p>
            <a:pPr lvl="0"/>
            <a:r>
              <a:rPr lang="fr-FR" dirty="0"/>
              <a:t>Infection des plexus choroïdes à travers le LCR</a:t>
            </a:r>
          </a:p>
          <a:p>
            <a:endParaRPr lang="fr-FR" dirty="0"/>
          </a:p>
        </p:txBody>
      </p:sp>
    </p:spTree>
    <p:extLst>
      <p:ext uri="{BB962C8B-B14F-4D97-AF65-F5344CB8AC3E}">
        <p14:creationId xmlns:p14="http://schemas.microsoft.com/office/powerpoint/2010/main" val="2999271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III. Les complications aigues liées au VIH</a:t>
            </a:r>
            <a:endParaRPr lang="fr-FR" dirty="0"/>
          </a:p>
        </p:txBody>
      </p:sp>
      <p:sp>
        <p:nvSpPr>
          <p:cNvPr id="3" name="Espace réservé du contenu 2"/>
          <p:cNvSpPr>
            <a:spLocks noGrp="1"/>
          </p:cNvSpPr>
          <p:nvPr>
            <p:ph idx="1"/>
          </p:nvPr>
        </p:nvSpPr>
        <p:spPr/>
        <p:txBody>
          <a:bodyPr>
            <a:normAutofit/>
          </a:bodyPr>
          <a:lstStyle/>
          <a:p>
            <a:pPr marL="457200" indent="-457200">
              <a:buAutoNum type="alphaUcPeriod"/>
            </a:pPr>
            <a:r>
              <a:rPr lang="fr-FR" dirty="0" smtClean="0"/>
              <a:t>Complications de la primo infection:</a:t>
            </a:r>
          </a:p>
          <a:p>
            <a:pPr marL="0" indent="0">
              <a:buNone/>
            </a:pPr>
            <a:r>
              <a:rPr lang="fr-FR" dirty="0" smtClean="0"/>
              <a:t>1. Le </a:t>
            </a:r>
            <a:r>
              <a:rPr lang="fr-FR" i="1" dirty="0"/>
              <a:t>syndrome rétroviral aigu survient dans un délai de 1 à 6 </a:t>
            </a:r>
            <a:r>
              <a:rPr lang="fr-FR" dirty="0"/>
              <a:t>semaines après le contact contaminant:</a:t>
            </a:r>
          </a:p>
          <a:p>
            <a:pPr lvl="0"/>
            <a:r>
              <a:rPr lang="fr-FR" dirty="0"/>
              <a:t>Un </a:t>
            </a:r>
            <a:r>
              <a:rPr lang="fr-FR" i="1" dirty="0"/>
              <a:t>syndrome infectieux non spécifique assez </a:t>
            </a:r>
            <a:r>
              <a:rPr lang="fr-FR" dirty="0"/>
              <a:t>proche de la MNI : fièvre dans 90 %, adénopathies, pharyngite (60 %),</a:t>
            </a:r>
          </a:p>
          <a:p>
            <a:pPr lvl="0"/>
            <a:r>
              <a:rPr lang="fr-FR" dirty="0"/>
              <a:t>Un Rash cutané </a:t>
            </a:r>
            <a:r>
              <a:rPr lang="fr-FR" dirty="0" err="1"/>
              <a:t>maculopapuleux</a:t>
            </a:r>
            <a:r>
              <a:rPr lang="fr-FR" dirty="0"/>
              <a:t> (50 %), arthralgies et diarrhée.</a:t>
            </a:r>
          </a:p>
          <a:p>
            <a:r>
              <a:rPr lang="fr-FR" dirty="0"/>
              <a:t>Les manifestations neurologiques qui peuvent s'observer à cette phase (10 %) sont variées : </a:t>
            </a:r>
          </a:p>
        </p:txBody>
      </p:sp>
    </p:spTree>
    <p:extLst>
      <p:ext uri="{BB962C8B-B14F-4D97-AF65-F5344CB8AC3E}">
        <p14:creationId xmlns:p14="http://schemas.microsoft.com/office/powerpoint/2010/main" val="4119006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lvl="0" indent="0">
              <a:buNone/>
            </a:pPr>
            <a:r>
              <a:rPr lang="fr-FR" dirty="0" smtClean="0"/>
              <a:t>2. Méningoencéphalite</a:t>
            </a:r>
            <a:r>
              <a:rPr lang="fr-FR" dirty="0"/>
              <a:t>, </a:t>
            </a:r>
          </a:p>
          <a:p>
            <a:pPr marL="0" lvl="0" indent="0">
              <a:buNone/>
            </a:pPr>
            <a:r>
              <a:rPr lang="fr-FR" dirty="0" smtClean="0"/>
              <a:t>3. Méningite </a:t>
            </a:r>
            <a:r>
              <a:rPr lang="fr-FR" dirty="0"/>
              <a:t>lymphocytaire isolée,</a:t>
            </a:r>
          </a:p>
          <a:p>
            <a:pPr marL="0" lvl="0" indent="0">
              <a:buNone/>
            </a:pPr>
            <a:r>
              <a:rPr lang="fr-FR" dirty="0" smtClean="0"/>
              <a:t>4. Polyradiculonévrite </a:t>
            </a:r>
            <a:r>
              <a:rPr lang="fr-FR" dirty="0"/>
              <a:t>de type Guillain-Barré </a:t>
            </a:r>
            <a:r>
              <a:rPr lang="fr-FR" dirty="0" smtClean="0"/>
              <a:t>ou une  </a:t>
            </a:r>
            <a:r>
              <a:rPr lang="fr-FR" dirty="0" err="1"/>
              <a:t>mononévrite</a:t>
            </a:r>
            <a:r>
              <a:rPr lang="fr-FR" dirty="0"/>
              <a:t>: La PFP étant la plus fréquente des neuropathies périphériques,</a:t>
            </a:r>
          </a:p>
          <a:p>
            <a:pPr marL="0" lvl="0" indent="0">
              <a:buNone/>
            </a:pPr>
            <a:r>
              <a:rPr lang="fr-FR" dirty="0" smtClean="0"/>
              <a:t>5. Une </a:t>
            </a:r>
            <a:r>
              <a:rPr lang="fr-FR" dirty="0"/>
              <a:t>myélopathie.</a:t>
            </a:r>
          </a:p>
          <a:p>
            <a:pPr marL="0" indent="0">
              <a:buNone/>
            </a:pPr>
            <a:r>
              <a:rPr lang="fr-FR" dirty="0"/>
              <a:t>Elles sont le plus souvent spontanément régressives.</a:t>
            </a:r>
          </a:p>
          <a:p>
            <a:endParaRPr lang="fr-FR" dirty="0"/>
          </a:p>
        </p:txBody>
      </p:sp>
    </p:spTree>
    <p:extLst>
      <p:ext uri="{BB962C8B-B14F-4D97-AF65-F5344CB8AC3E}">
        <p14:creationId xmlns:p14="http://schemas.microsoft.com/office/powerpoint/2010/main" val="4261372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57379" y="1530389"/>
            <a:ext cx="9601196" cy="4482222"/>
          </a:xfrm>
        </p:spPr>
        <p:txBody>
          <a:bodyPr>
            <a:noAutofit/>
          </a:bodyPr>
          <a:lstStyle/>
          <a:p>
            <a:pPr marL="0" indent="0">
              <a:buNone/>
            </a:pPr>
            <a:r>
              <a:rPr lang="fr-FR" dirty="0" smtClean="0"/>
              <a:t>Biologiquement</a:t>
            </a:r>
            <a:r>
              <a:rPr lang="fr-FR" dirty="0"/>
              <a:t>:</a:t>
            </a:r>
            <a:r>
              <a:rPr lang="fr-FR" dirty="0" smtClean="0"/>
              <a:t> </a:t>
            </a:r>
          </a:p>
          <a:p>
            <a:r>
              <a:rPr lang="fr-FR" dirty="0" smtClean="0"/>
              <a:t>Thrombopénie </a:t>
            </a:r>
            <a:r>
              <a:rPr lang="fr-FR" dirty="0"/>
              <a:t>(75 %), </a:t>
            </a:r>
            <a:r>
              <a:rPr lang="fr-FR" dirty="0" smtClean="0"/>
              <a:t>leucopénie </a:t>
            </a:r>
            <a:r>
              <a:rPr lang="fr-FR" dirty="0"/>
              <a:t>(50 </a:t>
            </a:r>
            <a:r>
              <a:rPr lang="fr-FR" dirty="0" smtClean="0"/>
              <a:t>%), neutropénie</a:t>
            </a:r>
            <a:r>
              <a:rPr lang="fr-FR" dirty="0"/>
              <a:t>,</a:t>
            </a:r>
            <a:r>
              <a:rPr lang="fr-FR" dirty="0" smtClean="0"/>
              <a:t> </a:t>
            </a:r>
            <a:r>
              <a:rPr lang="fr-FR" dirty="0"/>
              <a:t>habituellement une lymphopénie initiale suivie d'un syndrome </a:t>
            </a:r>
            <a:r>
              <a:rPr lang="fr-FR" dirty="0" err="1"/>
              <a:t>mononucléosique</a:t>
            </a:r>
            <a:r>
              <a:rPr lang="fr-FR" dirty="0"/>
              <a:t> (</a:t>
            </a:r>
            <a:r>
              <a:rPr lang="fr-FR" dirty="0" err="1"/>
              <a:t>hyperlymphocytose</a:t>
            </a:r>
            <a:r>
              <a:rPr lang="fr-FR" dirty="0"/>
              <a:t> avec grands lymphocytes </a:t>
            </a:r>
            <a:r>
              <a:rPr lang="fr-FR" dirty="0" err="1"/>
              <a:t>hyperbasophiles</a:t>
            </a:r>
            <a:r>
              <a:rPr lang="fr-FR" dirty="0"/>
              <a:t> et inversion de la formule leucocytaire). </a:t>
            </a:r>
            <a:endParaRPr lang="fr-FR" dirty="0" smtClean="0"/>
          </a:p>
          <a:p>
            <a:r>
              <a:rPr lang="fr-FR" dirty="0" smtClean="0"/>
              <a:t>L'élévation </a:t>
            </a:r>
            <a:r>
              <a:rPr lang="fr-FR" dirty="0"/>
              <a:t>des transaminases est présente dans la moitié des cas.  Le diagnostic repose précocement sur </a:t>
            </a:r>
            <a:r>
              <a:rPr lang="fr-FR" dirty="0" smtClean="0"/>
              <a:t>l'ARN </a:t>
            </a:r>
            <a:r>
              <a:rPr lang="fr-FR" dirty="0"/>
              <a:t>VIH plasmatique (dès 10 jours après la contamination) ou d'antigène p24 (à partir de 15 jours après la contamination, persistant 1 à 2 semaines), puis sur l'apparition progressive d'anticorps spécifiques (20 jours après le contage).  </a:t>
            </a:r>
          </a:p>
        </p:txBody>
      </p:sp>
    </p:spTree>
    <p:extLst>
      <p:ext uri="{BB962C8B-B14F-4D97-AF65-F5344CB8AC3E}">
        <p14:creationId xmlns:p14="http://schemas.microsoft.com/office/powerpoint/2010/main" val="1587563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Rétrospective">
  <a:themeElements>
    <a:clrScheme name="Rétrospectiv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415</TotalTime>
  <Words>2949</Words>
  <Application>Microsoft Office PowerPoint</Application>
  <PresentationFormat>Grand écran</PresentationFormat>
  <Paragraphs>162</Paragraphs>
  <Slides>50</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50</vt:i4>
      </vt:variant>
    </vt:vector>
  </HeadingPairs>
  <TitlesOfParts>
    <vt:vector size="53" baseType="lpstr">
      <vt:lpstr>Calibri</vt:lpstr>
      <vt:lpstr>Calibri Light</vt:lpstr>
      <vt:lpstr>Rétrospective</vt:lpstr>
      <vt:lpstr>Complications neurologiques de l'infection par le VIH </vt:lpstr>
      <vt:lpstr>OBJECTIFS</vt:lpstr>
      <vt:lpstr>Plan</vt:lpstr>
      <vt:lpstr>I. INTRODUCTION</vt:lpstr>
      <vt:lpstr>II. ETHIOPATHOGENIE : </vt:lpstr>
      <vt:lpstr>Présentation PowerPoint</vt:lpstr>
      <vt:lpstr>III. Les complications aigues liées au VIH</vt:lpstr>
      <vt:lpstr>Présentation PowerPoint</vt:lpstr>
      <vt:lpstr>Présentation PowerPoint</vt:lpstr>
      <vt:lpstr>Présentation PowerPoint</vt:lpstr>
      <vt:lpstr>Présentation PowerPoint</vt:lpstr>
      <vt:lpstr>Présentation PowerPoint</vt:lpstr>
      <vt:lpstr>IV. COMPLICATIONS LIEES AUX AFFECTIONS OPPORTUNISTES  A LA PHASE DE SIDA </vt:lpstr>
      <vt:lpstr>A.  Neuropathies périphériques </vt:lpstr>
      <vt:lpstr>1.Polyradiculoneuropathies aiguës  </vt:lpstr>
      <vt:lpstr>2.Polyneuropathies axonales distales  </vt:lpstr>
      <vt:lpstr>3.Mononeuropathies  </vt:lpstr>
      <vt:lpstr>4. Polyradiculoneuropathies et Myéloradiculopathies  </vt:lpstr>
      <vt:lpstr>5. Myopathies </vt:lpstr>
      <vt:lpstr>Présentation PowerPoint</vt:lpstr>
      <vt:lpstr>C. Atteintes du système nerveux central </vt:lpstr>
      <vt:lpstr>1. Devant une céphalée  </vt:lpstr>
      <vt:lpstr>Présentation PowerPoint</vt:lpstr>
      <vt:lpstr>Présentation PowerPoint</vt:lpstr>
      <vt:lpstr>Présentation PowerPoint</vt:lpstr>
      <vt:lpstr>Présentation PowerPoint</vt:lpstr>
      <vt:lpstr>Présentation PowerPoint</vt:lpstr>
      <vt:lpstr>2. Devant un syndrome neurologique focal  </vt:lpstr>
      <vt:lpstr>Présentation PowerPoint</vt:lpstr>
      <vt:lpstr>Présentation PowerPoint</vt:lpstr>
      <vt:lpstr>Présentation PowerPoint</vt:lpstr>
      <vt:lpstr>Présentation PowerPoint</vt:lpstr>
      <vt:lpstr>Présentation PowerPoint</vt:lpstr>
      <vt:lpstr> </vt:lpstr>
      <vt:lpstr>Présentation PowerPoint</vt:lpstr>
      <vt:lpstr>Présentation PowerPoint</vt:lpstr>
      <vt:lpstr>3. Devant un tableau d'encéphalite  </vt:lpstr>
      <vt:lpstr>Présentation PowerPoint</vt:lpstr>
      <vt:lpstr>Présentation PowerPoint</vt:lpstr>
      <vt:lpstr>Présentation PowerPoint</vt:lpstr>
      <vt:lpstr>Présentation PowerPoint</vt:lpstr>
      <vt:lpstr>4. Devant un trouble de la marche  </vt:lpstr>
      <vt:lpstr>Présentation PowerPoint</vt:lpstr>
      <vt:lpstr>V. Complications induites par le traitement antirétroviral  </vt:lpstr>
      <vt:lpstr>Présentation PowerPoint</vt:lpstr>
      <vt:lpstr>Présentation PowerPoint</vt:lpstr>
      <vt:lpstr>Présentation PowerPoint</vt:lpstr>
      <vt:lpstr>Présentation PowerPoint</vt:lpstr>
      <vt:lpstr>Manifestations neurovasculaires </vt:lpstr>
      <vt:lpstr>CONCLUSION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Complications neurologiques de l'infection par le VIH</dc:title>
  <dc:creator>Dr DIALLO</dc:creator>
  <cp:lastModifiedBy>Dr DIALLO</cp:lastModifiedBy>
  <cp:revision>42</cp:revision>
  <dcterms:created xsi:type="dcterms:W3CDTF">2018-11-10T22:50:51Z</dcterms:created>
  <dcterms:modified xsi:type="dcterms:W3CDTF">2019-11-04T14:34:53Z</dcterms:modified>
</cp:coreProperties>
</file>