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9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99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180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25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57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92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05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80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452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1536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17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909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5406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6F6A2991-E873-46ED-9BFD-929ECE069DBC}" type="datetimeFigureOut">
              <a:rPr lang="fr-FR" smtClean="0"/>
              <a:t>21/09/2020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C54B0B96-A0E8-4951-AA0A-09E879CDD3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919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0ADBF9-8E20-4041-805F-688B9212C8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L’administration des médicaments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1ECE42-DF42-4A57-8939-CDDDCBC8F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03165" y="6149009"/>
            <a:ext cx="4797287" cy="540026"/>
          </a:xfrm>
        </p:spPr>
        <p:txBody>
          <a:bodyPr/>
          <a:lstStyle/>
          <a:p>
            <a:r>
              <a:rPr lang="fr-FR" dirty="0"/>
              <a:t>Dr MAIGA Hamma</a:t>
            </a:r>
          </a:p>
        </p:txBody>
      </p:sp>
    </p:spTree>
    <p:extLst>
      <p:ext uri="{BB962C8B-B14F-4D97-AF65-F5344CB8AC3E}">
        <p14:creationId xmlns:p14="http://schemas.microsoft.com/office/powerpoint/2010/main" val="2477148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155E4D5E-8ADB-4030-A45A-704370F8E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2925" marR="5080" indent="-506730">
              <a:lnSpc>
                <a:spcPct val="100000"/>
              </a:lnSpc>
              <a:spcBef>
                <a:spcPts val="225"/>
              </a:spcBef>
            </a:pPr>
            <a:r>
              <a:rPr lang="fr-FR" sz="3600" b="1" spc="-270" dirty="0">
                <a:solidFill>
                  <a:srgbClr val="F99F2F"/>
                </a:solidFill>
                <a:latin typeface="Georgia"/>
                <a:cs typeface="Georgia"/>
              </a:rPr>
              <a:t>L’ </a:t>
            </a:r>
            <a:r>
              <a:rPr lang="fr-FR" sz="3600" b="1" spc="-130" dirty="0">
                <a:solidFill>
                  <a:srgbClr val="F99F2F"/>
                </a:solidFill>
                <a:latin typeface="Georgia"/>
                <a:cs typeface="Georgia"/>
              </a:rPr>
              <a:t>administration </a:t>
            </a:r>
            <a:r>
              <a:rPr lang="fr-FR" sz="3600" b="1" spc="-110" dirty="0">
                <a:solidFill>
                  <a:srgbClr val="F99F2F"/>
                </a:solidFill>
                <a:latin typeface="Georgia"/>
                <a:cs typeface="Georgia"/>
              </a:rPr>
              <a:t>des  </a:t>
            </a:r>
            <a:r>
              <a:rPr lang="fr-FR" sz="3600" b="1" spc="-140" dirty="0">
                <a:solidFill>
                  <a:srgbClr val="F99F2F"/>
                </a:solidFill>
                <a:latin typeface="Georgia"/>
                <a:cs typeface="Georgia"/>
              </a:rPr>
              <a:t>médicaments</a:t>
            </a:r>
            <a:r>
              <a:rPr lang="fr-FR" sz="3600" b="1" spc="-75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75" dirty="0">
                <a:solidFill>
                  <a:srgbClr val="F99F2F"/>
                </a:solidFill>
                <a:latin typeface="Georgia"/>
                <a:cs typeface="Georgia"/>
              </a:rPr>
              <a:t>:</a:t>
            </a:r>
            <a:br>
              <a:rPr lang="fr-FR" sz="3600" dirty="0">
                <a:latin typeface="Georgia"/>
                <a:cs typeface="Georgia"/>
              </a:rPr>
            </a:br>
            <a:r>
              <a:rPr lang="fr-FR" sz="3600" b="1" spc="-170" dirty="0">
                <a:solidFill>
                  <a:srgbClr val="F99F2F"/>
                </a:solidFill>
                <a:latin typeface="Georgia"/>
                <a:cs typeface="Georgia"/>
              </a:rPr>
              <a:t>un</a:t>
            </a:r>
            <a:r>
              <a:rPr lang="fr-FR" sz="3600" b="1" spc="-80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25" dirty="0">
                <a:solidFill>
                  <a:srgbClr val="F99F2F"/>
                </a:solidFill>
                <a:latin typeface="Georgia"/>
                <a:cs typeface="Georgia"/>
              </a:rPr>
              <a:t>processus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B3E047-93B8-443E-8091-6E90FD0F7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 marR="314960">
              <a:lnSpc>
                <a:spcPct val="100000"/>
              </a:lnSpc>
              <a:spcBef>
                <a:spcPts val="730"/>
              </a:spcBef>
            </a:pPr>
            <a:r>
              <a:rPr lang="fr-FR" sz="2800" spc="-130" dirty="0">
                <a:solidFill>
                  <a:srgbClr val="942B3C"/>
                </a:solidFill>
                <a:latin typeface="DejaVu Serif"/>
                <a:cs typeface="DejaVu Serif"/>
              </a:rPr>
              <a:t>Les </a:t>
            </a:r>
            <a:r>
              <a:rPr lang="fr-FR" sz="2800" spc="-100" dirty="0">
                <a:solidFill>
                  <a:srgbClr val="942B3C"/>
                </a:solidFill>
                <a:latin typeface="DejaVu Serif"/>
                <a:cs typeface="DejaVu Serif"/>
              </a:rPr>
              <a:t>sous-processus </a:t>
            </a:r>
            <a:r>
              <a:rPr lang="fr-FR" sz="2800" spc="-114" dirty="0">
                <a:solidFill>
                  <a:srgbClr val="942B3C"/>
                </a:solidFill>
                <a:latin typeface="DejaVu Serif"/>
                <a:cs typeface="DejaVu Serif"/>
              </a:rPr>
              <a:t>se </a:t>
            </a:r>
            <a:r>
              <a:rPr lang="fr-FR" sz="2800" spc="-100" dirty="0">
                <a:solidFill>
                  <a:srgbClr val="942B3C"/>
                </a:solidFill>
                <a:latin typeface="DejaVu Serif"/>
                <a:cs typeface="DejaVu Serif"/>
              </a:rPr>
              <a:t>déclinent </a:t>
            </a:r>
            <a:r>
              <a:rPr lang="fr-FR" sz="2800" spc="-114" dirty="0">
                <a:solidFill>
                  <a:srgbClr val="942B3C"/>
                </a:solidFill>
                <a:latin typeface="DejaVu Serif"/>
                <a:cs typeface="DejaVu Serif"/>
              </a:rPr>
              <a:t>en </a:t>
            </a:r>
            <a:r>
              <a:rPr lang="fr-FR" sz="2800" spc="-105" dirty="0">
                <a:solidFill>
                  <a:srgbClr val="942B3C"/>
                </a:solidFill>
                <a:latin typeface="DejaVu Serif"/>
                <a:cs typeface="DejaVu Serif"/>
              </a:rPr>
              <a:t>actions </a:t>
            </a:r>
            <a:r>
              <a:rPr lang="fr-FR" sz="2800" spc="-130" dirty="0">
                <a:solidFill>
                  <a:srgbClr val="942B3C"/>
                </a:solidFill>
                <a:latin typeface="DejaVu Serif"/>
                <a:cs typeface="DejaVu Serif"/>
              </a:rPr>
              <a:t>à  </a:t>
            </a:r>
            <a:r>
              <a:rPr lang="fr-FR" sz="2800" spc="-105" dirty="0">
                <a:solidFill>
                  <a:srgbClr val="942B3C"/>
                </a:solidFill>
                <a:latin typeface="DejaVu Serif"/>
                <a:cs typeface="DejaVu Serif"/>
              </a:rPr>
              <a:t>réaliser.</a:t>
            </a:r>
            <a:endParaRPr lang="fr-FR" sz="2800" dirty="0">
              <a:latin typeface="DejaVu Serif"/>
              <a:cs typeface="DejaVu Serif"/>
            </a:endParaRPr>
          </a:p>
          <a:p>
            <a:pPr marL="0" marR="431800" indent="0">
              <a:lnSpc>
                <a:spcPct val="100000"/>
              </a:lnSpc>
              <a:spcBef>
                <a:spcPts val="425"/>
              </a:spcBef>
              <a:buNone/>
            </a:pPr>
            <a:r>
              <a:rPr lang="fr-FR" sz="2800" spc="-105" dirty="0">
                <a:latin typeface="DejaVu Serif"/>
                <a:cs typeface="DejaVu Serif"/>
              </a:rPr>
              <a:t>Leur </a:t>
            </a:r>
            <a:r>
              <a:rPr lang="fr-FR" sz="2800" spc="-80" dirty="0">
                <a:latin typeface="DejaVu Serif"/>
                <a:cs typeface="DejaVu Serif"/>
              </a:rPr>
              <a:t>réalisation </a:t>
            </a:r>
            <a:r>
              <a:rPr lang="fr-FR" sz="2800" spc="-70" dirty="0">
                <a:latin typeface="DejaVu Serif"/>
                <a:cs typeface="DejaVu Serif"/>
              </a:rPr>
              <a:t>doit </a:t>
            </a:r>
            <a:r>
              <a:rPr lang="fr-FR" sz="2800" spc="-90" dirty="0">
                <a:latin typeface="DejaVu Serif"/>
                <a:cs typeface="DejaVu Serif"/>
              </a:rPr>
              <a:t>assurer </a:t>
            </a:r>
            <a:r>
              <a:rPr lang="fr-FR" sz="2800" spc="-80" dirty="0">
                <a:latin typeface="DejaVu Serif"/>
                <a:cs typeface="DejaVu Serif"/>
              </a:rPr>
              <a:t>la </a:t>
            </a:r>
            <a:r>
              <a:rPr lang="fr-FR" sz="2800" spc="-90" dirty="0">
                <a:latin typeface="DejaVu Serif"/>
                <a:cs typeface="DejaVu Serif"/>
              </a:rPr>
              <a:t>mise </a:t>
            </a:r>
            <a:r>
              <a:rPr lang="fr-FR" sz="2800" spc="-95" dirty="0">
                <a:latin typeface="DejaVu Serif"/>
                <a:cs typeface="DejaVu Serif"/>
              </a:rPr>
              <a:t>en </a:t>
            </a:r>
            <a:r>
              <a:rPr lang="fr-FR" sz="2800" spc="-105" dirty="0">
                <a:latin typeface="DejaVu Serif"/>
                <a:cs typeface="DejaVu Serif"/>
              </a:rPr>
              <a:t>œuvre </a:t>
            </a:r>
            <a:r>
              <a:rPr lang="fr-FR" sz="2800" spc="-100" dirty="0">
                <a:latin typeface="DejaVu Serif"/>
                <a:cs typeface="DejaVu Serif"/>
              </a:rPr>
              <a:t>des  règles </a:t>
            </a:r>
            <a:r>
              <a:rPr lang="fr-FR" sz="2800" spc="-95" dirty="0">
                <a:latin typeface="DejaVu Serif"/>
                <a:cs typeface="DejaVu Serif"/>
              </a:rPr>
              <a:t>de bonnes </a:t>
            </a:r>
            <a:r>
              <a:rPr lang="fr-FR" sz="2800" spc="-90" dirty="0">
                <a:latin typeface="DejaVu Serif"/>
                <a:cs typeface="DejaVu Serif"/>
              </a:rPr>
              <a:t>pratiques </a:t>
            </a:r>
            <a:r>
              <a:rPr lang="fr-FR" sz="2800" spc="-95" dirty="0">
                <a:latin typeface="DejaVu Serif"/>
                <a:cs typeface="DejaVu Serif"/>
              </a:rPr>
              <a:t>de </a:t>
            </a:r>
            <a:r>
              <a:rPr lang="fr-FR" sz="2800" spc="-85" dirty="0">
                <a:latin typeface="DejaVu Serif"/>
                <a:cs typeface="DejaVu Serif"/>
              </a:rPr>
              <a:t>préparation </a:t>
            </a:r>
            <a:r>
              <a:rPr lang="fr-FR" sz="2800" spc="-80" dirty="0">
                <a:latin typeface="DejaVu Serif"/>
                <a:cs typeface="DejaVu Serif"/>
              </a:rPr>
              <a:t>dont </a:t>
            </a:r>
            <a:r>
              <a:rPr lang="fr-FR" sz="2800" spc="-85" dirty="0">
                <a:latin typeface="DejaVu Serif"/>
                <a:cs typeface="DejaVu Serif"/>
              </a:rPr>
              <a:t>les  </a:t>
            </a:r>
            <a:r>
              <a:rPr lang="fr-FR" sz="2800" spc="-100" dirty="0">
                <a:latin typeface="DejaVu Serif"/>
                <a:cs typeface="DejaVu Serif"/>
              </a:rPr>
              <a:t>règles</a:t>
            </a:r>
            <a:r>
              <a:rPr lang="fr-FR" sz="2800" spc="-105" dirty="0">
                <a:latin typeface="DejaVu Serif"/>
                <a:cs typeface="DejaVu Serif"/>
              </a:rPr>
              <a:t> </a:t>
            </a:r>
            <a:r>
              <a:rPr lang="fr-FR" sz="2800" spc="-100" dirty="0">
                <a:latin typeface="DejaVu Serif"/>
                <a:cs typeface="DejaVu Serif"/>
              </a:rPr>
              <a:t>d’hygiène.</a:t>
            </a:r>
            <a:endParaRPr lang="fr-FR" sz="2800" dirty="0">
              <a:latin typeface="DejaVu Serif"/>
              <a:cs typeface="DejaVu Serif"/>
            </a:endParaRPr>
          </a:p>
          <a:p>
            <a:pPr marL="12700" marR="152400">
              <a:lnSpc>
                <a:spcPct val="100000"/>
              </a:lnSpc>
              <a:spcBef>
                <a:spcPts val="755"/>
              </a:spcBef>
            </a:pPr>
            <a:r>
              <a:rPr lang="fr-FR" sz="2800" spc="-100" dirty="0">
                <a:solidFill>
                  <a:srgbClr val="942B3C"/>
                </a:solidFill>
                <a:latin typeface="DejaVu Serif"/>
                <a:cs typeface="DejaVu Serif"/>
              </a:rPr>
              <a:t>L’administration </a:t>
            </a:r>
            <a:r>
              <a:rPr lang="fr-FR" sz="2800" spc="-105" dirty="0">
                <a:solidFill>
                  <a:srgbClr val="942B3C"/>
                </a:solidFill>
                <a:latin typeface="DejaVu Serif"/>
                <a:cs typeface="DejaVu Serif"/>
              </a:rPr>
              <a:t>prend </a:t>
            </a:r>
            <a:r>
              <a:rPr lang="fr-FR" sz="2800" spc="-114" dirty="0">
                <a:solidFill>
                  <a:srgbClr val="942B3C"/>
                </a:solidFill>
                <a:latin typeface="DejaVu Serif"/>
                <a:cs typeface="DejaVu Serif"/>
              </a:rPr>
              <a:t>en compte </a:t>
            </a:r>
            <a:r>
              <a:rPr lang="fr-FR" sz="2800" spc="-105" dirty="0">
                <a:solidFill>
                  <a:srgbClr val="942B3C"/>
                </a:solidFill>
                <a:latin typeface="DejaVu Serif"/>
                <a:cs typeface="DejaVu Serif"/>
              </a:rPr>
              <a:t>l’autonomie  </a:t>
            </a:r>
            <a:r>
              <a:rPr lang="fr-FR" sz="2800" spc="-114" dirty="0">
                <a:solidFill>
                  <a:srgbClr val="942B3C"/>
                </a:solidFill>
                <a:latin typeface="DejaVu Serif"/>
                <a:cs typeface="DejaVu Serif"/>
              </a:rPr>
              <a:t>du</a:t>
            </a:r>
            <a:r>
              <a:rPr lang="fr-FR" sz="2800" spc="-12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2800" spc="-105" dirty="0">
                <a:solidFill>
                  <a:srgbClr val="942B3C"/>
                </a:solidFill>
                <a:latin typeface="DejaVu Serif"/>
                <a:cs typeface="DejaVu Serif"/>
              </a:rPr>
              <a:t>patient.</a:t>
            </a:r>
            <a:endParaRPr lang="fr-FR" sz="2800" dirty="0">
              <a:latin typeface="DejaVu Serif"/>
              <a:cs typeface="DejaVu Serif"/>
            </a:endParaRPr>
          </a:p>
          <a:p>
            <a:pPr marL="0" marR="217170" indent="0">
              <a:lnSpc>
                <a:spcPct val="100000"/>
              </a:lnSpc>
              <a:spcBef>
                <a:spcPts val="459"/>
              </a:spcBef>
              <a:buNone/>
            </a:pPr>
            <a:r>
              <a:rPr lang="fr-FR" sz="2800" spc="-120" dirty="0">
                <a:latin typeface="DejaVu Serif"/>
                <a:cs typeface="DejaVu Serif"/>
              </a:rPr>
              <a:t>- Le </a:t>
            </a:r>
            <a:r>
              <a:rPr lang="fr-FR" sz="2800" spc="-80" dirty="0">
                <a:latin typeface="DejaVu Serif"/>
                <a:cs typeface="DejaVu Serif"/>
              </a:rPr>
              <a:t>patient/entourage </a:t>
            </a:r>
            <a:r>
              <a:rPr lang="fr-FR" sz="2800" spc="-90" dirty="0">
                <a:latin typeface="DejaVu Serif"/>
                <a:cs typeface="DejaVu Serif"/>
              </a:rPr>
              <a:t>peut </a:t>
            </a:r>
            <a:r>
              <a:rPr lang="fr-FR" sz="2800" spc="-100" dirty="0">
                <a:latin typeface="DejaVu Serif"/>
                <a:cs typeface="DejaVu Serif"/>
              </a:rPr>
              <a:t>gérer </a:t>
            </a:r>
            <a:r>
              <a:rPr lang="fr-FR" sz="2800" spc="-80" dirty="0">
                <a:latin typeface="DejaVu Serif"/>
                <a:cs typeface="DejaVu Serif"/>
              </a:rPr>
              <a:t>tout </a:t>
            </a:r>
            <a:r>
              <a:rPr lang="fr-FR" sz="2800" spc="-85" dirty="0">
                <a:latin typeface="DejaVu Serif"/>
                <a:cs typeface="DejaVu Serif"/>
              </a:rPr>
              <a:t>ou </a:t>
            </a:r>
            <a:r>
              <a:rPr lang="fr-FR" sz="2800" spc="-95" dirty="0">
                <a:latin typeface="DejaVu Serif"/>
                <a:cs typeface="DejaVu Serif"/>
              </a:rPr>
              <a:t>une </a:t>
            </a:r>
            <a:r>
              <a:rPr lang="fr-FR" sz="2800" spc="-85" dirty="0">
                <a:latin typeface="DejaVu Serif"/>
                <a:cs typeface="DejaVu Serif"/>
              </a:rPr>
              <a:t>partie </a:t>
            </a:r>
            <a:r>
              <a:rPr lang="fr-FR" sz="2800" spc="-95" dirty="0">
                <a:latin typeface="DejaVu Serif"/>
                <a:cs typeface="DejaVu Serif"/>
              </a:rPr>
              <a:t>des  </a:t>
            </a:r>
            <a:r>
              <a:rPr lang="fr-FR" sz="2800" spc="-100" dirty="0">
                <a:latin typeface="DejaVu Serif"/>
                <a:cs typeface="DejaVu Serif"/>
              </a:rPr>
              <a:t>médicaments.</a:t>
            </a:r>
            <a:endParaRPr lang="fr-FR" sz="2800" dirty="0">
              <a:latin typeface="DejaVu Serif"/>
              <a:cs typeface="DejaVu Serif"/>
            </a:endParaRPr>
          </a:p>
          <a:p>
            <a:pPr marL="0" marR="121285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fr-FR" sz="2800" spc="-90" dirty="0">
                <a:latin typeface="DejaVu Serif"/>
                <a:cs typeface="DejaVu Serif"/>
              </a:rPr>
              <a:t>- L’évaluation régulière </a:t>
            </a:r>
            <a:r>
              <a:rPr lang="fr-FR" sz="2800" spc="-100" dirty="0">
                <a:latin typeface="DejaVu Serif"/>
                <a:cs typeface="DejaVu Serif"/>
              </a:rPr>
              <a:t>des </a:t>
            </a:r>
            <a:r>
              <a:rPr lang="fr-FR" sz="2800" spc="-85" dirty="0">
                <a:latin typeface="DejaVu Serif"/>
                <a:cs typeface="DejaVu Serif"/>
              </a:rPr>
              <a:t>risques </a:t>
            </a:r>
            <a:r>
              <a:rPr lang="fr-FR" sz="2800" spc="-105" dirty="0">
                <a:latin typeface="DejaVu Serif"/>
                <a:cs typeface="DejaVu Serif"/>
              </a:rPr>
              <a:t>en </a:t>
            </a:r>
            <a:r>
              <a:rPr lang="fr-FR" sz="2800" spc="-90" dirty="0">
                <a:latin typeface="DejaVu Serif"/>
                <a:cs typeface="DejaVu Serif"/>
              </a:rPr>
              <a:t>matière </a:t>
            </a:r>
            <a:r>
              <a:rPr lang="fr-FR" sz="2800" spc="-95" dirty="0">
                <a:latin typeface="DejaVu Serif"/>
                <a:cs typeface="DejaVu Serif"/>
              </a:rPr>
              <a:t>de </a:t>
            </a:r>
            <a:r>
              <a:rPr lang="fr-FR" sz="2800" spc="-90" dirty="0">
                <a:latin typeface="DejaVu Serif"/>
                <a:cs typeface="DejaVu Serif"/>
              </a:rPr>
              <a:t>sécurité  </a:t>
            </a:r>
            <a:r>
              <a:rPr lang="fr-FR" sz="2800" spc="-95" dirty="0">
                <a:latin typeface="DejaVu Serif"/>
                <a:cs typeface="DejaVu Serif"/>
              </a:rPr>
              <a:t>et de </a:t>
            </a:r>
            <a:r>
              <a:rPr lang="fr-FR" sz="2800" spc="-85" dirty="0">
                <a:latin typeface="DejaVu Serif"/>
                <a:cs typeface="DejaVu Serif"/>
              </a:rPr>
              <a:t>l’autonomie </a:t>
            </a:r>
            <a:r>
              <a:rPr lang="fr-FR" sz="2800" spc="-95" dirty="0">
                <a:latin typeface="DejaVu Serif"/>
                <a:cs typeface="DejaVu Serif"/>
              </a:rPr>
              <a:t>du </a:t>
            </a:r>
            <a:r>
              <a:rPr lang="fr-FR" sz="2800" spc="-55" dirty="0">
                <a:latin typeface="DejaVu Serif"/>
                <a:cs typeface="DejaVu Serif"/>
              </a:rPr>
              <a:t>patient/ </a:t>
            </a:r>
            <a:r>
              <a:rPr lang="fr-FR" sz="2800" spc="-100" dirty="0">
                <a:latin typeface="DejaVu Serif"/>
                <a:cs typeface="DejaVu Serif"/>
              </a:rPr>
              <a:t>entourage, </a:t>
            </a:r>
            <a:r>
              <a:rPr lang="fr-FR" sz="2800" spc="-90" dirty="0">
                <a:latin typeface="DejaVu Serif"/>
                <a:cs typeface="DejaVu Serif"/>
              </a:rPr>
              <a:t>est un</a:t>
            </a:r>
            <a:r>
              <a:rPr lang="fr-FR" sz="2800" spc="-204" dirty="0">
                <a:latin typeface="DejaVu Serif"/>
                <a:cs typeface="DejaVu Serif"/>
              </a:rPr>
              <a:t> </a:t>
            </a:r>
            <a:r>
              <a:rPr lang="fr-FR" sz="2800" spc="-95" dirty="0">
                <a:latin typeface="DejaVu Serif"/>
                <a:cs typeface="DejaVu Serif"/>
              </a:rPr>
              <a:t>élément </a:t>
            </a:r>
            <a:r>
              <a:rPr lang="fr-FR" sz="2800" spc="-90" dirty="0">
                <a:latin typeface="DejaVu Serif"/>
                <a:cs typeface="DejaVu Serif"/>
              </a:rPr>
              <a:t>essentiel </a:t>
            </a:r>
            <a:r>
              <a:rPr lang="fr-FR" sz="2800" spc="-110" dirty="0">
                <a:latin typeface="DejaVu Serif"/>
                <a:cs typeface="DejaVu Serif"/>
              </a:rPr>
              <a:t>à </a:t>
            </a:r>
            <a:r>
              <a:rPr lang="fr-FR" sz="2800" spc="-85" dirty="0">
                <a:latin typeface="DejaVu Serif"/>
                <a:cs typeface="DejaVu Serif"/>
              </a:rPr>
              <a:t>réaliser </a:t>
            </a:r>
            <a:r>
              <a:rPr lang="fr-FR" sz="2800" spc="-95" dirty="0">
                <a:latin typeface="DejaVu Serif"/>
                <a:cs typeface="DejaVu Serif"/>
              </a:rPr>
              <a:t>et </a:t>
            </a:r>
            <a:r>
              <a:rPr lang="fr-FR" sz="2800" spc="-110" dirty="0">
                <a:latin typeface="DejaVu Serif"/>
                <a:cs typeface="DejaVu Serif"/>
              </a:rPr>
              <a:t>à</a:t>
            </a:r>
            <a:r>
              <a:rPr lang="fr-FR" sz="2800" spc="-105" dirty="0">
                <a:latin typeface="DejaVu Serif"/>
                <a:cs typeface="DejaVu Serif"/>
              </a:rPr>
              <a:t> </a:t>
            </a:r>
            <a:r>
              <a:rPr lang="fr-FR" sz="2800" spc="-95" dirty="0">
                <a:latin typeface="DejaVu Serif"/>
                <a:cs typeface="DejaVu Serif"/>
              </a:rPr>
              <a:t>tracer.</a:t>
            </a:r>
            <a:endParaRPr lang="fr-FR" sz="2800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888164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BF2D5B72-D458-4916-8389-330AC2A93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2925" marR="5080" indent="-506730">
              <a:lnSpc>
                <a:spcPct val="100000"/>
              </a:lnSpc>
              <a:spcBef>
                <a:spcPts val="225"/>
              </a:spcBef>
            </a:pPr>
            <a:r>
              <a:rPr lang="fr-FR" sz="3600" b="1" spc="-270" dirty="0">
                <a:solidFill>
                  <a:srgbClr val="F99F2F"/>
                </a:solidFill>
                <a:latin typeface="Georgia"/>
                <a:cs typeface="Georgia"/>
              </a:rPr>
              <a:t>L’ </a:t>
            </a:r>
            <a:r>
              <a:rPr lang="fr-FR" sz="3600" b="1" spc="-130" dirty="0">
                <a:solidFill>
                  <a:srgbClr val="F99F2F"/>
                </a:solidFill>
                <a:latin typeface="Georgia"/>
                <a:cs typeface="Georgia"/>
              </a:rPr>
              <a:t>administration </a:t>
            </a:r>
            <a:r>
              <a:rPr lang="fr-FR" sz="3600" b="1" spc="-110" dirty="0">
                <a:solidFill>
                  <a:srgbClr val="F99F2F"/>
                </a:solidFill>
                <a:latin typeface="Georgia"/>
                <a:cs typeface="Georgia"/>
              </a:rPr>
              <a:t>des  </a:t>
            </a:r>
            <a:r>
              <a:rPr lang="fr-FR" sz="3600" b="1" spc="-140" dirty="0">
                <a:solidFill>
                  <a:srgbClr val="F99F2F"/>
                </a:solidFill>
                <a:latin typeface="Georgia"/>
                <a:cs typeface="Georgia"/>
              </a:rPr>
              <a:t>médicaments</a:t>
            </a:r>
            <a:r>
              <a:rPr lang="fr-FR" sz="3600" b="1" spc="-75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75" dirty="0">
                <a:solidFill>
                  <a:srgbClr val="F99F2F"/>
                </a:solidFill>
                <a:latin typeface="Georgia"/>
                <a:cs typeface="Georgia"/>
              </a:rPr>
              <a:t>:</a:t>
            </a:r>
            <a:br>
              <a:rPr lang="fr-FR" sz="3600" dirty="0">
                <a:latin typeface="Georgia"/>
                <a:cs typeface="Georgia"/>
              </a:rPr>
            </a:br>
            <a:r>
              <a:rPr lang="fr-FR" sz="3600" b="1" spc="-170" dirty="0">
                <a:solidFill>
                  <a:srgbClr val="F99F2F"/>
                </a:solidFill>
                <a:latin typeface="Georgia"/>
                <a:cs typeface="Georgia"/>
              </a:rPr>
              <a:t>un</a:t>
            </a:r>
            <a:r>
              <a:rPr lang="fr-FR" sz="3600" b="1" spc="-80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25" dirty="0">
                <a:solidFill>
                  <a:srgbClr val="F99F2F"/>
                </a:solidFill>
                <a:latin typeface="Georgia"/>
                <a:cs typeface="Georgia"/>
              </a:rPr>
              <a:t>processus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70DDC3-BD3B-4BC7-B5AC-175800183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2409245"/>
            <a:ext cx="10753725" cy="3766185"/>
          </a:xfrm>
        </p:spPr>
        <p:txBody>
          <a:bodyPr>
            <a:normAutofit/>
          </a:bodyPr>
          <a:lstStyle/>
          <a:p>
            <a:pPr marL="12700" marR="375285">
              <a:lnSpc>
                <a:spcPct val="100000"/>
              </a:lnSpc>
              <a:spcBef>
                <a:spcPts val="509"/>
              </a:spcBef>
            </a:pPr>
            <a:r>
              <a:rPr lang="fr-FR" sz="2800" spc="-105" dirty="0">
                <a:solidFill>
                  <a:srgbClr val="942B3C"/>
                </a:solidFill>
                <a:latin typeface="DejaVu Serif"/>
                <a:cs typeface="DejaVu Serif"/>
              </a:rPr>
              <a:t>Assurer </a:t>
            </a:r>
            <a:r>
              <a:rPr lang="fr-FR" sz="2800" spc="-110" dirty="0">
                <a:solidFill>
                  <a:srgbClr val="942B3C"/>
                </a:solidFill>
                <a:latin typeface="DejaVu Serif"/>
                <a:cs typeface="DejaVu Serif"/>
              </a:rPr>
              <a:t>un </a:t>
            </a:r>
            <a:r>
              <a:rPr lang="fr-FR" sz="2800" spc="-80" dirty="0">
                <a:solidFill>
                  <a:srgbClr val="942B3C"/>
                </a:solidFill>
                <a:latin typeface="DejaVu Serif"/>
                <a:cs typeface="DejaVu Serif"/>
              </a:rPr>
              <a:t>suivi </a:t>
            </a:r>
            <a:r>
              <a:rPr lang="fr-FR" sz="2800" spc="-105" dirty="0">
                <a:solidFill>
                  <a:srgbClr val="942B3C"/>
                </a:solidFill>
                <a:latin typeface="DejaVu Serif"/>
                <a:cs typeface="DejaVu Serif"/>
              </a:rPr>
              <a:t>régulier</a:t>
            </a:r>
            <a:r>
              <a:rPr lang="fr-FR" sz="2800" spc="-23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2800" spc="-120" dirty="0">
                <a:solidFill>
                  <a:srgbClr val="942B3C"/>
                </a:solidFill>
                <a:latin typeface="DejaVu Serif"/>
                <a:cs typeface="DejaVu Serif"/>
              </a:rPr>
              <a:t>de  </a:t>
            </a:r>
            <a:r>
              <a:rPr lang="fr-FR" sz="2800" spc="-110" dirty="0">
                <a:solidFill>
                  <a:srgbClr val="942B3C"/>
                </a:solidFill>
                <a:latin typeface="DejaVu Serif"/>
                <a:cs typeface="DejaVu Serif"/>
              </a:rPr>
              <a:t>l’observance.</a:t>
            </a:r>
            <a:endParaRPr lang="fr-FR" sz="2800" dirty="0">
              <a:latin typeface="DejaVu Serif"/>
              <a:cs typeface="DejaVu Serif"/>
            </a:endParaRPr>
          </a:p>
          <a:p>
            <a:pPr marL="26034">
              <a:lnSpc>
                <a:spcPct val="100000"/>
              </a:lnSpc>
              <a:spcBef>
                <a:spcPts val="1140"/>
              </a:spcBef>
            </a:pPr>
            <a:r>
              <a:rPr lang="fr-FR" sz="2800" b="1" spc="-75" dirty="0">
                <a:solidFill>
                  <a:schemeClr val="tx1"/>
                </a:solidFill>
                <a:latin typeface="Georgia"/>
                <a:cs typeface="Georgia"/>
              </a:rPr>
              <a:t>L’information </a:t>
            </a:r>
            <a:r>
              <a:rPr lang="fr-FR" sz="2800" b="1" spc="-40" dirty="0">
                <a:solidFill>
                  <a:schemeClr val="tx1"/>
                </a:solidFill>
                <a:latin typeface="Georgia"/>
                <a:cs typeface="Georgia"/>
              </a:rPr>
              <a:t>et </a:t>
            </a:r>
            <a:r>
              <a:rPr lang="fr-FR" sz="2800" b="1" spc="-45" dirty="0">
                <a:solidFill>
                  <a:schemeClr val="tx1"/>
                </a:solidFill>
                <a:latin typeface="Georgia"/>
                <a:cs typeface="Georgia"/>
              </a:rPr>
              <a:t>le </a:t>
            </a:r>
            <a:r>
              <a:rPr lang="fr-FR" sz="2800" b="1" spc="-65" dirty="0">
                <a:solidFill>
                  <a:schemeClr val="tx1"/>
                </a:solidFill>
                <a:latin typeface="Georgia"/>
                <a:cs typeface="Georgia"/>
              </a:rPr>
              <a:t>consentement </a:t>
            </a:r>
            <a:r>
              <a:rPr lang="fr-FR" sz="2800" b="1" spc="-80" dirty="0">
                <a:solidFill>
                  <a:schemeClr val="tx1"/>
                </a:solidFill>
                <a:latin typeface="Georgia"/>
                <a:cs typeface="Georgia"/>
              </a:rPr>
              <a:t>du</a:t>
            </a:r>
            <a:r>
              <a:rPr lang="fr-FR" sz="2800" b="1" spc="25" dirty="0">
                <a:solidFill>
                  <a:schemeClr val="tx1"/>
                </a:solidFill>
                <a:latin typeface="Georgia"/>
                <a:cs typeface="Georgia"/>
              </a:rPr>
              <a:t> </a:t>
            </a:r>
            <a:r>
              <a:rPr lang="fr-FR" sz="2800" b="1" spc="-55" dirty="0">
                <a:solidFill>
                  <a:schemeClr val="tx1"/>
                </a:solidFill>
                <a:latin typeface="Georgia"/>
                <a:cs typeface="Georgia"/>
              </a:rPr>
              <a:t>patient</a:t>
            </a:r>
            <a:endParaRPr lang="fr-FR" sz="2800" dirty="0">
              <a:solidFill>
                <a:schemeClr val="tx1"/>
              </a:solidFill>
              <a:latin typeface="Georgia"/>
              <a:cs typeface="Georgia"/>
            </a:endParaRPr>
          </a:p>
          <a:p>
            <a:pPr marL="0" marR="427355" indent="0">
              <a:lnSpc>
                <a:spcPct val="100000"/>
              </a:lnSpc>
              <a:spcBef>
                <a:spcPts val="515"/>
              </a:spcBef>
              <a:buNone/>
            </a:pP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- Informer </a:t>
            </a:r>
            <a:r>
              <a:rPr lang="fr-FR" sz="2800" spc="-75" dirty="0">
                <a:solidFill>
                  <a:schemeClr val="tx1"/>
                </a:solidFill>
                <a:latin typeface="DejaVu Serif"/>
                <a:cs typeface="DejaVu Serif"/>
              </a:rPr>
              <a:t>le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patient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du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traitement </a:t>
            </a:r>
            <a:r>
              <a:rPr lang="fr-FR" sz="2800" spc="-110" dirty="0">
                <a:solidFill>
                  <a:schemeClr val="tx1"/>
                </a:solidFill>
                <a:latin typeface="DejaVu Serif"/>
                <a:cs typeface="DejaVu Serif"/>
              </a:rPr>
              <a:t>à</a:t>
            </a:r>
            <a:r>
              <a:rPr lang="fr-FR" sz="2800" spc="-220" dirty="0">
                <a:solidFill>
                  <a:schemeClr val="tx1"/>
                </a:solidFill>
                <a:latin typeface="DejaVu Serif"/>
                <a:cs typeface="DejaVu Serif"/>
              </a:rPr>
              <a:t>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administrer  </a:t>
            </a:r>
          </a:p>
          <a:p>
            <a:pPr marR="427355">
              <a:lnSpc>
                <a:spcPct val="100000"/>
              </a:lnSpc>
              <a:spcBef>
                <a:spcPts val="515"/>
              </a:spcBef>
              <a:buFontTx/>
              <a:buChar char="-"/>
            </a:pP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Rappeler </a:t>
            </a:r>
            <a:r>
              <a:rPr lang="fr-FR" sz="2800" spc="-105" dirty="0">
                <a:solidFill>
                  <a:schemeClr val="tx1"/>
                </a:solidFill>
                <a:latin typeface="DejaVu Serif"/>
                <a:cs typeface="DejaVu Serif"/>
              </a:rPr>
              <a:t>au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patient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autonome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l’intérêt</a:t>
            </a:r>
            <a:r>
              <a:rPr lang="fr-FR" sz="2800" spc="-140" dirty="0">
                <a:solidFill>
                  <a:schemeClr val="tx1"/>
                </a:solidFill>
                <a:latin typeface="DejaVu Serif"/>
                <a:cs typeface="DejaVu Serif"/>
              </a:rPr>
              <a:t>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de</a:t>
            </a:r>
            <a:r>
              <a:rPr lang="fr-FR" sz="2800" dirty="0">
                <a:solidFill>
                  <a:schemeClr val="tx1"/>
                </a:solidFill>
                <a:latin typeface="DejaVu Serif"/>
                <a:cs typeface="DejaVu Serif"/>
              </a:rPr>
              <a:t>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l’observance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du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traitement  </a:t>
            </a:r>
          </a:p>
          <a:p>
            <a:pPr marR="427355">
              <a:lnSpc>
                <a:spcPct val="100000"/>
              </a:lnSpc>
              <a:spcBef>
                <a:spcPts val="515"/>
              </a:spcBef>
              <a:buFontTx/>
              <a:buChar char="-"/>
            </a:pP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Recueillir son</a:t>
            </a:r>
            <a:r>
              <a:rPr lang="fr-FR" sz="2800" spc="-180" dirty="0">
                <a:solidFill>
                  <a:schemeClr val="tx1"/>
                </a:solidFill>
                <a:latin typeface="DejaVu Serif"/>
                <a:cs typeface="DejaVu Serif"/>
              </a:rPr>
              <a:t>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consentement</a:t>
            </a:r>
            <a:endParaRPr lang="fr-FR" sz="2800" dirty="0">
              <a:solidFill>
                <a:schemeClr val="tx1"/>
              </a:solidFill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53122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E8C8DAFB-F671-4761-AC0D-134B344F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2925" marR="5080" indent="-506730">
              <a:lnSpc>
                <a:spcPct val="100000"/>
              </a:lnSpc>
              <a:spcBef>
                <a:spcPts val="225"/>
              </a:spcBef>
            </a:pPr>
            <a:r>
              <a:rPr lang="fr-FR" sz="3600" b="1" spc="-270" dirty="0">
                <a:solidFill>
                  <a:srgbClr val="F99F2F"/>
                </a:solidFill>
                <a:latin typeface="Georgia"/>
                <a:cs typeface="Georgia"/>
              </a:rPr>
              <a:t>L’ </a:t>
            </a:r>
            <a:r>
              <a:rPr lang="fr-FR" sz="3600" b="1" spc="-130" dirty="0">
                <a:solidFill>
                  <a:srgbClr val="F99F2F"/>
                </a:solidFill>
                <a:latin typeface="Georgia"/>
                <a:cs typeface="Georgia"/>
              </a:rPr>
              <a:t>administration </a:t>
            </a:r>
            <a:r>
              <a:rPr lang="fr-FR" sz="3600" b="1" spc="-110" dirty="0">
                <a:solidFill>
                  <a:srgbClr val="F99F2F"/>
                </a:solidFill>
                <a:latin typeface="Georgia"/>
                <a:cs typeface="Georgia"/>
              </a:rPr>
              <a:t>des  </a:t>
            </a:r>
            <a:r>
              <a:rPr lang="fr-FR" sz="3600" b="1" spc="-140" dirty="0">
                <a:solidFill>
                  <a:srgbClr val="F99F2F"/>
                </a:solidFill>
                <a:latin typeface="Georgia"/>
                <a:cs typeface="Georgia"/>
              </a:rPr>
              <a:t>médicaments</a:t>
            </a:r>
            <a:r>
              <a:rPr lang="fr-FR" sz="3600" b="1" spc="-75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75" dirty="0">
                <a:solidFill>
                  <a:srgbClr val="F99F2F"/>
                </a:solidFill>
                <a:latin typeface="Georgia"/>
                <a:cs typeface="Georgia"/>
              </a:rPr>
              <a:t>:</a:t>
            </a:r>
            <a:br>
              <a:rPr lang="fr-FR" sz="3600" dirty="0">
                <a:latin typeface="Georgia"/>
                <a:cs typeface="Georgia"/>
              </a:rPr>
            </a:br>
            <a:r>
              <a:rPr lang="fr-FR" sz="3600" b="1" spc="-170" dirty="0">
                <a:solidFill>
                  <a:srgbClr val="F99F2F"/>
                </a:solidFill>
                <a:latin typeface="Georgia"/>
                <a:cs typeface="Georgia"/>
              </a:rPr>
              <a:t>un</a:t>
            </a:r>
            <a:r>
              <a:rPr lang="fr-FR" sz="3600" b="1" spc="-80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25" dirty="0">
                <a:solidFill>
                  <a:srgbClr val="F99F2F"/>
                </a:solidFill>
                <a:latin typeface="Georgia"/>
                <a:cs typeface="Georgia"/>
              </a:rPr>
              <a:t>processus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862776-1526-442D-B888-BC5AEBF61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2329732"/>
            <a:ext cx="10753725" cy="3766185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2800" b="1" spc="-65" dirty="0">
                <a:solidFill>
                  <a:srgbClr val="942B3C"/>
                </a:solidFill>
                <a:latin typeface="Georgia"/>
                <a:cs typeface="Georgia"/>
              </a:rPr>
              <a:t>L’autogestion </a:t>
            </a:r>
            <a:r>
              <a:rPr lang="fr-FR" sz="2800" b="1" spc="-80" dirty="0">
                <a:solidFill>
                  <a:srgbClr val="942B3C"/>
                </a:solidFill>
                <a:latin typeface="Georgia"/>
                <a:cs typeface="Georgia"/>
              </a:rPr>
              <a:t>du </a:t>
            </a:r>
            <a:r>
              <a:rPr lang="fr-FR" sz="2800" b="1" spc="-60" dirty="0">
                <a:solidFill>
                  <a:srgbClr val="942B3C"/>
                </a:solidFill>
                <a:latin typeface="Georgia"/>
                <a:cs typeface="Georgia"/>
              </a:rPr>
              <a:t>traitement </a:t>
            </a:r>
            <a:r>
              <a:rPr lang="fr-FR" sz="2800" b="1" spc="-70" dirty="0">
                <a:solidFill>
                  <a:srgbClr val="942B3C"/>
                </a:solidFill>
                <a:latin typeface="Georgia"/>
                <a:cs typeface="Georgia"/>
              </a:rPr>
              <a:t>médicamenteux</a:t>
            </a:r>
            <a:r>
              <a:rPr lang="fr-FR" sz="2800" b="1" spc="-110" dirty="0">
                <a:solidFill>
                  <a:srgbClr val="942B3C"/>
                </a:solidFill>
                <a:latin typeface="Georgia"/>
                <a:cs typeface="Georgia"/>
              </a:rPr>
              <a:t> </a:t>
            </a:r>
            <a:r>
              <a:rPr lang="fr-FR" sz="2800" b="1" spc="-60" dirty="0">
                <a:solidFill>
                  <a:srgbClr val="942B3C"/>
                </a:solidFill>
                <a:latin typeface="Georgia"/>
                <a:cs typeface="Georgia"/>
              </a:rPr>
              <a:t>peut</a:t>
            </a:r>
            <a:endParaRPr lang="fr-FR" sz="2800" dirty="0">
              <a:latin typeface="Georgia"/>
              <a:cs typeface="Georgia"/>
            </a:endParaRPr>
          </a:p>
          <a:p>
            <a:pPr marL="0" marR="27940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fr-FR" sz="2800" b="1" spc="-55" dirty="0">
                <a:solidFill>
                  <a:srgbClr val="942B3C"/>
                </a:solidFill>
                <a:latin typeface="Georgia"/>
                <a:cs typeface="Georgia"/>
              </a:rPr>
              <a:t>s’intégrer </a:t>
            </a:r>
            <a:r>
              <a:rPr lang="fr-FR" sz="2800" b="1" spc="-70" dirty="0">
                <a:solidFill>
                  <a:srgbClr val="942B3C"/>
                </a:solidFill>
                <a:latin typeface="Georgia"/>
                <a:cs typeface="Georgia"/>
              </a:rPr>
              <a:t>dans </a:t>
            </a:r>
            <a:r>
              <a:rPr lang="fr-FR" sz="2800" b="1" spc="-90" dirty="0">
                <a:solidFill>
                  <a:srgbClr val="942B3C"/>
                </a:solidFill>
                <a:latin typeface="Georgia"/>
                <a:cs typeface="Georgia"/>
              </a:rPr>
              <a:t>un </a:t>
            </a:r>
            <a:r>
              <a:rPr lang="fr-FR" sz="2800" b="1" spc="-75" dirty="0">
                <a:solidFill>
                  <a:srgbClr val="942B3C"/>
                </a:solidFill>
                <a:latin typeface="Georgia"/>
                <a:cs typeface="Georgia"/>
              </a:rPr>
              <a:t>programme </a:t>
            </a:r>
            <a:r>
              <a:rPr lang="fr-FR" sz="2800" b="1" spc="-60" dirty="0">
                <a:solidFill>
                  <a:srgbClr val="942B3C"/>
                </a:solidFill>
                <a:latin typeface="Georgia"/>
                <a:cs typeface="Georgia"/>
              </a:rPr>
              <a:t>d’éducation thérapeuti</a:t>
            </a:r>
            <a:r>
              <a:rPr lang="fr-FR" sz="2800" b="1" spc="-75" dirty="0">
                <a:solidFill>
                  <a:srgbClr val="942B3C"/>
                </a:solidFill>
                <a:latin typeface="Georgia"/>
                <a:cs typeface="Georgia"/>
              </a:rPr>
              <a:t>que, </a:t>
            </a:r>
            <a:r>
              <a:rPr lang="fr-FR" sz="2800" b="1" spc="-80" dirty="0">
                <a:solidFill>
                  <a:srgbClr val="942B3C"/>
                </a:solidFill>
                <a:latin typeface="Georgia"/>
                <a:cs typeface="Georgia"/>
              </a:rPr>
              <a:t>notamment </a:t>
            </a:r>
            <a:r>
              <a:rPr lang="fr-FR" sz="2800" b="1" spc="-70" dirty="0">
                <a:solidFill>
                  <a:srgbClr val="942B3C"/>
                </a:solidFill>
                <a:latin typeface="Georgia"/>
                <a:cs typeface="Georgia"/>
              </a:rPr>
              <a:t>dans </a:t>
            </a:r>
            <a:r>
              <a:rPr lang="fr-FR" sz="2800" b="1" spc="-45" dirty="0">
                <a:solidFill>
                  <a:srgbClr val="942B3C"/>
                </a:solidFill>
                <a:latin typeface="Georgia"/>
                <a:cs typeface="Georgia"/>
              </a:rPr>
              <a:t>le </a:t>
            </a:r>
            <a:r>
              <a:rPr lang="fr-FR" sz="2800" b="1" spc="-60" dirty="0">
                <a:solidFill>
                  <a:srgbClr val="942B3C"/>
                </a:solidFill>
                <a:latin typeface="Georgia"/>
                <a:cs typeface="Georgia"/>
              </a:rPr>
              <a:t>cadre de pathologies  </a:t>
            </a:r>
            <a:r>
              <a:rPr lang="fr-FR" sz="2800" b="1" spc="-70" dirty="0">
                <a:solidFill>
                  <a:srgbClr val="942B3C"/>
                </a:solidFill>
                <a:latin typeface="Georgia"/>
                <a:cs typeface="Georgia"/>
              </a:rPr>
              <a:t>chroniques.</a:t>
            </a:r>
            <a:endParaRPr lang="fr-FR" sz="2800" dirty="0">
              <a:latin typeface="Georgia"/>
              <a:cs typeface="Georgia"/>
            </a:endParaRPr>
          </a:p>
          <a:p>
            <a:pPr marL="0" marR="617220" indent="0">
              <a:lnSpc>
                <a:spcPct val="100000"/>
              </a:lnSpc>
              <a:spcBef>
                <a:spcPts val="515"/>
              </a:spcBef>
              <a:buNone/>
            </a:pPr>
            <a:r>
              <a:rPr lang="fr-FR" sz="2800" spc="-120" dirty="0">
                <a:solidFill>
                  <a:schemeClr val="tx1"/>
                </a:solidFill>
                <a:latin typeface="DejaVu Serif"/>
                <a:cs typeface="DejaVu Serif"/>
              </a:rPr>
              <a:t>-  La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participation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active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du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patient/entourage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est  </a:t>
            </a:r>
            <a:r>
              <a:rPr lang="fr-FR" sz="2800" spc="-105" dirty="0">
                <a:solidFill>
                  <a:schemeClr val="tx1"/>
                </a:solidFill>
                <a:latin typeface="DejaVu Serif"/>
                <a:cs typeface="DejaVu Serif"/>
              </a:rPr>
              <a:t>recherchée.</a:t>
            </a:r>
            <a:endParaRPr lang="fr-FR" sz="2800" dirty="0">
              <a:solidFill>
                <a:schemeClr val="tx1"/>
              </a:solidFill>
              <a:latin typeface="DejaVu Serif"/>
              <a:cs typeface="DejaVu Serif"/>
            </a:endParaRPr>
          </a:p>
          <a:p>
            <a:pPr marL="0" marR="5080" indent="0" algn="just">
              <a:lnSpc>
                <a:spcPct val="100000"/>
              </a:lnSpc>
              <a:spcBef>
                <a:spcPts val="445"/>
              </a:spcBef>
              <a:buNone/>
            </a:pPr>
            <a:r>
              <a:rPr lang="fr-FR" sz="2800" spc="-120" dirty="0">
                <a:solidFill>
                  <a:schemeClr val="tx1"/>
                </a:solidFill>
                <a:latin typeface="DejaVu Serif"/>
                <a:cs typeface="DejaVu Serif"/>
              </a:rPr>
              <a:t>- Le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patient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autonome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est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capable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de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prendre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son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traitement 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selon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la prescription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médicale; </a:t>
            </a:r>
            <a:r>
              <a:rPr lang="fr-FR" sz="2800" spc="-50" dirty="0">
                <a:solidFill>
                  <a:schemeClr val="tx1"/>
                </a:solidFill>
                <a:latin typeface="DejaVu Serif"/>
                <a:cs typeface="DejaVu Serif"/>
              </a:rPr>
              <a:t>il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comprend </a:t>
            </a:r>
            <a:r>
              <a:rPr lang="fr-FR" sz="2800" spc="-70" dirty="0">
                <a:solidFill>
                  <a:schemeClr val="tx1"/>
                </a:solidFill>
                <a:latin typeface="DejaVu Serif"/>
                <a:cs typeface="DejaVu Serif"/>
              </a:rPr>
              <a:t>l’utilité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du </a:t>
            </a:r>
            <a:r>
              <a:rPr lang="fr-FR" sz="2800" spc="-60" dirty="0">
                <a:solidFill>
                  <a:schemeClr val="tx1"/>
                </a:solidFill>
                <a:latin typeface="DejaVu Serif"/>
                <a:cs typeface="DejaVu Serif"/>
              </a:rPr>
              <a:t>trai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tement; </a:t>
            </a:r>
            <a:r>
              <a:rPr lang="fr-FR" sz="2800" spc="-50" dirty="0">
                <a:solidFill>
                  <a:schemeClr val="tx1"/>
                </a:solidFill>
                <a:latin typeface="DejaVu Serif"/>
                <a:cs typeface="DejaVu Serif"/>
              </a:rPr>
              <a:t>il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connait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les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effets secondaires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et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les risques </a:t>
            </a:r>
            <a:r>
              <a:rPr lang="fr-FR" sz="2800" spc="-75" dirty="0">
                <a:solidFill>
                  <a:schemeClr val="tx1"/>
                </a:solidFill>
                <a:latin typeface="DejaVu Serif"/>
                <a:cs typeface="DejaVu Serif"/>
              </a:rPr>
              <a:t>liés </a:t>
            </a:r>
            <a:r>
              <a:rPr lang="fr-FR" sz="2800" spc="-110" dirty="0">
                <a:solidFill>
                  <a:schemeClr val="tx1"/>
                </a:solidFill>
                <a:latin typeface="DejaVu Serif"/>
                <a:cs typeface="DejaVu Serif"/>
              </a:rPr>
              <a:t>à 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la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prise</a:t>
            </a:r>
            <a:r>
              <a:rPr lang="fr-FR" sz="2800" spc="-120" dirty="0">
                <a:solidFill>
                  <a:schemeClr val="tx1"/>
                </a:solidFill>
                <a:latin typeface="DejaVu Serif"/>
                <a:cs typeface="DejaVu Serif"/>
              </a:rPr>
              <a:t>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médicamenteuse.</a:t>
            </a:r>
          </a:p>
          <a:p>
            <a:pPr marL="0" marR="5080" indent="0" algn="just">
              <a:lnSpc>
                <a:spcPct val="100000"/>
              </a:lnSpc>
              <a:spcBef>
                <a:spcPts val="445"/>
              </a:spcBef>
              <a:buNone/>
            </a:pPr>
            <a:endParaRPr lang="fr-FR" sz="2800" spc="-100" dirty="0">
              <a:solidFill>
                <a:srgbClr val="942B3C"/>
              </a:solidFill>
              <a:latin typeface="DejaVu Serif"/>
              <a:cs typeface="DejaVu Serif"/>
            </a:endParaRPr>
          </a:p>
          <a:p>
            <a:pPr marL="12700" marR="5080" algn="just">
              <a:lnSpc>
                <a:spcPct val="100000"/>
              </a:lnSpc>
              <a:spcBef>
                <a:spcPts val="445"/>
              </a:spcBef>
            </a:pPr>
            <a:endParaRPr lang="fr-FR" sz="2800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924961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C400ED96-317D-4F6A-AEBC-4B32D3DBE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2925" marR="5080" indent="-506730">
              <a:lnSpc>
                <a:spcPct val="100000"/>
              </a:lnSpc>
              <a:spcBef>
                <a:spcPts val="225"/>
              </a:spcBef>
            </a:pPr>
            <a:r>
              <a:rPr lang="fr-FR" sz="3600" b="1" spc="-270" dirty="0">
                <a:solidFill>
                  <a:srgbClr val="F99F2F"/>
                </a:solidFill>
                <a:latin typeface="Georgia"/>
                <a:cs typeface="Georgia"/>
              </a:rPr>
              <a:t>L’ </a:t>
            </a:r>
            <a:r>
              <a:rPr lang="fr-FR" sz="3600" b="1" spc="-130" dirty="0">
                <a:solidFill>
                  <a:srgbClr val="F99F2F"/>
                </a:solidFill>
                <a:latin typeface="Georgia"/>
                <a:cs typeface="Georgia"/>
              </a:rPr>
              <a:t>administration </a:t>
            </a:r>
            <a:r>
              <a:rPr lang="fr-FR" sz="3600" b="1" spc="-110" dirty="0">
                <a:solidFill>
                  <a:srgbClr val="F99F2F"/>
                </a:solidFill>
                <a:latin typeface="Georgia"/>
                <a:cs typeface="Georgia"/>
              </a:rPr>
              <a:t>des  </a:t>
            </a:r>
            <a:r>
              <a:rPr lang="fr-FR" sz="3600" b="1" spc="-140" dirty="0">
                <a:solidFill>
                  <a:srgbClr val="F99F2F"/>
                </a:solidFill>
                <a:latin typeface="Georgia"/>
                <a:cs typeface="Georgia"/>
              </a:rPr>
              <a:t>médicaments</a:t>
            </a:r>
            <a:r>
              <a:rPr lang="fr-FR" sz="3600" b="1" spc="-75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75" dirty="0">
                <a:solidFill>
                  <a:srgbClr val="F99F2F"/>
                </a:solidFill>
                <a:latin typeface="Georgia"/>
                <a:cs typeface="Georgia"/>
              </a:rPr>
              <a:t>:</a:t>
            </a:r>
            <a:br>
              <a:rPr lang="fr-FR" sz="3600" dirty="0">
                <a:latin typeface="Georgia"/>
                <a:cs typeface="Georgia"/>
              </a:rPr>
            </a:br>
            <a:r>
              <a:rPr lang="fr-FR" sz="3600" b="1" spc="-170" dirty="0">
                <a:solidFill>
                  <a:srgbClr val="F99F2F"/>
                </a:solidFill>
                <a:latin typeface="Georgia"/>
                <a:cs typeface="Georgia"/>
              </a:rPr>
              <a:t>un</a:t>
            </a:r>
            <a:r>
              <a:rPr lang="fr-FR" sz="3600" b="1" spc="-80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25" dirty="0">
                <a:solidFill>
                  <a:srgbClr val="F99F2F"/>
                </a:solidFill>
                <a:latin typeface="Georgia"/>
                <a:cs typeface="Georgia"/>
              </a:rPr>
              <a:t>processus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0B756C-0144-4A99-BFCD-0429678AC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37" y="2462254"/>
            <a:ext cx="10753725" cy="3766185"/>
          </a:xfrm>
        </p:spPr>
        <p:txBody>
          <a:bodyPr>
            <a:normAutofit/>
          </a:bodyPr>
          <a:lstStyle/>
          <a:p>
            <a:pPr marL="12700" marR="9525">
              <a:lnSpc>
                <a:spcPct val="100000"/>
              </a:lnSpc>
              <a:spcBef>
                <a:spcPts val="470"/>
              </a:spcBef>
            </a:pP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L’évaluation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de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la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capacité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d’autogestion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du </a:t>
            </a:r>
            <a:r>
              <a:rPr lang="fr-FR" sz="2800" spc="-60" dirty="0">
                <a:solidFill>
                  <a:schemeClr val="tx1"/>
                </a:solidFill>
                <a:latin typeface="DejaVu Serif"/>
                <a:cs typeface="DejaVu Serif"/>
              </a:rPr>
              <a:t>patient/ 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entourage </a:t>
            </a:r>
            <a:r>
              <a:rPr lang="fr-FR" sz="2800" spc="-110" dirty="0">
                <a:solidFill>
                  <a:schemeClr val="tx1"/>
                </a:solidFill>
                <a:latin typeface="DejaVu Serif"/>
                <a:cs typeface="DejaVu Serif"/>
              </a:rPr>
              <a:t>à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gérer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son traitement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(préparation, </a:t>
            </a:r>
            <a:r>
              <a:rPr lang="fr-FR" sz="2800" spc="-75" dirty="0">
                <a:solidFill>
                  <a:schemeClr val="tx1"/>
                </a:solidFill>
                <a:latin typeface="DejaVu Serif"/>
                <a:cs typeface="DejaVu Serif"/>
              </a:rPr>
              <a:t>administration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proprement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dite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et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surveillance)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prend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en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compte</a:t>
            </a:r>
            <a:r>
              <a:rPr lang="fr-FR" sz="2800" spc="-185" dirty="0">
                <a:solidFill>
                  <a:schemeClr val="tx1"/>
                </a:solidFill>
                <a:latin typeface="DejaVu Serif"/>
                <a:cs typeface="DejaVu Serif"/>
              </a:rPr>
              <a:t> </a:t>
            </a:r>
            <a:r>
              <a:rPr lang="fr-FR" sz="2800" spc="-75" dirty="0">
                <a:solidFill>
                  <a:schemeClr val="tx1"/>
                </a:solidFill>
                <a:latin typeface="DejaVu Serif"/>
                <a:cs typeface="DejaVu Serif"/>
              </a:rPr>
              <a:t>:</a:t>
            </a:r>
            <a:endParaRPr lang="fr-FR" sz="2800" dirty="0">
              <a:solidFill>
                <a:schemeClr val="tx1"/>
              </a:solidFill>
              <a:latin typeface="DejaVu Serif"/>
              <a:cs typeface="DejaVu Serif"/>
            </a:endParaRPr>
          </a:p>
          <a:p>
            <a:pPr marL="143510" marR="429259" indent="0">
              <a:lnSpc>
                <a:spcPct val="100000"/>
              </a:lnSpc>
              <a:buNone/>
            </a:pPr>
            <a:r>
              <a:rPr lang="fr-FR" sz="2800" spc="-120" dirty="0">
                <a:solidFill>
                  <a:schemeClr val="tx1"/>
                </a:solidFill>
                <a:latin typeface="DejaVu Serif"/>
                <a:cs typeface="DejaVu Serif"/>
              </a:rPr>
              <a:t>- La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complexité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du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traitement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médicamenteux  </a:t>
            </a:r>
            <a:r>
              <a:rPr lang="fr-FR" sz="2800" spc="-120" dirty="0">
                <a:solidFill>
                  <a:schemeClr val="tx1"/>
                </a:solidFill>
                <a:latin typeface="DejaVu Serif"/>
                <a:cs typeface="DejaVu Serif"/>
              </a:rPr>
              <a:t>La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prise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de médicaments </a:t>
            </a:r>
            <a:r>
              <a:rPr lang="fr-FR" sz="2800" spc="-110" dirty="0">
                <a:solidFill>
                  <a:schemeClr val="tx1"/>
                </a:solidFill>
                <a:latin typeface="DejaVu Serif"/>
                <a:cs typeface="DejaVu Serif"/>
              </a:rPr>
              <a:t>à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risque</a:t>
            </a:r>
            <a:endParaRPr lang="fr-FR" sz="2800" dirty="0">
              <a:solidFill>
                <a:schemeClr val="tx1"/>
              </a:solidFill>
              <a:latin typeface="DejaVu Serif"/>
              <a:cs typeface="DejaVu Serif"/>
            </a:endParaRPr>
          </a:p>
          <a:p>
            <a:pPr marL="143510" indent="0">
              <a:lnSpc>
                <a:spcPct val="100000"/>
              </a:lnSpc>
              <a:spcBef>
                <a:spcPts val="40"/>
              </a:spcBef>
              <a:buNone/>
            </a:pPr>
            <a:r>
              <a:rPr lang="fr-FR" sz="2800" spc="-120" dirty="0">
                <a:solidFill>
                  <a:schemeClr val="tx1"/>
                </a:solidFill>
                <a:latin typeface="DejaVu Serif"/>
                <a:cs typeface="DejaVu Serif"/>
              </a:rPr>
              <a:t>- Le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niveau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d’autonomie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du </a:t>
            </a:r>
            <a:r>
              <a:rPr lang="fr-FR" sz="2800" spc="-55" dirty="0">
                <a:solidFill>
                  <a:schemeClr val="tx1"/>
                </a:solidFill>
                <a:latin typeface="DejaVu Serif"/>
                <a:cs typeface="DejaVu Serif"/>
              </a:rPr>
              <a:t>patient/</a:t>
            </a:r>
            <a:r>
              <a:rPr lang="fr-FR" sz="2800" spc="-120" dirty="0">
                <a:solidFill>
                  <a:schemeClr val="tx1"/>
                </a:solidFill>
                <a:latin typeface="DejaVu Serif"/>
                <a:cs typeface="DejaVu Serif"/>
              </a:rPr>
              <a:t>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entourage</a:t>
            </a:r>
            <a:endParaRPr lang="fr-FR" sz="2800" dirty="0">
              <a:solidFill>
                <a:schemeClr val="tx1"/>
              </a:solidFill>
              <a:latin typeface="DejaVu Serif"/>
              <a:cs typeface="DejaVu Serif"/>
            </a:endParaRPr>
          </a:p>
          <a:p>
            <a:pPr marL="0" marR="30480" indent="0">
              <a:lnSpc>
                <a:spcPct val="100000"/>
              </a:lnSpc>
              <a:spcBef>
                <a:spcPts val="500"/>
              </a:spcBef>
              <a:buNone/>
            </a:pPr>
            <a:r>
              <a:rPr lang="fr-FR" sz="2800" spc="-120" dirty="0">
                <a:solidFill>
                  <a:schemeClr val="tx1"/>
                </a:solidFill>
                <a:latin typeface="DejaVu Serif"/>
                <a:cs typeface="DejaVu Serif"/>
              </a:rPr>
              <a:t>  - La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décision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est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prise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avec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son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accord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et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celui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de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l’équipe,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et  </a:t>
            </a:r>
            <a:r>
              <a:rPr lang="fr-FR" sz="2800" spc="-90" dirty="0">
                <a:solidFill>
                  <a:schemeClr val="tx1"/>
                </a:solidFill>
                <a:latin typeface="DejaVu Serif"/>
                <a:cs typeface="DejaVu Serif"/>
              </a:rPr>
              <a:t>est </a:t>
            </a:r>
            <a:r>
              <a:rPr lang="fr-FR" sz="2800" spc="-100" dirty="0">
                <a:solidFill>
                  <a:schemeClr val="tx1"/>
                </a:solidFill>
                <a:latin typeface="DejaVu Serif"/>
                <a:cs typeface="DejaVu Serif"/>
              </a:rPr>
              <a:t>tracée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dans </a:t>
            </a:r>
            <a:r>
              <a:rPr lang="fr-FR" sz="2800" spc="-75" dirty="0">
                <a:solidFill>
                  <a:schemeClr val="tx1"/>
                </a:solidFill>
                <a:latin typeface="DejaVu Serif"/>
                <a:cs typeface="DejaVu Serif"/>
              </a:rPr>
              <a:t>le </a:t>
            </a:r>
            <a:r>
              <a:rPr lang="fr-FR" sz="2800" spc="-80" dirty="0">
                <a:solidFill>
                  <a:schemeClr val="tx1"/>
                </a:solidFill>
                <a:latin typeface="DejaVu Serif"/>
                <a:cs typeface="DejaVu Serif"/>
              </a:rPr>
              <a:t>dossier </a:t>
            </a:r>
            <a:r>
              <a:rPr lang="fr-FR" sz="2800" spc="-95" dirty="0">
                <a:solidFill>
                  <a:schemeClr val="tx1"/>
                </a:solidFill>
                <a:latin typeface="DejaVu Serif"/>
                <a:cs typeface="DejaVu Serif"/>
              </a:rPr>
              <a:t>de</a:t>
            </a:r>
            <a:r>
              <a:rPr lang="fr-FR" sz="2800" spc="-175" dirty="0">
                <a:solidFill>
                  <a:schemeClr val="tx1"/>
                </a:solidFill>
                <a:latin typeface="DejaVu Serif"/>
                <a:cs typeface="DejaVu Serif"/>
              </a:rPr>
              <a:t> </a:t>
            </a:r>
            <a:r>
              <a:rPr lang="fr-FR" sz="2800" spc="-85" dirty="0">
                <a:solidFill>
                  <a:schemeClr val="tx1"/>
                </a:solidFill>
                <a:latin typeface="DejaVu Serif"/>
                <a:cs typeface="DejaVu Serif"/>
              </a:rPr>
              <a:t>soins.</a:t>
            </a:r>
            <a:endParaRPr lang="fr-FR" sz="2800" dirty="0">
              <a:solidFill>
                <a:schemeClr val="tx1"/>
              </a:solidFill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07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3760FA-5B55-4CB0-8C89-F6490C561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176328"/>
            <a:ext cx="10772775" cy="1658198"/>
          </a:xfrm>
        </p:spPr>
        <p:txBody>
          <a:bodyPr>
            <a:normAutofit/>
          </a:bodyPr>
          <a:lstStyle/>
          <a:p>
            <a:r>
              <a:rPr lang="fr-FR" sz="3600" b="1" spc="-195" dirty="0">
                <a:solidFill>
                  <a:srgbClr val="F99F2F"/>
                </a:solidFill>
                <a:latin typeface="Georgia"/>
                <a:cs typeface="Georgia"/>
              </a:rPr>
              <a:t>La </a:t>
            </a:r>
            <a:r>
              <a:rPr lang="fr-FR" sz="3600" b="1" spc="-125" dirty="0">
                <a:solidFill>
                  <a:srgbClr val="F99F2F"/>
                </a:solidFill>
                <a:latin typeface="Georgia"/>
                <a:cs typeface="Georgia"/>
              </a:rPr>
              <a:t>préparation </a:t>
            </a:r>
            <a:r>
              <a:rPr lang="fr-FR" sz="3600" b="1" spc="-110" dirty="0">
                <a:solidFill>
                  <a:srgbClr val="F99F2F"/>
                </a:solidFill>
                <a:latin typeface="Georgia"/>
                <a:cs typeface="Georgia"/>
              </a:rPr>
              <a:t>des  </a:t>
            </a:r>
            <a:r>
              <a:rPr lang="fr-FR" sz="3600" b="1" spc="-140" dirty="0">
                <a:solidFill>
                  <a:srgbClr val="F99F2F"/>
                </a:solidFill>
                <a:latin typeface="Georgia"/>
                <a:cs typeface="Georgia"/>
              </a:rPr>
              <a:t>médicaments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8A5BDB-3CA4-425A-B827-17103F244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4" y="1163818"/>
            <a:ext cx="10877552" cy="3766185"/>
          </a:xfrm>
        </p:spPr>
        <p:txBody>
          <a:bodyPr>
            <a:noAutofit/>
          </a:bodyPr>
          <a:lstStyle/>
          <a:p>
            <a:pPr marL="675640" marR="80010" indent="0">
              <a:lnSpc>
                <a:spcPct val="110000"/>
              </a:lnSpc>
              <a:spcBef>
                <a:spcPts val="710"/>
              </a:spcBef>
              <a:buNone/>
            </a:pPr>
            <a:r>
              <a:rPr lang="fr-FR" sz="2800" b="1" spc="-90" dirty="0">
                <a:latin typeface="Georgia"/>
                <a:cs typeface="Georgia"/>
              </a:rPr>
              <a:t> P</a:t>
            </a:r>
            <a:r>
              <a:rPr lang="fr-FR" sz="2800" spc="-90" dirty="0">
                <a:latin typeface="DejaVu Serif"/>
                <a:cs typeface="DejaVu Serif"/>
              </a:rPr>
              <a:t>rendre </a:t>
            </a:r>
            <a:r>
              <a:rPr lang="fr-FR" sz="2800" spc="-95" dirty="0">
                <a:latin typeface="DejaVu Serif"/>
                <a:cs typeface="DejaVu Serif"/>
              </a:rPr>
              <a:t>connaissance de </a:t>
            </a:r>
            <a:r>
              <a:rPr lang="fr-FR" sz="2800" spc="-80" dirty="0">
                <a:latin typeface="DejaVu Serif"/>
                <a:cs typeface="DejaVu Serif"/>
              </a:rPr>
              <a:t>la prescription </a:t>
            </a:r>
            <a:r>
              <a:rPr lang="fr-FR" sz="2800" spc="-90" dirty="0">
                <a:latin typeface="DejaVu Serif"/>
                <a:cs typeface="DejaVu Serif"/>
              </a:rPr>
              <a:t>écrite</a:t>
            </a:r>
            <a:r>
              <a:rPr lang="fr-FR" sz="2800" spc="-195" dirty="0">
                <a:latin typeface="DejaVu Serif"/>
                <a:cs typeface="DejaVu Serif"/>
              </a:rPr>
              <a:t> </a:t>
            </a:r>
            <a:r>
              <a:rPr lang="fr-FR" sz="2800" spc="-85" dirty="0">
                <a:latin typeface="DejaVu Serif"/>
                <a:cs typeface="DejaVu Serif"/>
              </a:rPr>
              <a:t>ou  </a:t>
            </a:r>
            <a:r>
              <a:rPr lang="fr-FR" sz="2800" spc="-95" dirty="0">
                <a:latin typeface="DejaVu Serif"/>
                <a:cs typeface="DejaVu Serif"/>
              </a:rPr>
              <a:t>du </a:t>
            </a:r>
            <a:r>
              <a:rPr lang="fr-FR" sz="2800" spc="-80" dirty="0">
                <a:latin typeface="DejaVu Serif"/>
                <a:cs typeface="DejaVu Serif"/>
              </a:rPr>
              <a:t>protocole</a:t>
            </a:r>
            <a:r>
              <a:rPr lang="fr-FR" sz="2800" spc="-110" dirty="0">
                <a:latin typeface="DejaVu Serif"/>
                <a:cs typeface="DejaVu Serif"/>
              </a:rPr>
              <a:t> </a:t>
            </a:r>
            <a:r>
              <a:rPr lang="fr-FR" sz="2800" spc="-90" dirty="0">
                <a:latin typeface="DejaVu Serif"/>
                <a:cs typeface="DejaVu Serif"/>
              </a:rPr>
              <a:t>thérapeutique</a:t>
            </a:r>
            <a:endParaRPr lang="fr-FR" sz="2800" dirty="0">
              <a:latin typeface="DejaVu Serif"/>
              <a:cs typeface="DejaVu Serif"/>
            </a:endParaRPr>
          </a:p>
          <a:p>
            <a:pPr marL="767080" marR="547370">
              <a:lnSpc>
                <a:spcPct val="110000"/>
              </a:lnSpc>
              <a:spcBef>
                <a:spcPts val="135"/>
              </a:spcBef>
            </a:pPr>
            <a:r>
              <a:rPr lang="fr-FR" sz="2800" b="1" spc="-85" dirty="0">
                <a:latin typeface="Georgia"/>
                <a:cs typeface="Georgia"/>
              </a:rPr>
              <a:t>V</a:t>
            </a:r>
            <a:r>
              <a:rPr lang="fr-FR" sz="2800" spc="-85" dirty="0">
                <a:latin typeface="DejaVu Serif"/>
                <a:cs typeface="DejaVu Serif"/>
              </a:rPr>
              <a:t>érifier </a:t>
            </a:r>
            <a:r>
              <a:rPr lang="fr-FR" sz="2800" spc="-80" dirty="0">
                <a:latin typeface="DejaVu Serif"/>
                <a:cs typeface="DejaVu Serif"/>
              </a:rPr>
              <a:t>la </a:t>
            </a:r>
            <a:r>
              <a:rPr lang="fr-FR" sz="2800" spc="-95" dirty="0">
                <a:latin typeface="DejaVu Serif"/>
                <a:cs typeface="DejaVu Serif"/>
              </a:rPr>
              <a:t>concordance </a:t>
            </a:r>
            <a:r>
              <a:rPr lang="fr-FR" sz="2800" spc="-80" dirty="0">
                <a:latin typeface="DejaVu Serif"/>
                <a:cs typeface="DejaVu Serif"/>
              </a:rPr>
              <a:t>identité </a:t>
            </a:r>
            <a:r>
              <a:rPr lang="fr-FR" sz="2800" spc="-85" dirty="0">
                <a:latin typeface="DejaVu Serif"/>
                <a:cs typeface="DejaVu Serif"/>
              </a:rPr>
              <a:t>patient</a:t>
            </a:r>
            <a:r>
              <a:rPr lang="fr-FR" sz="2800" spc="-195" dirty="0">
                <a:latin typeface="DejaVu Serif"/>
                <a:cs typeface="DejaVu Serif"/>
              </a:rPr>
              <a:t> </a:t>
            </a:r>
            <a:r>
              <a:rPr lang="fr-FR" sz="2800" spc="150" dirty="0">
                <a:latin typeface="DejaVu Serif"/>
                <a:cs typeface="DejaVu Serif"/>
              </a:rPr>
              <a:t>/  </a:t>
            </a:r>
            <a:r>
              <a:rPr lang="fr-FR" sz="2800" spc="-80" dirty="0">
                <a:latin typeface="DejaVu Serif"/>
                <a:cs typeface="DejaVu Serif"/>
              </a:rPr>
              <a:t>prescription</a:t>
            </a:r>
            <a:endParaRPr lang="fr-FR" sz="2800" dirty="0">
              <a:latin typeface="DejaVu Serif"/>
              <a:cs typeface="DejaVu Serif"/>
            </a:endParaRPr>
          </a:p>
          <a:p>
            <a:pPr marL="767080" marR="48260">
              <a:lnSpc>
                <a:spcPct val="110000"/>
              </a:lnSpc>
              <a:spcBef>
                <a:spcPts val="40"/>
              </a:spcBef>
            </a:pPr>
            <a:r>
              <a:rPr lang="fr-FR" sz="2800" b="1" spc="-85" dirty="0">
                <a:latin typeface="Georgia"/>
                <a:cs typeface="Georgia"/>
              </a:rPr>
              <a:t>V</a:t>
            </a:r>
            <a:r>
              <a:rPr lang="fr-FR" sz="2800" spc="-85" dirty="0">
                <a:latin typeface="DejaVu Serif"/>
                <a:cs typeface="DejaVu Serif"/>
              </a:rPr>
              <a:t>érifier </a:t>
            </a:r>
            <a:r>
              <a:rPr lang="fr-FR" sz="2800" spc="-80" dirty="0">
                <a:latin typeface="DejaVu Serif"/>
                <a:cs typeface="DejaVu Serif"/>
              </a:rPr>
              <a:t>la </a:t>
            </a:r>
            <a:r>
              <a:rPr lang="fr-FR" sz="2800" spc="-85" dirty="0">
                <a:latin typeface="DejaVu Serif"/>
                <a:cs typeface="DejaVu Serif"/>
              </a:rPr>
              <a:t>qualité </a:t>
            </a:r>
            <a:r>
              <a:rPr lang="fr-FR" sz="2800" spc="-95" dirty="0">
                <a:latin typeface="DejaVu Serif"/>
                <a:cs typeface="DejaVu Serif"/>
              </a:rPr>
              <a:t>de </a:t>
            </a:r>
            <a:r>
              <a:rPr lang="fr-FR" sz="2800" spc="-80" dirty="0">
                <a:latin typeface="DejaVu Serif"/>
                <a:cs typeface="DejaVu Serif"/>
              </a:rPr>
              <a:t>la prescription </a:t>
            </a:r>
            <a:r>
              <a:rPr lang="fr-FR" sz="2800" spc="-75" dirty="0">
                <a:latin typeface="DejaVu Serif"/>
                <a:cs typeface="DejaVu Serif"/>
              </a:rPr>
              <a:t>(exhaustivité)  </a:t>
            </a:r>
            <a:r>
              <a:rPr lang="fr-FR" sz="2800" spc="-95" dirty="0">
                <a:latin typeface="DejaVu Serif"/>
                <a:cs typeface="DejaVu Serif"/>
              </a:rPr>
              <a:t>et </a:t>
            </a:r>
            <a:r>
              <a:rPr lang="fr-FR" sz="2800" spc="-85" dirty="0">
                <a:latin typeface="DejaVu Serif"/>
                <a:cs typeface="DejaVu Serif"/>
              </a:rPr>
              <a:t>analyser </a:t>
            </a:r>
            <a:r>
              <a:rPr lang="fr-FR" sz="2800" spc="-80" dirty="0">
                <a:latin typeface="DejaVu Serif"/>
                <a:cs typeface="DejaVu Serif"/>
              </a:rPr>
              <a:t>la </a:t>
            </a:r>
            <a:r>
              <a:rPr lang="fr-FR" sz="2800" spc="-75" dirty="0">
                <a:latin typeface="DejaVu Serif"/>
                <a:cs typeface="DejaVu Serif"/>
              </a:rPr>
              <a:t>faisabilité </a:t>
            </a:r>
            <a:r>
              <a:rPr lang="fr-FR" sz="2800" spc="-90" dirty="0">
                <a:latin typeface="DejaVu Serif"/>
                <a:cs typeface="DejaVu Serif"/>
              </a:rPr>
              <a:t>(absence </a:t>
            </a:r>
            <a:r>
              <a:rPr lang="fr-FR" sz="2800" spc="-95" dirty="0">
                <a:latin typeface="DejaVu Serif"/>
                <a:cs typeface="DejaVu Serif"/>
              </a:rPr>
              <a:t>de</a:t>
            </a:r>
            <a:r>
              <a:rPr lang="fr-FR" sz="2800" spc="-235" dirty="0">
                <a:latin typeface="DejaVu Serif"/>
                <a:cs typeface="DejaVu Serif"/>
              </a:rPr>
              <a:t> </a:t>
            </a:r>
            <a:r>
              <a:rPr lang="fr-FR" sz="2800" spc="-75" dirty="0">
                <a:latin typeface="DejaVu Serif"/>
                <a:cs typeface="DejaVu Serif"/>
              </a:rPr>
              <a:t>contre-</a:t>
            </a:r>
            <a:r>
              <a:rPr lang="fr-FR" sz="2800" spc="-90" dirty="0">
                <a:latin typeface="DejaVu Serif"/>
                <a:cs typeface="DejaVu Serif"/>
              </a:rPr>
              <a:t>indication…)</a:t>
            </a:r>
            <a:endParaRPr lang="fr-FR" sz="2800" dirty="0">
              <a:latin typeface="DejaVu Serif"/>
              <a:cs typeface="DejaVu Serif"/>
            </a:endParaRPr>
          </a:p>
          <a:p>
            <a:pPr marL="767080">
              <a:lnSpc>
                <a:spcPct val="110000"/>
              </a:lnSpc>
              <a:spcBef>
                <a:spcPts val="260"/>
              </a:spcBef>
            </a:pPr>
            <a:r>
              <a:rPr lang="fr-FR" sz="2800" b="1" spc="-90" dirty="0">
                <a:latin typeface="Georgia"/>
                <a:cs typeface="Georgia"/>
              </a:rPr>
              <a:t>P</a:t>
            </a:r>
            <a:r>
              <a:rPr lang="fr-FR" sz="2800" spc="-90" dirty="0">
                <a:latin typeface="DejaVu Serif"/>
                <a:cs typeface="DejaVu Serif"/>
              </a:rPr>
              <a:t>rendre </a:t>
            </a:r>
            <a:r>
              <a:rPr lang="fr-FR" sz="2800" spc="-95" dirty="0">
                <a:latin typeface="DejaVu Serif"/>
                <a:cs typeface="DejaVu Serif"/>
              </a:rPr>
              <a:t>en compte </a:t>
            </a:r>
            <a:r>
              <a:rPr lang="fr-FR" sz="2800" spc="-65" dirty="0">
                <a:latin typeface="DejaVu Serif"/>
                <a:cs typeface="DejaVu Serif"/>
              </a:rPr>
              <a:t>si </a:t>
            </a:r>
            <a:r>
              <a:rPr lang="fr-FR" sz="2800" spc="-85" dirty="0">
                <a:latin typeface="DejaVu Serif"/>
                <a:cs typeface="DejaVu Serif"/>
              </a:rPr>
              <a:t>besoin les</a:t>
            </a:r>
            <a:r>
              <a:rPr lang="fr-FR" sz="2800" spc="-200" dirty="0">
                <a:latin typeface="DejaVu Serif"/>
                <a:cs typeface="DejaVu Serif"/>
              </a:rPr>
              <a:t> </a:t>
            </a:r>
            <a:r>
              <a:rPr lang="fr-FR" sz="2800" spc="-85" dirty="0">
                <a:latin typeface="DejaVu Serif"/>
                <a:cs typeface="DejaVu Serif"/>
              </a:rPr>
              <a:t>résultats</a:t>
            </a:r>
            <a:r>
              <a:rPr lang="fr-FR" sz="2800" dirty="0">
                <a:latin typeface="DejaVu Serif"/>
                <a:cs typeface="DejaVu Serif"/>
              </a:rPr>
              <a:t> </a:t>
            </a:r>
            <a:r>
              <a:rPr lang="fr-FR" sz="2800" spc="-85" dirty="0">
                <a:latin typeface="DejaVu Serif"/>
                <a:cs typeface="DejaVu Serif"/>
              </a:rPr>
              <a:t>biologiques </a:t>
            </a:r>
            <a:r>
              <a:rPr lang="fr-FR" sz="2800" spc="-90" dirty="0">
                <a:latin typeface="DejaVu Serif"/>
                <a:cs typeface="DejaVu Serif"/>
              </a:rPr>
              <a:t>(créatinémie, </a:t>
            </a:r>
            <a:r>
              <a:rPr lang="fr-FR" sz="2800" spc="-130" dirty="0">
                <a:latin typeface="DejaVu Serif"/>
                <a:cs typeface="DejaVu Serif"/>
              </a:rPr>
              <a:t>INR, </a:t>
            </a:r>
            <a:r>
              <a:rPr lang="fr-FR" sz="2800" spc="-105" dirty="0">
                <a:latin typeface="DejaVu Serif"/>
                <a:cs typeface="DejaVu Serif"/>
              </a:rPr>
              <a:t>glycémie…)  </a:t>
            </a:r>
            <a:r>
              <a:rPr lang="fr-FR" sz="2800" spc="-95" dirty="0">
                <a:latin typeface="DejaVu Serif"/>
                <a:cs typeface="DejaVu Serif"/>
              </a:rPr>
              <a:t>et </a:t>
            </a:r>
            <a:r>
              <a:rPr lang="fr-FR" sz="2800" spc="-10" dirty="0">
                <a:latin typeface="DejaVu Serif"/>
                <a:cs typeface="DejaVu Serif"/>
              </a:rPr>
              <a:t>/ou</a:t>
            </a:r>
            <a:r>
              <a:rPr lang="fr-FR" sz="2800" spc="-105" dirty="0">
                <a:latin typeface="DejaVu Serif"/>
                <a:cs typeface="DejaVu Serif"/>
              </a:rPr>
              <a:t> </a:t>
            </a:r>
            <a:r>
              <a:rPr lang="fr-FR" sz="2800" spc="-85" dirty="0">
                <a:latin typeface="DejaVu Serif"/>
                <a:cs typeface="DejaVu Serif"/>
              </a:rPr>
              <a:t>cliniques</a:t>
            </a:r>
            <a:endParaRPr lang="fr-FR" sz="2800" dirty="0">
              <a:latin typeface="DejaVu Serif"/>
              <a:cs typeface="DejaVu Serif"/>
            </a:endParaRPr>
          </a:p>
          <a:p>
            <a:pPr marL="675640" marR="101600" indent="0">
              <a:lnSpc>
                <a:spcPct val="110000"/>
              </a:lnSpc>
              <a:spcBef>
                <a:spcPts val="170"/>
              </a:spcBef>
              <a:buNone/>
            </a:pPr>
            <a:r>
              <a:rPr lang="fr-FR" sz="2800" b="1" spc="-85" dirty="0">
                <a:latin typeface="Georgia"/>
                <a:cs typeface="Georgia"/>
              </a:rPr>
              <a:t>V</a:t>
            </a:r>
            <a:r>
              <a:rPr lang="fr-FR" sz="2800" spc="-85" dirty="0">
                <a:latin typeface="DejaVu Serif"/>
                <a:cs typeface="DejaVu Serif"/>
              </a:rPr>
              <a:t>érifier </a:t>
            </a:r>
            <a:r>
              <a:rPr lang="fr-FR" sz="2800" spc="-80" dirty="0">
                <a:latin typeface="DejaVu Serif"/>
                <a:cs typeface="DejaVu Serif"/>
              </a:rPr>
              <a:t>la </a:t>
            </a:r>
            <a:r>
              <a:rPr lang="fr-FR" sz="2800" spc="-95" dirty="0">
                <a:latin typeface="DejaVu Serif"/>
                <a:cs typeface="DejaVu Serif"/>
              </a:rPr>
              <a:t>concordance </a:t>
            </a:r>
            <a:r>
              <a:rPr lang="fr-FR" sz="2800" spc="-90" dirty="0">
                <a:latin typeface="DejaVu Serif"/>
                <a:cs typeface="DejaVu Serif"/>
              </a:rPr>
              <a:t>entre </a:t>
            </a:r>
            <a:r>
              <a:rPr lang="fr-FR" sz="2800" spc="-80" dirty="0">
                <a:latin typeface="DejaVu Serif"/>
                <a:cs typeface="DejaVu Serif"/>
              </a:rPr>
              <a:t>le </a:t>
            </a:r>
            <a:r>
              <a:rPr lang="fr-FR" sz="2800" spc="-100" dirty="0">
                <a:latin typeface="DejaVu Serif"/>
                <a:cs typeface="DejaVu Serif"/>
              </a:rPr>
              <a:t>médicament </a:t>
            </a:r>
            <a:r>
              <a:rPr lang="fr-FR" sz="2800" spc="-95" dirty="0">
                <a:latin typeface="DejaVu Serif"/>
                <a:cs typeface="DejaVu Serif"/>
              </a:rPr>
              <a:t>et </a:t>
            </a:r>
            <a:r>
              <a:rPr lang="fr-FR" sz="2800" spc="-80" dirty="0">
                <a:latin typeface="DejaVu Serif"/>
                <a:cs typeface="DejaVu Serif"/>
              </a:rPr>
              <a:t>la  prescription </a:t>
            </a:r>
            <a:r>
              <a:rPr lang="fr-FR" sz="2800" spc="-75" dirty="0">
                <a:latin typeface="DejaVu Serif"/>
                <a:cs typeface="DejaVu Serif"/>
              </a:rPr>
              <a:t>: </a:t>
            </a:r>
            <a:r>
              <a:rPr lang="fr-FR" sz="2800" spc="-100" dirty="0">
                <a:latin typeface="DejaVu Serif"/>
                <a:cs typeface="DejaVu Serif"/>
              </a:rPr>
              <a:t>nom, </a:t>
            </a:r>
            <a:r>
              <a:rPr lang="fr-FR" sz="2800" spc="-105" dirty="0">
                <a:latin typeface="DejaVu Serif"/>
                <a:cs typeface="DejaVu Serif"/>
              </a:rPr>
              <a:t>dosage, </a:t>
            </a:r>
            <a:r>
              <a:rPr lang="fr-FR" sz="2800" spc="-90" dirty="0">
                <a:latin typeface="DejaVu Serif"/>
                <a:cs typeface="DejaVu Serif"/>
              </a:rPr>
              <a:t>forme</a:t>
            </a:r>
            <a:r>
              <a:rPr lang="fr-FR" sz="2800" spc="-150" dirty="0">
                <a:latin typeface="DejaVu Serif"/>
                <a:cs typeface="DejaVu Serif"/>
              </a:rPr>
              <a:t> </a:t>
            </a:r>
            <a:r>
              <a:rPr lang="fr-FR" sz="2800" spc="-100" dirty="0">
                <a:latin typeface="DejaVu Serif"/>
                <a:cs typeface="DejaVu Serif"/>
              </a:rPr>
              <a:t>galénique, </a:t>
            </a:r>
            <a:r>
              <a:rPr lang="fr-FR" sz="2800" spc="-90" dirty="0">
                <a:latin typeface="DejaVu Serif"/>
                <a:cs typeface="DejaVu Serif"/>
              </a:rPr>
              <a:t>concentration, posologie, </a:t>
            </a:r>
            <a:r>
              <a:rPr lang="fr-FR" sz="2800" spc="-70" dirty="0">
                <a:latin typeface="DejaVu Serif"/>
                <a:cs typeface="DejaVu Serif"/>
              </a:rPr>
              <a:t>voie</a:t>
            </a:r>
            <a:r>
              <a:rPr lang="fr-FR" sz="2800" spc="-145" dirty="0">
                <a:latin typeface="DejaVu Serif"/>
                <a:cs typeface="DejaVu Serif"/>
              </a:rPr>
              <a:t> </a:t>
            </a:r>
            <a:r>
              <a:rPr lang="fr-FR" sz="2800" spc="-90" dirty="0">
                <a:latin typeface="DejaVu Serif"/>
                <a:cs typeface="DejaVu Serif"/>
              </a:rPr>
              <a:t>d’administration…</a:t>
            </a:r>
            <a:endParaRPr lang="fr-FR" sz="2800" dirty="0">
              <a:latin typeface="DejaVu Serif"/>
              <a:cs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31471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D28CEA4F-E57C-4A42-95BE-754043294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spc="-195" dirty="0">
                <a:solidFill>
                  <a:srgbClr val="F99F2F"/>
                </a:solidFill>
                <a:latin typeface="Georgia"/>
                <a:cs typeface="Georgia"/>
              </a:rPr>
              <a:t>La </a:t>
            </a:r>
            <a:r>
              <a:rPr lang="fr-FR" sz="3600" b="1" spc="-125" dirty="0">
                <a:solidFill>
                  <a:srgbClr val="F99F2F"/>
                </a:solidFill>
                <a:latin typeface="Georgia"/>
                <a:cs typeface="Georgia"/>
              </a:rPr>
              <a:t>préparation </a:t>
            </a:r>
            <a:r>
              <a:rPr lang="fr-FR" sz="3600" b="1" spc="-110" dirty="0">
                <a:solidFill>
                  <a:srgbClr val="F99F2F"/>
                </a:solidFill>
                <a:latin typeface="Georgia"/>
                <a:cs typeface="Georgia"/>
              </a:rPr>
              <a:t>des  </a:t>
            </a:r>
            <a:r>
              <a:rPr lang="fr-FR" sz="3600" b="1" spc="-140" dirty="0">
                <a:solidFill>
                  <a:srgbClr val="F99F2F"/>
                </a:solidFill>
                <a:latin typeface="Georgia"/>
                <a:cs typeface="Georgia"/>
              </a:rPr>
              <a:t>médicaments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EA32BF-C634-4A7E-A8CA-6FAD3D88D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2157731"/>
            <a:ext cx="10753725" cy="4200736"/>
          </a:xfrm>
        </p:spPr>
        <p:txBody>
          <a:bodyPr>
            <a:normAutofit fontScale="92500" lnSpcReduction="10000"/>
          </a:bodyPr>
          <a:lstStyle/>
          <a:p>
            <a:pPr marL="767080">
              <a:lnSpc>
                <a:spcPct val="110000"/>
              </a:lnSpc>
              <a:spcBef>
                <a:spcPts val="260"/>
              </a:spcBef>
            </a:pPr>
            <a:r>
              <a:rPr lang="fr-FR" sz="3600" b="1" spc="-85" dirty="0">
                <a:latin typeface="Georgia"/>
                <a:cs typeface="Georgia"/>
              </a:rPr>
              <a:t>V</a:t>
            </a:r>
            <a:r>
              <a:rPr lang="fr-FR" spc="-85" dirty="0">
                <a:latin typeface="DejaVu Serif"/>
                <a:cs typeface="DejaVu Serif"/>
              </a:rPr>
              <a:t>érifier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95" dirty="0">
                <a:latin typeface="DejaVu Serif"/>
                <a:cs typeface="DejaVu Serif"/>
              </a:rPr>
              <a:t>date de </a:t>
            </a:r>
            <a:r>
              <a:rPr lang="fr-FR" spc="-85" dirty="0">
                <a:latin typeface="DejaVu Serif"/>
                <a:cs typeface="DejaVu Serif"/>
              </a:rPr>
              <a:t>péremption </a:t>
            </a:r>
            <a:r>
              <a:rPr lang="fr-FR" spc="-95" dirty="0">
                <a:latin typeface="DejaVu Serif"/>
                <a:cs typeface="DejaVu Serif"/>
              </a:rPr>
              <a:t>et l’aspect</a:t>
            </a:r>
            <a:r>
              <a:rPr lang="fr-FR" spc="-195" dirty="0">
                <a:latin typeface="DejaVu Serif"/>
                <a:cs typeface="DejaVu Serif"/>
              </a:rPr>
              <a:t> </a:t>
            </a:r>
            <a:r>
              <a:rPr lang="fr-FR" spc="-95" dirty="0">
                <a:latin typeface="DejaVu Serif"/>
                <a:cs typeface="DejaVu Serif"/>
              </a:rPr>
              <a:t>du</a:t>
            </a:r>
            <a:r>
              <a:rPr lang="fr-FR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médicament, </a:t>
            </a:r>
            <a:r>
              <a:rPr lang="fr-FR" spc="-85" dirty="0">
                <a:latin typeface="DejaVu Serif"/>
                <a:cs typeface="DejaVu Serif"/>
              </a:rPr>
              <a:t>les </a:t>
            </a:r>
            <a:r>
              <a:rPr lang="fr-FR" spc="-80" dirty="0">
                <a:latin typeface="DejaVu Serif"/>
                <a:cs typeface="DejaVu Serif"/>
              </a:rPr>
              <a:t>conditions </a:t>
            </a:r>
            <a:r>
              <a:rPr lang="fr-FR" spc="-100" dirty="0">
                <a:latin typeface="DejaVu Serif"/>
                <a:cs typeface="DejaVu Serif"/>
              </a:rPr>
              <a:t>de </a:t>
            </a:r>
            <a:r>
              <a:rPr lang="fr-FR" spc="-85" dirty="0">
                <a:latin typeface="DejaVu Serif"/>
                <a:cs typeface="DejaVu Serif"/>
              </a:rPr>
              <a:t>conservation,  l’intégrité </a:t>
            </a:r>
            <a:r>
              <a:rPr lang="fr-FR" spc="-100" dirty="0">
                <a:latin typeface="DejaVu Serif"/>
                <a:cs typeface="DejaVu Serif"/>
              </a:rPr>
              <a:t>de</a:t>
            </a:r>
            <a:r>
              <a:rPr lang="fr-FR" spc="-120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l’emballage</a:t>
            </a:r>
            <a:endParaRPr lang="fr-FR" dirty="0">
              <a:latin typeface="DejaVu Serif"/>
              <a:cs typeface="DejaVu Serif"/>
            </a:endParaRPr>
          </a:p>
          <a:p>
            <a:pPr marL="767080">
              <a:lnSpc>
                <a:spcPct val="110000"/>
              </a:lnSpc>
              <a:spcBef>
                <a:spcPts val="260"/>
              </a:spcBef>
            </a:pPr>
            <a:r>
              <a:rPr lang="fr-FR" sz="3600" b="1" spc="-95" dirty="0">
                <a:latin typeface="Georgia"/>
                <a:cs typeface="Georgia"/>
              </a:rPr>
              <a:t>R</a:t>
            </a:r>
            <a:r>
              <a:rPr lang="fr-FR" spc="-95" dirty="0">
                <a:latin typeface="DejaVu Serif"/>
                <a:cs typeface="DejaVu Serif"/>
              </a:rPr>
              <a:t>éaliser </a:t>
            </a:r>
            <a:r>
              <a:rPr lang="fr-FR" spc="-50" dirty="0">
                <a:latin typeface="DejaVu Serif"/>
                <a:cs typeface="DejaVu Serif"/>
              </a:rPr>
              <a:t>(si </a:t>
            </a:r>
            <a:r>
              <a:rPr lang="fr-FR" spc="-75" dirty="0">
                <a:latin typeface="DejaVu Serif"/>
                <a:cs typeface="DejaVu Serif"/>
              </a:rPr>
              <a:t>besoin) </a:t>
            </a:r>
            <a:r>
              <a:rPr lang="fr-FR" spc="-80" dirty="0">
                <a:latin typeface="DejaVu Serif"/>
                <a:cs typeface="DejaVu Serif"/>
              </a:rPr>
              <a:t>la reconstitution </a:t>
            </a:r>
            <a:r>
              <a:rPr lang="fr-FR" spc="-95" dirty="0">
                <a:latin typeface="DejaVu Serif"/>
                <a:cs typeface="DejaVu Serif"/>
              </a:rPr>
              <a:t>dans</a:t>
            </a:r>
            <a:r>
              <a:rPr lang="fr-FR" spc="-229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le</a:t>
            </a:r>
            <a:r>
              <a:rPr lang="fr-FR" dirty="0">
                <a:latin typeface="DejaVu Serif"/>
                <a:cs typeface="DejaVu Serif"/>
              </a:rPr>
              <a:t> </a:t>
            </a:r>
            <a:r>
              <a:rPr lang="fr-FR" spc="-95" dirty="0">
                <a:latin typeface="DejaVu Serif"/>
                <a:cs typeface="DejaVu Serif"/>
              </a:rPr>
              <a:t>respect des </a:t>
            </a:r>
            <a:r>
              <a:rPr lang="fr-FR" spc="-80" dirty="0">
                <a:latin typeface="DejaVu Serif"/>
                <a:cs typeface="DejaVu Serif"/>
              </a:rPr>
              <a:t>conditions </a:t>
            </a:r>
            <a:r>
              <a:rPr lang="fr-FR" spc="-100" dirty="0">
                <a:latin typeface="DejaVu Serif"/>
                <a:cs typeface="DejaVu Serif"/>
              </a:rPr>
              <a:t>d’hygiène, </a:t>
            </a:r>
            <a:r>
              <a:rPr lang="fr-FR" spc="-70" dirty="0">
                <a:latin typeface="DejaVu Serif"/>
                <a:cs typeface="DejaVu Serif"/>
              </a:rPr>
              <a:t>voire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stérilité,  </a:t>
            </a:r>
            <a:r>
              <a:rPr lang="fr-FR" spc="-95" dirty="0">
                <a:latin typeface="DejaVu Serif"/>
                <a:cs typeface="DejaVu Serif"/>
              </a:rPr>
              <a:t>et </a:t>
            </a:r>
            <a:r>
              <a:rPr lang="fr-FR" spc="-80" dirty="0">
                <a:latin typeface="DejaVu Serif"/>
                <a:cs typeface="DejaVu Serif"/>
              </a:rPr>
              <a:t>selon la </a:t>
            </a:r>
            <a:r>
              <a:rPr lang="fr-FR" spc="-85" dirty="0">
                <a:latin typeface="DejaVu Serif"/>
                <a:cs typeface="DejaVu Serif"/>
              </a:rPr>
              <a:t>notice </a:t>
            </a:r>
            <a:r>
              <a:rPr lang="fr-FR" spc="-95" dirty="0">
                <a:latin typeface="DejaVu Serif"/>
                <a:cs typeface="DejaVu Serif"/>
              </a:rPr>
              <a:t>du </a:t>
            </a:r>
            <a:r>
              <a:rPr lang="fr-FR" spc="-75" dirty="0">
                <a:latin typeface="DejaVu Serif"/>
                <a:cs typeface="DejaVu Serif"/>
              </a:rPr>
              <a:t>produit </a:t>
            </a:r>
            <a:r>
              <a:rPr lang="fr-FR" spc="-105" dirty="0">
                <a:latin typeface="DejaVu Serif"/>
                <a:cs typeface="DejaVu Serif"/>
              </a:rPr>
              <a:t>en </a:t>
            </a:r>
            <a:r>
              <a:rPr lang="fr-FR" spc="-75" dirty="0">
                <a:latin typeface="DejaVu Serif"/>
                <a:cs typeface="DejaVu Serif"/>
              </a:rPr>
              <a:t>veillant</a:t>
            </a:r>
            <a:r>
              <a:rPr lang="fr-FR" spc="-185" dirty="0">
                <a:latin typeface="DejaVu Serif"/>
                <a:cs typeface="DejaVu Serif"/>
              </a:rPr>
              <a:t> </a:t>
            </a:r>
            <a:r>
              <a:rPr lang="fr-FR" spc="-95" dirty="0">
                <a:latin typeface="DejaVu Serif"/>
                <a:cs typeface="DejaVu Serif"/>
              </a:rPr>
              <a:t>notamment  </a:t>
            </a:r>
            <a:r>
              <a:rPr lang="fr-FR" spc="-100" dirty="0">
                <a:latin typeface="DejaVu Serif"/>
                <a:cs typeface="DejaVu Serif"/>
              </a:rPr>
              <a:t>aux </a:t>
            </a:r>
            <a:r>
              <a:rPr lang="fr-FR" spc="-80" dirty="0">
                <a:latin typeface="DejaVu Serif"/>
                <a:cs typeface="DejaVu Serif"/>
              </a:rPr>
              <a:t>contre-indications </a:t>
            </a:r>
            <a:r>
              <a:rPr lang="fr-FR" spc="-100" dirty="0">
                <a:latin typeface="DejaVu Serif"/>
                <a:cs typeface="DejaVu Serif"/>
              </a:rPr>
              <a:t>de </a:t>
            </a:r>
            <a:r>
              <a:rPr lang="fr-FR" spc="-90" dirty="0">
                <a:latin typeface="DejaVu Serif"/>
                <a:cs typeface="DejaVu Serif"/>
              </a:rPr>
              <a:t>certaines</a:t>
            </a:r>
            <a:r>
              <a:rPr lang="fr-FR" spc="-110" dirty="0">
                <a:latin typeface="DejaVu Serif"/>
                <a:cs typeface="DejaVu Serif"/>
              </a:rPr>
              <a:t> </a:t>
            </a:r>
            <a:r>
              <a:rPr lang="fr-FR" spc="-90" dirty="0">
                <a:latin typeface="DejaVu Serif"/>
                <a:cs typeface="DejaVu Serif"/>
              </a:rPr>
              <a:t>pratiques </a:t>
            </a:r>
            <a:r>
              <a:rPr lang="fr-FR" spc="-75" dirty="0">
                <a:latin typeface="DejaVu Serif"/>
                <a:cs typeface="DejaVu Serif"/>
              </a:rPr>
              <a:t>(solvant, </a:t>
            </a:r>
            <a:r>
              <a:rPr lang="fr-FR" spc="-100" dirty="0">
                <a:latin typeface="DejaVu Serif"/>
                <a:cs typeface="DejaVu Serif"/>
              </a:rPr>
              <a:t>broyage des </a:t>
            </a:r>
            <a:r>
              <a:rPr lang="fr-FR" spc="-95" dirty="0">
                <a:latin typeface="DejaVu Serif"/>
                <a:cs typeface="DejaVu Serif"/>
              </a:rPr>
              <a:t>comprimés, </a:t>
            </a:r>
            <a:r>
              <a:rPr lang="fr-FR" spc="-90" dirty="0">
                <a:latin typeface="DejaVu Serif"/>
                <a:cs typeface="DejaVu Serif"/>
              </a:rPr>
              <a:t>mise </a:t>
            </a:r>
            <a:r>
              <a:rPr lang="fr-FR" spc="-95" dirty="0">
                <a:latin typeface="DejaVu Serif"/>
                <a:cs typeface="DejaVu Serif"/>
              </a:rPr>
              <a:t>en  </a:t>
            </a:r>
            <a:r>
              <a:rPr lang="fr-FR" spc="-75" dirty="0">
                <a:latin typeface="DejaVu Serif"/>
                <a:cs typeface="DejaVu Serif"/>
              </a:rPr>
              <a:t>solution </a:t>
            </a:r>
            <a:r>
              <a:rPr lang="fr-FR" spc="-95" dirty="0">
                <a:latin typeface="DejaVu Serif"/>
                <a:cs typeface="DejaVu Serif"/>
              </a:rPr>
              <a:t>...) et </a:t>
            </a:r>
            <a:r>
              <a:rPr lang="fr-FR" spc="-100" dirty="0">
                <a:latin typeface="DejaVu Serif"/>
                <a:cs typeface="DejaVu Serif"/>
              </a:rPr>
              <a:t>aux </a:t>
            </a:r>
            <a:r>
              <a:rPr lang="fr-FR" spc="-80" dirty="0">
                <a:latin typeface="DejaVu Serif"/>
                <a:cs typeface="DejaVu Serif"/>
              </a:rPr>
              <a:t>incompatibilités </a:t>
            </a:r>
            <a:r>
              <a:rPr lang="fr-FR" spc="-90" dirty="0">
                <a:latin typeface="DejaVu Serif"/>
                <a:cs typeface="DejaVu Serif"/>
              </a:rPr>
              <a:t>physiques  </a:t>
            </a:r>
          </a:p>
          <a:p>
            <a:pPr marL="767080">
              <a:lnSpc>
                <a:spcPct val="110000"/>
              </a:lnSpc>
              <a:spcBef>
                <a:spcPts val="260"/>
              </a:spcBef>
            </a:pPr>
            <a:r>
              <a:rPr lang="fr-FR" sz="3600" b="1" spc="-95" dirty="0">
                <a:latin typeface="Georgia"/>
                <a:cs typeface="Georgia"/>
              </a:rPr>
              <a:t>R</a:t>
            </a:r>
            <a:r>
              <a:rPr lang="fr-FR" spc="-95" dirty="0">
                <a:latin typeface="DejaVu Serif"/>
                <a:cs typeface="DejaVu Serif"/>
              </a:rPr>
              <a:t>éaliser et </a:t>
            </a:r>
            <a:r>
              <a:rPr lang="fr-FR" spc="-75" dirty="0">
                <a:latin typeface="DejaVu Serif"/>
                <a:cs typeface="DejaVu Serif"/>
              </a:rPr>
              <a:t>vérifier </a:t>
            </a:r>
            <a:r>
              <a:rPr lang="fr-FR" spc="-80" dirty="0">
                <a:latin typeface="DejaVu Serif"/>
                <a:cs typeface="DejaVu Serif"/>
              </a:rPr>
              <a:t>les </a:t>
            </a:r>
            <a:r>
              <a:rPr lang="fr-FR" spc="-95" dirty="0">
                <a:latin typeface="DejaVu Serif"/>
                <a:cs typeface="DejaVu Serif"/>
              </a:rPr>
              <a:t>calculs </a:t>
            </a:r>
            <a:r>
              <a:rPr lang="fr-FR" spc="-100" dirty="0">
                <a:latin typeface="DejaVu Serif"/>
                <a:cs typeface="DejaVu Serif"/>
              </a:rPr>
              <a:t>de </a:t>
            </a:r>
            <a:r>
              <a:rPr lang="fr-FR" spc="-90" dirty="0">
                <a:latin typeface="DejaVu Serif"/>
                <a:cs typeface="DejaVu Serif"/>
              </a:rPr>
              <a:t>dose </a:t>
            </a:r>
            <a:r>
              <a:rPr lang="fr-FR" spc="-85" dirty="0">
                <a:latin typeface="DejaVu Serif"/>
                <a:cs typeface="DejaVu Serif"/>
              </a:rPr>
              <a:t>et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60" dirty="0">
                <a:latin typeface="DejaVu Serif"/>
                <a:cs typeface="DejaVu Serif"/>
              </a:rPr>
              <a:t>dilu</a:t>
            </a:r>
            <a:r>
              <a:rPr lang="fr-FR" spc="-75" dirty="0">
                <a:latin typeface="DejaVu Serif"/>
                <a:cs typeface="DejaVu Serif"/>
              </a:rPr>
              <a:t>tion </a:t>
            </a:r>
            <a:r>
              <a:rPr lang="fr-FR" spc="-100" dirty="0">
                <a:latin typeface="DejaVu Serif"/>
                <a:cs typeface="DejaVu Serif"/>
              </a:rPr>
              <a:t>avec une </a:t>
            </a:r>
            <a:r>
              <a:rPr lang="fr-FR" spc="-90" dirty="0">
                <a:latin typeface="DejaVu Serif"/>
                <a:cs typeface="DejaVu Serif"/>
              </a:rPr>
              <a:t>vigilance</a:t>
            </a:r>
            <a:r>
              <a:rPr lang="fr-FR" spc="-150" dirty="0">
                <a:latin typeface="DejaVu Serif"/>
                <a:cs typeface="DejaVu Serif"/>
              </a:rPr>
              <a:t> </a:t>
            </a:r>
            <a:r>
              <a:rPr lang="fr-FR" spc="-110" dirty="0">
                <a:latin typeface="DejaVu Serif"/>
                <a:cs typeface="DejaVu Serif"/>
              </a:rPr>
              <a:t>accrue</a:t>
            </a:r>
            <a:endParaRPr lang="fr-FR" dirty="0">
              <a:latin typeface="DejaVu Serif"/>
              <a:cs typeface="DejaVu Serif"/>
            </a:endParaRPr>
          </a:p>
          <a:p>
            <a:pPr marL="767080" marR="318135">
              <a:lnSpc>
                <a:spcPct val="110000"/>
              </a:lnSpc>
              <a:spcBef>
                <a:spcPts val="155"/>
              </a:spcBef>
            </a:pPr>
            <a:r>
              <a:rPr lang="fr-FR" sz="3600" b="1" spc="-95" dirty="0">
                <a:latin typeface="Georgia"/>
                <a:cs typeface="Georgia"/>
              </a:rPr>
              <a:t>R</a:t>
            </a:r>
            <a:r>
              <a:rPr lang="fr-FR" spc="-95" dirty="0">
                <a:latin typeface="DejaVu Serif"/>
                <a:cs typeface="DejaVu Serif"/>
              </a:rPr>
              <a:t>éaliser une </a:t>
            </a:r>
            <a:r>
              <a:rPr lang="fr-FR" spc="-85" dirty="0">
                <a:latin typeface="DejaVu Serif"/>
                <a:cs typeface="DejaVu Serif"/>
              </a:rPr>
              <a:t>double </a:t>
            </a:r>
            <a:r>
              <a:rPr lang="fr-FR" spc="-80" dirty="0">
                <a:latin typeface="DejaVu Serif"/>
                <a:cs typeface="DejaVu Serif"/>
              </a:rPr>
              <a:t>vérification </a:t>
            </a:r>
            <a:r>
              <a:rPr lang="fr-FR" spc="-65" dirty="0">
                <a:latin typeface="DejaVu Serif"/>
                <a:cs typeface="DejaVu Serif"/>
              </a:rPr>
              <a:t>si </a:t>
            </a:r>
            <a:r>
              <a:rPr lang="fr-FR" spc="-95" dirty="0">
                <a:latin typeface="DejaVu Serif"/>
                <a:cs typeface="DejaVu Serif"/>
              </a:rPr>
              <a:t>nécessaire  </a:t>
            </a:r>
            <a:r>
              <a:rPr lang="fr-FR" spc="-55" dirty="0">
                <a:latin typeface="DejaVu Serif"/>
                <a:cs typeface="DejaVu Serif"/>
              </a:rPr>
              <a:t>(voir </a:t>
            </a:r>
            <a:r>
              <a:rPr lang="fr-FR" spc="-105" dirty="0">
                <a:latin typeface="DejaVu Serif"/>
                <a:cs typeface="DejaVu Serif"/>
              </a:rPr>
              <a:t>au</a:t>
            </a:r>
            <a:r>
              <a:rPr lang="fr-FR" spc="-160" dirty="0">
                <a:latin typeface="DejaVu Serif"/>
                <a:cs typeface="DejaVu Serif"/>
              </a:rPr>
              <a:t> </a:t>
            </a:r>
            <a:r>
              <a:rPr lang="fr-FR" spc="-65" dirty="0">
                <a:latin typeface="DejaVu Serif"/>
                <a:cs typeface="DejaVu Serif"/>
              </a:rPr>
              <a:t>dos)</a:t>
            </a:r>
            <a:endParaRPr lang="fr-FR" dirty="0">
              <a:latin typeface="DejaVu Serif"/>
              <a:cs typeface="DejaVu Serif"/>
            </a:endParaRPr>
          </a:p>
          <a:p>
            <a:pPr marL="767080">
              <a:lnSpc>
                <a:spcPct val="110000"/>
              </a:lnSpc>
              <a:spcBef>
                <a:spcPts val="160"/>
              </a:spcBef>
            </a:pPr>
            <a:r>
              <a:rPr lang="fr-FR" sz="3600" b="1" spc="-80" dirty="0">
                <a:latin typeface="Georgia"/>
                <a:cs typeface="Georgia"/>
              </a:rPr>
              <a:t>R</a:t>
            </a:r>
            <a:r>
              <a:rPr lang="fr-FR" spc="-80" dirty="0">
                <a:latin typeface="DejaVu Serif"/>
                <a:cs typeface="DejaVu Serif"/>
              </a:rPr>
              <a:t>éaliser</a:t>
            </a:r>
            <a:r>
              <a:rPr lang="fr-FR" sz="3600" b="1" spc="-80" dirty="0">
                <a:latin typeface="Georgia"/>
                <a:cs typeface="Georgia"/>
              </a:rPr>
              <a:t>/V</a:t>
            </a:r>
            <a:r>
              <a:rPr lang="fr-FR" spc="-80" dirty="0">
                <a:latin typeface="DejaVu Serif"/>
                <a:cs typeface="DejaVu Serif"/>
              </a:rPr>
              <a:t>érifier </a:t>
            </a:r>
            <a:r>
              <a:rPr lang="fr-FR" spc="-95" dirty="0">
                <a:latin typeface="DejaVu Serif"/>
                <a:cs typeface="DejaVu Serif"/>
              </a:rPr>
              <a:t>l’étiquetage de </a:t>
            </a:r>
            <a:r>
              <a:rPr lang="fr-FR" spc="-80" dirty="0">
                <a:latin typeface="DejaVu Serif"/>
                <a:cs typeface="DejaVu Serif"/>
              </a:rPr>
              <a:t>la</a:t>
            </a:r>
            <a:r>
              <a:rPr lang="fr-FR" spc="-175" dirty="0">
                <a:latin typeface="DejaVu Serif"/>
                <a:cs typeface="DejaVu Serif"/>
              </a:rPr>
              <a:t> </a:t>
            </a:r>
            <a:r>
              <a:rPr lang="fr-FR" spc="-85" dirty="0">
                <a:latin typeface="DejaVu Serif"/>
                <a:cs typeface="DejaVu Serif"/>
              </a:rPr>
              <a:t>préparation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1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043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CBDDB0-2B8F-4ED3-96F3-0118C2A6B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473029"/>
            <a:ext cx="10772775" cy="1658198"/>
          </a:xfrm>
        </p:spPr>
        <p:txBody>
          <a:bodyPr/>
          <a:lstStyle/>
          <a:p>
            <a:r>
              <a:rPr lang="fr-FR" b="1" spc="-110" dirty="0">
                <a:solidFill>
                  <a:srgbClr val="942B3C"/>
                </a:solidFill>
                <a:latin typeface="Georgia"/>
                <a:cs typeface="Georgia"/>
              </a:rPr>
              <a:t>La </a:t>
            </a:r>
            <a:r>
              <a:rPr lang="fr-FR" b="1" spc="-70" dirty="0">
                <a:solidFill>
                  <a:srgbClr val="942B3C"/>
                </a:solidFill>
                <a:latin typeface="Georgia"/>
                <a:cs typeface="Georgia"/>
              </a:rPr>
              <a:t>double</a:t>
            </a:r>
            <a:r>
              <a:rPr lang="fr-FR" b="1" spc="-150" dirty="0">
                <a:solidFill>
                  <a:srgbClr val="942B3C"/>
                </a:solidFill>
                <a:latin typeface="Georgia"/>
                <a:cs typeface="Georgia"/>
              </a:rPr>
              <a:t> </a:t>
            </a:r>
            <a:r>
              <a:rPr lang="fr-FR" b="1" spc="-60" dirty="0">
                <a:solidFill>
                  <a:srgbClr val="942B3C"/>
                </a:solidFill>
                <a:latin typeface="Georgia"/>
                <a:cs typeface="Georgia"/>
              </a:rPr>
              <a:t>vérification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1FCFF1-1CFD-4AC9-8511-BEE88E922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612" y="2131227"/>
            <a:ext cx="10753725" cy="3766185"/>
          </a:xfrm>
        </p:spPr>
        <p:txBody>
          <a:bodyPr>
            <a:normAutofit/>
          </a:bodyPr>
          <a:lstStyle/>
          <a:p>
            <a:pPr marL="0" marR="316865" indent="0">
              <a:lnSpc>
                <a:spcPct val="100000"/>
              </a:lnSpc>
              <a:spcBef>
                <a:spcPts val="990"/>
              </a:spcBef>
              <a:buNone/>
            </a:pPr>
            <a:r>
              <a:rPr lang="fr-FR" spc="-95" dirty="0">
                <a:latin typeface="DejaVu Serif"/>
                <a:cs typeface="DejaVu Serif"/>
              </a:rPr>
              <a:t>Elle s’intègre dans une </a:t>
            </a:r>
            <a:r>
              <a:rPr lang="fr-FR" spc="-105" dirty="0">
                <a:latin typeface="DejaVu Serif"/>
                <a:cs typeface="DejaVu Serif"/>
              </a:rPr>
              <a:t>démarche </a:t>
            </a:r>
            <a:r>
              <a:rPr lang="fr-FR" spc="-80" dirty="0">
                <a:latin typeface="DejaVu Serif"/>
                <a:cs typeface="DejaVu Serif"/>
              </a:rPr>
              <a:t>liée </a:t>
            </a:r>
            <a:r>
              <a:rPr lang="fr-FR" spc="-110" dirty="0">
                <a:latin typeface="DejaVu Serif"/>
                <a:cs typeface="DejaVu Serif"/>
              </a:rPr>
              <a:t>à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90" dirty="0">
                <a:latin typeface="DejaVu Serif"/>
                <a:cs typeface="DejaVu Serif"/>
              </a:rPr>
              <a:t>gestion </a:t>
            </a:r>
            <a:r>
              <a:rPr lang="fr-FR" spc="-95" dirty="0">
                <a:latin typeface="DejaVu Serif"/>
                <a:cs typeface="DejaVu Serif"/>
              </a:rPr>
              <a:t>du  </a:t>
            </a:r>
            <a:r>
              <a:rPr lang="fr-FR" spc="-90" dirty="0">
                <a:latin typeface="DejaVu Serif"/>
                <a:cs typeface="DejaVu Serif"/>
              </a:rPr>
              <a:t>risque, </a:t>
            </a:r>
            <a:r>
              <a:rPr lang="fr-FR" spc="-110" dirty="0">
                <a:latin typeface="DejaVu Serif"/>
                <a:cs typeface="DejaVu Serif"/>
              </a:rPr>
              <a:t>comme </a:t>
            </a:r>
            <a:r>
              <a:rPr lang="fr-FR" spc="-95" dirty="0">
                <a:latin typeface="DejaVu Serif"/>
                <a:cs typeface="DejaVu Serif"/>
              </a:rPr>
              <a:t>un </a:t>
            </a:r>
            <a:r>
              <a:rPr lang="fr-FR" spc="-65" dirty="0">
                <a:latin typeface="DejaVu Serif"/>
                <a:cs typeface="DejaVu Serif"/>
              </a:rPr>
              <a:t>outil </a:t>
            </a:r>
            <a:r>
              <a:rPr lang="fr-FR" spc="-100" dirty="0">
                <a:latin typeface="DejaVu Serif"/>
                <a:cs typeface="DejaVu Serif"/>
              </a:rPr>
              <a:t>de</a:t>
            </a:r>
            <a:r>
              <a:rPr lang="fr-FR" spc="-135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endParaRPr lang="fr-FR" dirty="0">
              <a:latin typeface="DejaVu Serif"/>
              <a:cs typeface="DejaVu Serif"/>
            </a:endParaRPr>
          </a:p>
          <a:p>
            <a:pPr marL="372110" marR="5080">
              <a:lnSpc>
                <a:spcPct val="100000"/>
              </a:lnSpc>
              <a:spcBef>
                <a:spcPts val="180"/>
              </a:spcBef>
            </a:pPr>
            <a:r>
              <a:rPr lang="fr-FR" spc="-85" dirty="0">
                <a:latin typeface="DejaVu Serif"/>
                <a:cs typeface="DejaVu Serif"/>
              </a:rPr>
              <a:t>Prévention </a:t>
            </a:r>
            <a:r>
              <a:rPr lang="fr-FR" spc="-100" dirty="0">
                <a:latin typeface="DejaVu Serif"/>
                <a:cs typeface="DejaVu Serif"/>
              </a:rPr>
              <a:t>des </a:t>
            </a:r>
            <a:r>
              <a:rPr lang="fr-FR" spc="-90" dirty="0">
                <a:latin typeface="DejaVu Serif"/>
                <a:cs typeface="DejaVu Serif"/>
              </a:rPr>
              <a:t>erreurs </a:t>
            </a:r>
            <a:r>
              <a:rPr lang="fr-FR" spc="-100" dirty="0">
                <a:latin typeface="DejaVu Serif"/>
                <a:cs typeface="DejaVu Serif"/>
              </a:rPr>
              <a:t>médicamenteuses </a:t>
            </a:r>
            <a:r>
              <a:rPr lang="fr-FR" spc="-105" dirty="0">
                <a:latin typeface="DejaVu Serif"/>
                <a:cs typeface="DejaVu Serif"/>
              </a:rPr>
              <a:t>au </a:t>
            </a:r>
            <a:r>
              <a:rPr lang="fr-FR" spc="-90" dirty="0">
                <a:latin typeface="DejaVu Serif"/>
                <a:cs typeface="DejaVu Serif"/>
              </a:rPr>
              <a:t>cours  </a:t>
            </a:r>
            <a:r>
              <a:rPr lang="fr-FR" spc="-100" dirty="0">
                <a:latin typeface="DejaVu Serif"/>
                <a:cs typeface="DejaVu Serif"/>
              </a:rPr>
              <a:t>de</a:t>
            </a:r>
            <a:r>
              <a:rPr lang="fr-FR" spc="-114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l’administration</a:t>
            </a:r>
            <a:endParaRPr lang="fr-FR" dirty="0">
              <a:latin typeface="DejaVu Serif"/>
              <a:cs typeface="DejaVu Serif"/>
            </a:endParaRPr>
          </a:p>
          <a:p>
            <a:pPr marL="372110">
              <a:lnSpc>
                <a:spcPct val="100000"/>
              </a:lnSpc>
              <a:spcBef>
                <a:spcPts val="215"/>
              </a:spcBef>
            </a:pPr>
            <a:r>
              <a:rPr lang="fr-FR" spc="-95" dirty="0">
                <a:latin typeface="DejaVu Serif"/>
                <a:cs typeface="DejaVu Serif"/>
              </a:rPr>
              <a:t>Récupération des</a:t>
            </a:r>
            <a:r>
              <a:rPr lang="fr-FR" spc="-110" dirty="0">
                <a:latin typeface="DejaVu Serif"/>
                <a:cs typeface="DejaVu Serif"/>
              </a:rPr>
              <a:t> </a:t>
            </a:r>
            <a:r>
              <a:rPr lang="fr-FR" spc="-85" dirty="0">
                <a:latin typeface="DejaVu Serif"/>
                <a:cs typeface="DejaVu Serif"/>
              </a:rPr>
              <a:t>erreurs</a:t>
            </a:r>
            <a:endParaRPr lang="fr-FR" dirty="0">
              <a:latin typeface="DejaVu Serif"/>
              <a:cs typeface="DejaVu Serif"/>
            </a:endParaRPr>
          </a:p>
          <a:p>
            <a:pPr marL="12065" marR="944244" indent="0">
              <a:lnSpc>
                <a:spcPct val="100000"/>
              </a:lnSpc>
              <a:spcBef>
                <a:spcPts val="610"/>
              </a:spcBef>
              <a:buNone/>
            </a:pPr>
            <a:r>
              <a:rPr lang="fr-FR" spc="-65" dirty="0">
                <a:latin typeface="DejaVu Serif"/>
                <a:cs typeface="DejaVu Serif"/>
              </a:rPr>
              <a:t>Il </a:t>
            </a:r>
            <a:r>
              <a:rPr lang="fr-FR" spc="-95" dirty="0">
                <a:latin typeface="DejaVu Serif"/>
                <a:cs typeface="DejaVu Serif"/>
              </a:rPr>
              <a:t>s’agit d’un </a:t>
            </a:r>
            <a:r>
              <a:rPr lang="fr-FR" spc="-90" dirty="0">
                <a:latin typeface="DejaVu Serif"/>
                <a:cs typeface="DejaVu Serif"/>
              </a:rPr>
              <a:t>système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contrôle </a:t>
            </a:r>
            <a:r>
              <a:rPr lang="fr-FR" spc="-85" dirty="0">
                <a:latin typeface="DejaVu Serif"/>
                <a:cs typeface="DejaVu Serif"/>
              </a:rPr>
              <a:t>croisé</a:t>
            </a:r>
            <a:r>
              <a:rPr lang="fr-FR" spc="-250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:  </a:t>
            </a:r>
          </a:p>
          <a:p>
            <a:pPr marL="469265" marR="944244" indent="-457200">
              <a:lnSpc>
                <a:spcPct val="100000"/>
              </a:lnSpc>
              <a:spcBef>
                <a:spcPts val="610"/>
              </a:spcBef>
              <a:buFontTx/>
              <a:buChar char="-"/>
            </a:pPr>
            <a:r>
              <a:rPr lang="fr-FR" spc="-125" dirty="0">
                <a:latin typeface="DejaVu Serif"/>
                <a:cs typeface="DejaVu Serif"/>
              </a:rPr>
              <a:t>Sur </a:t>
            </a:r>
            <a:r>
              <a:rPr lang="fr-FR" spc="-95" dirty="0">
                <a:latin typeface="DejaVu Serif"/>
                <a:cs typeface="DejaVu Serif"/>
              </a:rPr>
              <a:t>des </a:t>
            </a:r>
            <a:r>
              <a:rPr lang="fr-FR" spc="-85" dirty="0">
                <a:latin typeface="DejaVu Serif"/>
                <a:cs typeface="DejaVu Serif"/>
              </a:rPr>
              <a:t>critères</a:t>
            </a:r>
            <a:r>
              <a:rPr lang="fr-FR" spc="-125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d’administration</a:t>
            </a:r>
          </a:p>
          <a:p>
            <a:pPr marL="469265" marR="944244" indent="-457200">
              <a:lnSpc>
                <a:spcPct val="100000"/>
              </a:lnSpc>
              <a:spcBef>
                <a:spcPts val="610"/>
              </a:spcBef>
              <a:buFontTx/>
              <a:buChar char="-"/>
            </a:pPr>
            <a:r>
              <a:rPr lang="fr-FR" spc="-100" dirty="0">
                <a:latin typeface="DejaVu Serif"/>
                <a:cs typeface="DejaVu Serif"/>
              </a:rPr>
              <a:t>Entre </a:t>
            </a:r>
            <a:r>
              <a:rPr lang="fr-FR" spc="-85" dirty="0">
                <a:latin typeface="DejaVu Serif"/>
                <a:cs typeface="DejaVu Serif"/>
              </a:rPr>
              <a:t>2 professionnels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5" dirty="0">
                <a:latin typeface="DejaVu Serif"/>
                <a:cs typeface="DejaVu Serif"/>
              </a:rPr>
              <a:t>soins, </a:t>
            </a:r>
            <a:r>
              <a:rPr lang="fr-FR" spc="-95" dirty="0">
                <a:latin typeface="DejaVu Serif"/>
                <a:cs typeface="DejaVu Serif"/>
              </a:rPr>
              <a:t>indépendamment  </a:t>
            </a:r>
            <a:r>
              <a:rPr lang="fr-FR" spc="-85" dirty="0">
                <a:latin typeface="DejaVu Serif"/>
                <a:cs typeface="DejaVu Serif"/>
              </a:rPr>
              <a:t>l’un </a:t>
            </a:r>
            <a:r>
              <a:rPr lang="fr-FR" spc="-95" dirty="0">
                <a:latin typeface="DejaVu Serif"/>
                <a:cs typeface="DejaVu Serif"/>
              </a:rPr>
              <a:t>de</a:t>
            </a:r>
            <a:r>
              <a:rPr lang="fr-FR" spc="-135" dirty="0">
                <a:latin typeface="DejaVu Serif"/>
                <a:cs typeface="DejaVu Serif"/>
              </a:rPr>
              <a:t> </a:t>
            </a:r>
            <a:r>
              <a:rPr lang="fr-FR" spc="-85" dirty="0">
                <a:latin typeface="DejaVu Serif"/>
                <a:cs typeface="DejaVu Serif"/>
              </a:rPr>
              <a:t>l’autre</a:t>
            </a:r>
          </a:p>
          <a:p>
            <a:pPr marL="0" marR="220979" indent="0">
              <a:lnSpc>
                <a:spcPct val="100000"/>
              </a:lnSpc>
              <a:spcBef>
                <a:spcPts val="35"/>
              </a:spcBef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9413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E08AF229-D96F-454F-A2FC-ED7C7919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2599901"/>
            <a:ext cx="10772775" cy="1658198"/>
          </a:xfrm>
        </p:spPr>
        <p:txBody>
          <a:bodyPr/>
          <a:lstStyle/>
          <a:p>
            <a:pPr algn="ctr"/>
            <a:r>
              <a:rPr lang="fr-FR" dirty="0"/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3118760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89BC99-F230-4F6A-B83F-C2DD1D8BB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85DB02-F546-492F-9F4E-5B0C3C1A0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2700">
              <a:lnSpc>
                <a:spcPct val="110000"/>
              </a:lnSpc>
            </a:pPr>
            <a:r>
              <a:rPr lang="fr-FR" sz="3600" spc="-95" dirty="0">
                <a:solidFill>
                  <a:srgbClr val="942B3C"/>
                </a:solidFill>
                <a:latin typeface="DejaVu Serif"/>
                <a:cs typeface="DejaVu Serif"/>
              </a:rPr>
              <a:t>Elle </a:t>
            </a:r>
            <a:r>
              <a:rPr lang="fr-FR" sz="3600" spc="-90" dirty="0">
                <a:solidFill>
                  <a:srgbClr val="942B3C"/>
                </a:solidFill>
                <a:latin typeface="DejaVu Serif"/>
                <a:cs typeface="DejaVu Serif"/>
              </a:rPr>
              <a:t>s’applique </a:t>
            </a:r>
            <a:r>
              <a:rPr lang="fr-FR" sz="3600" spc="-85" dirty="0">
                <a:solidFill>
                  <a:srgbClr val="942B3C"/>
                </a:solidFill>
                <a:latin typeface="DejaVu Serif"/>
                <a:cs typeface="DejaVu Serif"/>
              </a:rPr>
              <a:t>pour</a:t>
            </a:r>
            <a:r>
              <a:rPr lang="fr-FR" sz="3600" spc="-13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3600" spc="-75" dirty="0">
                <a:solidFill>
                  <a:srgbClr val="942B3C"/>
                </a:solidFill>
                <a:latin typeface="DejaVu Serif"/>
                <a:cs typeface="DejaVu Serif"/>
              </a:rPr>
              <a:t>:</a:t>
            </a:r>
            <a:endParaRPr lang="fr-FR" sz="3600" dirty="0">
              <a:latin typeface="DejaVu Serif"/>
              <a:cs typeface="DejaVu Serif"/>
            </a:endParaRPr>
          </a:p>
          <a:p>
            <a:pPr marL="372110">
              <a:lnSpc>
                <a:spcPct val="110000"/>
              </a:lnSpc>
              <a:spcBef>
                <a:spcPts val="229"/>
              </a:spcBef>
            </a:pPr>
            <a:r>
              <a:rPr lang="fr-FR" sz="3600" spc="-114" dirty="0">
                <a:solidFill>
                  <a:srgbClr val="942B3C"/>
                </a:solidFill>
                <a:latin typeface="DejaVu Serif"/>
                <a:cs typeface="DejaVu Serif"/>
              </a:rPr>
              <a:t>Les </a:t>
            </a:r>
            <a:r>
              <a:rPr lang="fr-FR" sz="3600" spc="-100" dirty="0">
                <a:solidFill>
                  <a:srgbClr val="942B3C"/>
                </a:solidFill>
                <a:latin typeface="DejaVu Serif"/>
                <a:cs typeface="DejaVu Serif"/>
              </a:rPr>
              <a:t>médicaments </a:t>
            </a:r>
            <a:r>
              <a:rPr lang="fr-FR" sz="3600" spc="-110" dirty="0">
                <a:solidFill>
                  <a:srgbClr val="942B3C"/>
                </a:solidFill>
                <a:latin typeface="DejaVu Serif"/>
                <a:cs typeface="DejaVu Serif"/>
              </a:rPr>
              <a:t>à</a:t>
            </a:r>
            <a:r>
              <a:rPr lang="fr-FR" sz="3600" spc="-85" dirty="0">
                <a:solidFill>
                  <a:srgbClr val="942B3C"/>
                </a:solidFill>
                <a:latin typeface="DejaVu Serif"/>
                <a:cs typeface="DejaVu Serif"/>
              </a:rPr>
              <a:t> risque</a:t>
            </a:r>
            <a:endParaRPr lang="fr-FR" sz="3600" dirty="0">
              <a:latin typeface="DejaVu Serif"/>
              <a:cs typeface="DejaVu Serif"/>
            </a:endParaRPr>
          </a:p>
          <a:p>
            <a:pPr marL="372110">
              <a:lnSpc>
                <a:spcPct val="110000"/>
              </a:lnSpc>
              <a:spcBef>
                <a:spcPts val="210"/>
              </a:spcBef>
            </a:pPr>
            <a:r>
              <a:rPr lang="fr-FR" sz="3600" spc="-100" dirty="0">
                <a:solidFill>
                  <a:srgbClr val="942B3C"/>
                </a:solidFill>
                <a:latin typeface="DejaVu Serif"/>
                <a:cs typeface="DejaVu Serif"/>
              </a:rPr>
              <a:t>Certains </a:t>
            </a:r>
            <a:r>
              <a:rPr lang="fr-FR" sz="3600" spc="-95" dirty="0">
                <a:solidFill>
                  <a:srgbClr val="942B3C"/>
                </a:solidFill>
                <a:latin typeface="DejaVu Serif"/>
                <a:cs typeface="DejaVu Serif"/>
              </a:rPr>
              <a:t>secteurs </a:t>
            </a:r>
            <a:r>
              <a:rPr lang="fr-FR" sz="3600" spc="-105" dirty="0">
                <a:solidFill>
                  <a:srgbClr val="942B3C"/>
                </a:solidFill>
                <a:latin typeface="DejaVu Serif"/>
                <a:cs typeface="DejaVu Serif"/>
              </a:rPr>
              <a:t>comme </a:t>
            </a:r>
            <a:r>
              <a:rPr lang="fr-FR" sz="3600" spc="-80" dirty="0">
                <a:solidFill>
                  <a:srgbClr val="942B3C"/>
                </a:solidFill>
                <a:latin typeface="DejaVu Serif"/>
                <a:cs typeface="DejaVu Serif"/>
              </a:rPr>
              <a:t>la pédiatrie</a:t>
            </a:r>
            <a:r>
              <a:rPr lang="fr-FR" sz="3600" spc="-13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3600" spc="-254" dirty="0">
                <a:solidFill>
                  <a:srgbClr val="942B3C"/>
                </a:solidFill>
                <a:latin typeface="DejaVu Serif"/>
                <a:cs typeface="DejaVu Serif"/>
              </a:rPr>
              <a:t>…</a:t>
            </a:r>
            <a:endParaRPr lang="fr-FR" sz="3600" dirty="0">
              <a:latin typeface="DejaVu Serif"/>
              <a:cs typeface="DejaVu Serif"/>
            </a:endParaRPr>
          </a:p>
          <a:p>
            <a:pPr>
              <a:lnSpc>
                <a:spcPct val="110000"/>
              </a:lnSpc>
              <a:spcBef>
                <a:spcPts val="50"/>
              </a:spcBef>
            </a:pPr>
            <a:endParaRPr lang="fr-FR" sz="3600" dirty="0">
              <a:latin typeface="Times New Roman"/>
              <a:cs typeface="Times New Roman"/>
            </a:endParaRPr>
          </a:p>
          <a:p>
            <a:pPr marL="12700">
              <a:lnSpc>
                <a:spcPct val="110000"/>
              </a:lnSpc>
            </a:pPr>
            <a:r>
              <a:rPr lang="fr-FR" sz="3600" spc="-95" dirty="0">
                <a:solidFill>
                  <a:srgbClr val="942B3C"/>
                </a:solidFill>
                <a:latin typeface="DejaVu Serif"/>
                <a:cs typeface="DejaVu Serif"/>
              </a:rPr>
              <a:t>Elle </a:t>
            </a:r>
            <a:r>
              <a:rPr lang="fr-FR" sz="3600" spc="-85" dirty="0">
                <a:solidFill>
                  <a:srgbClr val="942B3C"/>
                </a:solidFill>
                <a:latin typeface="DejaVu Serif"/>
                <a:cs typeface="DejaVu Serif"/>
              </a:rPr>
              <a:t>porte </a:t>
            </a:r>
            <a:r>
              <a:rPr lang="fr-FR" sz="3600" spc="-80" dirty="0">
                <a:solidFill>
                  <a:srgbClr val="942B3C"/>
                </a:solidFill>
                <a:latin typeface="DejaVu Serif"/>
                <a:cs typeface="DejaVu Serif"/>
              </a:rPr>
              <a:t>sur</a:t>
            </a:r>
            <a:r>
              <a:rPr lang="fr-FR" sz="3600" spc="-15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3600" spc="-75" dirty="0">
                <a:solidFill>
                  <a:srgbClr val="942B3C"/>
                </a:solidFill>
                <a:latin typeface="DejaVu Serif"/>
                <a:cs typeface="DejaVu Serif"/>
              </a:rPr>
              <a:t>:</a:t>
            </a:r>
            <a:endParaRPr lang="fr-FR" sz="3600" dirty="0">
              <a:latin typeface="DejaVu Serif"/>
              <a:cs typeface="DejaVu Serif"/>
            </a:endParaRPr>
          </a:p>
          <a:p>
            <a:pPr marL="372110">
              <a:lnSpc>
                <a:spcPct val="110000"/>
              </a:lnSpc>
              <a:spcBef>
                <a:spcPts val="215"/>
              </a:spcBef>
            </a:pPr>
            <a:r>
              <a:rPr lang="fr-FR" sz="3600" spc="-120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z="3600" spc="-85" dirty="0">
                <a:solidFill>
                  <a:srgbClr val="942B3C"/>
                </a:solidFill>
                <a:latin typeface="DejaVu Serif"/>
                <a:cs typeface="DejaVu Serif"/>
              </a:rPr>
              <a:t>bon</a:t>
            </a:r>
            <a:r>
              <a:rPr lang="fr-FR" sz="3600" spc="-17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3600" spc="-85" dirty="0">
                <a:solidFill>
                  <a:srgbClr val="942B3C"/>
                </a:solidFill>
                <a:latin typeface="DejaVu Serif"/>
                <a:cs typeface="DejaVu Serif"/>
              </a:rPr>
              <a:t>patient</a:t>
            </a:r>
            <a:endParaRPr lang="fr-FR" sz="3600" dirty="0">
              <a:latin typeface="DejaVu Serif"/>
              <a:cs typeface="DejaVu Serif"/>
            </a:endParaRPr>
          </a:p>
          <a:p>
            <a:pPr marL="372110" marR="1706245">
              <a:lnSpc>
                <a:spcPct val="110000"/>
              </a:lnSpc>
              <a:spcBef>
                <a:spcPts val="15"/>
              </a:spcBef>
            </a:pPr>
            <a:r>
              <a:rPr lang="fr-FR" sz="3600" spc="-120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z="3600" spc="-85" dirty="0">
                <a:solidFill>
                  <a:srgbClr val="942B3C"/>
                </a:solidFill>
                <a:latin typeface="DejaVu Serif"/>
                <a:cs typeface="DejaVu Serif"/>
              </a:rPr>
              <a:t>bon</a:t>
            </a:r>
            <a:r>
              <a:rPr lang="fr-FR" sz="3600" spc="-15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3600" spc="-100" dirty="0">
                <a:solidFill>
                  <a:srgbClr val="942B3C"/>
                </a:solidFill>
                <a:latin typeface="DejaVu Serif"/>
                <a:cs typeface="DejaVu Serif"/>
              </a:rPr>
              <a:t>médicament  </a:t>
            </a:r>
          </a:p>
          <a:p>
            <a:pPr marL="372110" marR="1706245">
              <a:lnSpc>
                <a:spcPct val="110000"/>
              </a:lnSpc>
              <a:spcBef>
                <a:spcPts val="15"/>
              </a:spcBef>
            </a:pPr>
            <a:r>
              <a:rPr lang="fr-FR" sz="3600" spc="-120" dirty="0">
                <a:solidFill>
                  <a:srgbClr val="942B3C"/>
                </a:solidFill>
                <a:latin typeface="DejaVu Serif"/>
                <a:cs typeface="DejaVu Serif"/>
              </a:rPr>
              <a:t>La </a:t>
            </a:r>
            <a:r>
              <a:rPr lang="fr-FR" sz="3600" spc="-95" dirty="0">
                <a:solidFill>
                  <a:srgbClr val="942B3C"/>
                </a:solidFill>
                <a:latin typeface="DejaVu Serif"/>
                <a:cs typeface="DejaVu Serif"/>
              </a:rPr>
              <a:t>bonne </a:t>
            </a:r>
            <a:r>
              <a:rPr lang="fr-FR" sz="3600" spc="-90" dirty="0">
                <a:solidFill>
                  <a:srgbClr val="942B3C"/>
                </a:solidFill>
                <a:latin typeface="DejaVu Serif"/>
                <a:cs typeface="DejaVu Serif"/>
              </a:rPr>
              <a:t>dose</a:t>
            </a:r>
            <a:endParaRPr lang="fr-FR" sz="3600" dirty="0">
              <a:latin typeface="DejaVu Serif"/>
              <a:cs typeface="DejaVu Serif"/>
            </a:endParaRPr>
          </a:p>
          <a:p>
            <a:pPr marL="372110" marR="1924050">
              <a:lnSpc>
                <a:spcPct val="110000"/>
              </a:lnSpc>
              <a:spcBef>
                <a:spcPts val="10"/>
              </a:spcBef>
            </a:pPr>
            <a:r>
              <a:rPr lang="fr-FR" sz="3600" spc="-120" dirty="0">
                <a:solidFill>
                  <a:srgbClr val="942B3C"/>
                </a:solidFill>
                <a:latin typeface="DejaVu Serif"/>
                <a:cs typeface="DejaVu Serif"/>
              </a:rPr>
              <a:t>La </a:t>
            </a:r>
            <a:r>
              <a:rPr lang="fr-FR" sz="3600" spc="-95" dirty="0">
                <a:solidFill>
                  <a:srgbClr val="942B3C"/>
                </a:solidFill>
                <a:latin typeface="DejaVu Serif"/>
                <a:cs typeface="DejaVu Serif"/>
              </a:rPr>
              <a:t>bonne </a:t>
            </a:r>
            <a:r>
              <a:rPr lang="fr-FR" sz="3600" spc="-70" dirty="0">
                <a:solidFill>
                  <a:srgbClr val="942B3C"/>
                </a:solidFill>
                <a:latin typeface="DejaVu Serif"/>
                <a:cs typeface="DejaVu Serif"/>
              </a:rPr>
              <a:t>voie  </a:t>
            </a:r>
          </a:p>
          <a:p>
            <a:pPr marL="372110" marR="1924050">
              <a:lnSpc>
                <a:spcPct val="110000"/>
              </a:lnSpc>
              <a:spcBef>
                <a:spcPts val="10"/>
              </a:spcBef>
            </a:pPr>
            <a:r>
              <a:rPr lang="fr-FR" sz="3600" spc="-120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z="3600" spc="-85" dirty="0">
                <a:solidFill>
                  <a:srgbClr val="942B3C"/>
                </a:solidFill>
                <a:latin typeface="DejaVu Serif"/>
                <a:cs typeface="DejaVu Serif"/>
              </a:rPr>
              <a:t>bon</a:t>
            </a:r>
            <a:r>
              <a:rPr lang="fr-FR" sz="3600" spc="-17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3600" spc="-95" dirty="0">
                <a:solidFill>
                  <a:srgbClr val="942B3C"/>
                </a:solidFill>
                <a:latin typeface="DejaVu Serif"/>
                <a:cs typeface="DejaVu Serif"/>
              </a:rPr>
              <a:t>moment</a:t>
            </a:r>
            <a:endParaRPr lang="fr-FR" sz="3600" dirty="0">
              <a:latin typeface="DejaVu Serif"/>
              <a:cs typeface="DejaVu Serif"/>
            </a:endParaRPr>
          </a:p>
          <a:p>
            <a:pPr marL="0" indent="0">
              <a:lnSpc>
                <a:spcPct val="11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6023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A891BA-1D06-4B44-91DE-481F6D262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60" dirty="0">
                <a:solidFill>
                  <a:srgbClr val="AB90D5"/>
                </a:solidFill>
                <a:latin typeface="Georgia"/>
                <a:cs typeface="Georgia"/>
              </a:rPr>
              <a:t>Les </a:t>
            </a:r>
            <a:r>
              <a:rPr lang="fr-FR" b="1" spc="-125" dirty="0">
                <a:solidFill>
                  <a:srgbClr val="AB90D5"/>
                </a:solidFill>
                <a:latin typeface="Georgia"/>
                <a:cs typeface="Georgia"/>
              </a:rPr>
              <a:t>précautions  </a:t>
            </a:r>
            <a:r>
              <a:rPr lang="fr-FR" b="1" spc="-114" dirty="0">
                <a:solidFill>
                  <a:srgbClr val="AB90D5"/>
                </a:solidFill>
                <a:latin typeface="Georgia"/>
                <a:cs typeface="Georgia"/>
              </a:rPr>
              <a:t>selon </a:t>
            </a:r>
            <a:r>
              <a:rPr lang="fr-FR" b="1" spc="-95" dirty="0">
                <a:solidFill>
                  <a:srgbClr val="AB90D5"/>
                </a:solidFill>
                <a:latin typeface="Georgia"/>
                <a:cs typeface="Georgia"/>
              </a:rPr>
              <a:t>les </a:t>
            </a:r>
            <a:r>
              <a:rPr lang="fr-FR" b="1" spc="-110" dirty="0">
                <a:solidFill>
                  <a:srgbClr val="AB90D5"/>
                </a:solidFill>
                <a:latin typeface="Georgia"/>
                <a:cs typeface="Georgia"/>
              </a:rPr>
              <a:t>voies  </a:t>
            </a:r>
            <a:r>
              <a:rPr lang="fr-FR" b="1" spc="-125" dirty="0">
                <a:solidFill>
                  <a:srgbClr val="AB90D5"/>
                </a:solidFill>
                <a:latin typeface="Georgia"/>
                <a:cs typeface="Georgia"/>
              </a:rPr>
              <a:t>d’administration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2B65B7-B4F2-487A-90CC-870280645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4000" spc="-190" dirty="0">
                <a:solidFill>
                  <a:srgbClr val="942B3C"/>
                </a:solidFill>
                <a:latin typeface="DejaVu Serif"/>
                <a:cs typeface="DejaVu Serif"/>
              </a:rPr>
              <a:t>Ce </a:t>
            </a:r>
            <a:r>
              <a:rPr lang="fr-FR" sz="4000" spc="-120" dirty="0">
                <a:solidFill>
                  <a:srgbClr val="942B3C"/>
                </a:solidFill>
                <a:latin typeface="DejaVu Serif"/>
                <a:cs typeface="DejaVu Serif"/>
              </a:rPr>
              <a:t>que </a:t>
            </a:r>
            <a:r>
              <a:rPr lang="fr-FR" sz="4000" spc="-90" dirty="0">
                <a:solidFill>
                  <a:srgbClr val="942B3C"/>
                </a:solidFill>
                <a:latin typeface="DejaVu Serif"/>
                <a:cs typeface="DejaVu Serif"/>
              </a:rPr>
              <a:t>je dois</a:t>
            </a:r>
            <a:r>
              <a:rPr lang="fr-FR" sz="4000" spc="-13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4000" spc="-100" dirty="0">
                <a:solidFill>
                  <a:srgbClr val="942B3C"/>
                </a:solidFill>
                <a:latin typeface="DejaVu Serif"/>
                <a:cs typeface="DejaVu Serif"/>
              </a:rPr>
              <a:t>faire?</a:t>
            </a:r>
            <a:endParaRPr lang="fr-FR" sz="4000" dirty="0">
              <a:latin typeface="DejaVu Serif"/>
              <a:cs typeface="DejaVu Serif"/>
            </a:endParaRPr>
          </a:p>
          <a:p>
            <a:pPr marL="372110" marR="628015">
              <a:lnSpc>
                <a:spcPct val="120000"/>
              </a:lnSpc>
              <a:spcBef>
                <a:spcPts val="1125"/>
              </a:spcBef>
            </a:pPr>
            <a:r>
              <a:rPr lang="fr-FR" sz="3600" b="1" spc="-85" dirty="0">
                <a:latin typeface="Georgia"/>
                <a:cs typeface="Georgia"/>
              </a:rPr>
              <a:t>V</a:t>
            </a:r>
            <a:r>
              <a:rPr lang="fr-FR" spc="-85" dirty="0">
                <a:latin typeface="DejaVu Serif"/>
                <a:cs typeface="DejaVu Serif"/>
              </a:rPr>
              <a:t>érifier </a:t>
            </a:r>
            <a:r>
              <a:rPr lang="fr-FR" spc="-100" dirty="0">
                <a:latin typeface="DejaVu Serif"/>
                <a:cs typeface="DejaVu Serif"/>
              </a:rPr>
              <a:t>que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70" dirty="0">
                <a:latin typeface="DejaVu Serif"/>
                <a:cs typeface="DejaVu Serif"/>
              </a:rPr>
              <a:t>voie </a:t>
            </a:r>
            <a:r>
              <a:rPr lang="fr-FR" spc="-90" dirty="0">
                <a:latin typeface="DejaVu Serif"/>
                <a:cs typeface="DejaVu Serif"/>
              </a:rPr>
              <a:t>est </a:t>
            </a:r>
            <a:r>
              <a:rPr lang="fr-FR" spc="-85" dirty="0">
                <a:latin typeface="DejaVu Serif"/>
                <a:cs typeface="DejaVu Serif"/>
              </a:rPr>
              <a:t>indiquée sur</a:t>
            </a:r>
            <a:r>
              <a:rPr lang="fr-FR" spc="-229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la  prescription</a:t>
            </a:r>
            <a:r>
              <a:rPr lang="fr-FR" spc="-114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endParaRPr lang="fr-FR" dirty="0">
              <a:latin typeface="DejaVu Serif"/>
              <a:cs typeface="DejaVu Serif"/>
            </a:endParaRPr>
          </a:p>
          <a:p>
            <a:pPr marL="405765">
              <a:lnSpc>
                <a:spcPct val="120000"/>
              </a:lnSpc>
              <a:spcBef>
                <a:spcPts val="265"/>
              </a:spcBef>
              <a:buChar char="-"/>
              <a:tabLst>
                <a:tab pos="476250" algn="l"/>
              </a:tabLst>
            </a:pPr>
            <a:r>
              <a:rPr lang="fr-FR" spc="-100" dirty="0">
                <a:latin typeface="DejaVu Serif"/>
                <a:cs typeface="DejaVu Serif"/>
              </a:rPr>
              <a:t>Per</a:t>
            </a:r>
            <a:r>
              <a:rPr lang="fr-FR" spc="-185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os</a:t>
            </a:r>
            <a:endParaRPr lang="fr-FR" dirty="0">
              <a:latin typeface="DejaVu Serif"/>
              <a:cs typeface="DejaVu Serif"/>
            </a:endParaRPr>
          </a:p>
          <a:p>
            <a:pPr marL="405765">
              <a:lnSpc>
                <a:spcPct val="120000"/>
              </a:lnSpc>
              <a:buChar char="-"/>
              <a:tabLst>
                <a:tab pos="476250" algn="l"/>
              </a:tabLst>
            </a:pPr>
            <a:r>
              <a:rPr lang="fr-FR" spc="-90" dirty="0">
                <a:latin typeface="DejaVu Serif"/>
                <a:cs typeface="DejaVu Serif"/>
              </a:rPr>
              <a:t>Transdermique</a:t>
            </a:r>
            <a:endParaRPr lang="fr-FR" dirty="0">
              <a:latin typeface="DejaVu Serif"/>
              <a:cs typeface="DejaVu Serif"/>
            </a:endParaRPr>
          </a:p>
          <a:p>
            <a:pPr marL="405765">
              <a:lnSpc>
                <a:spcPct val="120000"/>
              </a:lnSpc>
              <a:buChar char="-"/>
              <a:tabLst>
                <a:tab pos="476250" algn="l"/>
              </a:tabLst>
            </a:pPr>
            <a:r>
              <a:rPr lang="fr-FR" spc="-95" dirty="0">
                <a:latin typeface="DejaVu Serif"/>
                <a:cs typeface="DejaVu Serif"/>
              </a:rPr>
              <a:t>Transmuqueuse</a:t>
            </a:r>
            <a:endParaRPr lang="fr-FR" dirty="0">
              <a:latin typeface="DejaVu Serif"/>
              <a:cs typeface="DejaVu Serif"/>
            </a:endParaRPr>
          </a:p>
          <a:p>
            <a:pPr marL="405765">
              <a:lnSpc>
                <a:spcPct val="120000"/>
              </a:lnSpc>
              <a:buChar char="-"/>
              <a:tabLst>
                <a:tab pos="476250" algn="l"/>
              </a:tabLst>
            </a:pPr>
            <a:r>
              <a:rPr lang="fr-FR" spc="-95" dirty="0">
                <a:latin typeface="DejaVu Serif"/>
                <a:cs typeface="DejaVu Serif"/>
              </a:rPr>
              <a:t>Parentérale </a:t>
            </a:r>
            <a:r>
              <a:rPr lang="fr-FR" spc="-290" dirty="0">
                <a:latin typeface="DejaVu Serif"/>
                <a:cs typeface="DejaVu Serif"/>
              </a:rPr>
              <a:t>= </a:t>
            </a:r>
            <a:r>
              <a:rPr lang="fr-FR" spc="-85" dirty="0">
                <a:latin typeface="DejaVu Serif"/>
                <a:cs typeface="DejaVu Serif"/>
              </a:rPr>
              <a:t>Intraveineux</a:t>
            </a:r>
            <a:r>
              <a:rPr lang="fr-FR" spc="-114" dirty="0">
                <a:latin typeface="DejaVu Serif"/>
                <a:cs typeface="DejaVu Serif"/>
              </a:rPr>
              <a:t> </a:t>
            </a:r>
            <a:r>
              <a:rPr lang="fr-FR" spc="-60" dirty="0">
                <a:latin typeface="DejaVu Serif"/>
                <a:cs typeface="DejaVu Serif"/>
              </a:rPr>
              <a:t>(IV)</a:t>
            </a:r>
            <a:endParaRPr lang="fr-FR" dirty="0">
              <a:latin typeface="DejaVu Serif"/>
              <a:cs typeface="DejaVu Serif"/>
            </a:endParaRPr>
          </a:p>
          <a:p>
            <a:pPr marL="405765">
              <a:lnSpc>
                <a:spcPct val="120000"/>
              </a:lnSpc>
              <a:buChar char="-"/>
              <a:tabLst>
                <a:tab pos="476250" algn="l"/>
              </a:tabLst>
            </a:pPr>
            <a:r>
              <a:rPr lang="fr-FR" spc="-114" dirty="0">
                <a:latin typeface="DejaVu Serif"/>
                <a:cs typeface="DejaVu Serif"/>
              </a:rPr>
              <a:t>Sous </a:t>
            </a:r>
            <a:r>
              <a:rPr lang="fr-FR" spc="-100" dirty="0">
                <a:latin typeface="DejaVu Serif"/>
                <a:cs typeface="DejaVu Serif"/>
              </a:rPr>
              <a:t>cutanée</a:t>
            </a:r>
            <a:r>
              <a:rPr lang="fr-FR" spc="-90" dirty="0">
                <a:latin typeface="DejaVu Serif"/>
                <a:cs typeface="DejaVu Serif"/>
              </a:rPr>
              <a:t> </a:t>
            </a:r>
            <a:r>
              <a:rPr lang="fr-FR" spc="-110" dirty="0">
                <a:latin typeface="DejaVu Serif"/>
                <a:cs typeface="DejaVu Serif"/>
              </a:rPr>
              <a:t>(SC)</a:t>
            </a:r>
            <a:endParaRPr lang="fr-FR" dirty="0">
              <a:latin typeface="DejaVu Serif"/>
              <a:cs typeface="DejaVu Serif"/>
            </a:endParaRPr>
          </a:p>
          <a:p>
            <a:pPr marL="405765">
              <a:lnSpc>
                <a:spcPct val="120000"/>
              </a:lnSpc>
              <a:buChar char="-"/>
              <a:tabLst>
                <a:tab pos="476250" algn="l"/>
              </a:tabLst>
            </a:pPr>
            <a:r>
              <a:rPr lang="fr-FR" spc="-90" dirty="0">
                <a:latin typeface="DejaVu Serif"/>
                <a:cs typeface="DejaVu Serif"/>
              </a:rPr>
              <a:t>Intramusculaire</a:t>
            </a:r>
            <a:r>
              <a:rPr lang="fr-FR" spc="-105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(IM)</a:t>
            </a:r>
            <a:endParaRPr lang="fr-FR" dirty="0">
              <a:latin typeface="DejaVu Serif"/>
              <a:cs typeface="DejaVu Serif"/>
            </a:endParaRPr>
          </a:p>
          <a:p>
            <a:pPr marL="405765" marR="391160">
              <a:lnSpc>
                <a:spcPct val="120000"/>
              </a:lnSpc>
              <a:spcBef>
                <a:spcPts val="40"/>
              </a:spcBef>
              <a:buChar char="-"/>
              <a:tabLst>
                <a:tab pos="476250" algn="l"/>
              </a:tabLst>
            </a:pPr>
            <a:r>
              <a:rPr lang="fr-FR" spc="-100" dirty="0">
                <a:latin typeface="DejaVu Serif"/>
                <a:cs typeface="DejaVu Serif"/>
              </a:rPr>
              <a:t>Entérale </a:t>
            </a:r>
            <a:r>
              <a:rPr lang="fr-FR" spc="-75" dirty="0">
                <a:latin typeface="DejaVu Serif"/>
                <a:cs typeface="DejaVu Serif"/>
              </a:rPr>
              <a:t>(sonde </a:t>
            </a:r>
            <a:r>
              <a:rPr lang="fr-FR" spc="-95" dirty="0">
                <a:latin typeface="DejaVu Serif"/>
                <a:cs typeface="DejaVu Serif"/>
              </a:rPr>
              <a:t>gastrique, gastrostomie,  </a:t>
            </a:r>
            <a:r>
              <a:rPr lang="fr-FR" spc="-75" dirty="0">
                <a:latin typeface="DejaVu Serif"/>
                <a:cs typeface="DejaVu Serif"/>
              </a:rPr>
              <a:t>jéjunostomie)</a:t>
            </a:r>
            <a:endParaRPr lang="fr-FR" dirty="0">
              <a:latin typeface="DejaVu Serif"/>
              <a:cs typeface="DejaVu Serif"/>
            </a:endParaRPr>
          </a:p>
          <a:p>
            <a:pPr marL="405765">
              <a:lnSpc>
                <a:spcPct val="120000"/>
              </a:lnSpc>
              <a:buChar char="-"/>
              <a:tabLst>
                <a:tab pos="476250" algn="l"/>
              </a:tabLst>
            </a:pPr>
            <a:r>
              <a:rPr lang="fr-FR" spc="-105" dirty="0">
                <a:latin typeface="DejaVu Serif"/>
                <a:cs typeface="DejaVu Serif"/>
              </a:rPr>
              <a:t>Rectale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8723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F05210-6A12-4CC6-A4F6-3C7CD6F9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objectifs pédagogiques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E2B873-3773-40BB-9C4E-15DB84C9B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À la fin du cour vous devez être capable de:</a:t>
            </a:r>
          </a:p>
          <a:p>
            <a:r>
              <a:rPr lang="fr-FR" sz="2800" dirty="0"/>
              <a:t>- Définir l’administration des médicaments. </a:t>
            </a:r>
          </a:p>
          <a:p>
            <a:r>
              <a:rPr lang="fr-FR" sz="2800" dirty="0"/>
              <a:t>- D’expliquer  la règle des 5B.</a:t>
            </a:r>
          </a:p>
          <a:p>
            <a:r>
              <a:rPr lang="fr-FR" sz="2800" dirty="0"/>
              <a:t>- Vérifier la recevabilité d’une prescription.</a:t>
            </a:r>
          </a:p>
          <a:p>
            <a:r>
              <a:rPr lang="fr-FR" sz="2800" dirty="0"/>
              <a:t>- Expliquer la double vérification de l’ordonnance</a:t>
            </a:r>
          </a:p>
          <a:p>
            <a:r>
              <a:rPr lang="fr-FR" sz="2800" dirty="0"/>
              <a:t>- Expliquer l’importance de l’observance du traitement.</a:t>
            </a:r>
          </a:p>
          <a:p>
            <a:r>
              <a:rPr lang="fr-FR" sz="2800" dirty="0"/>
              <a:t>- Citer les risques de l’automédication.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4063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CCB4F4-1626-4FDF-9DDB-FE9B1AFD1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C7B2FB-51B8-44D2-B203-DDB3FF689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2110" marR="5080">
              <a:lnSpc>
                <a:spcPct val="100000"/>
              </a:lnSpc>
            </a:pPr>
            <a:r>
              <a:rPr lang="fr-FR" sz="3600" b="1" spc="-85" dirty="0">
                <a:latin typeface="Georgia"/>
                <a:cs typeface="Georgia"/>
              </a:rPr>
              <a:t>V</a:t>
            </a:r>
            <a:r>
              <a:rPr lang="fr-FR" spc="-85" dirty="0">
                <a:latin typeface="DejaVu Serif"/>
                <a:cs typeface="DejaVu Serif"/>
              </a:rPr>
              <a:t>érifier </a:t>
            </a:r>
            <a:r>
              <a:rPr lang="fr-FR" spc="-100" dirty="0">
                <a:latin typeface="DejaVu Serif"/>
                <a:cs typeface="DejaVu Serif"/>
              </a:rPr>
              <a:t>que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70" dirty="0">
                <a:latin typeface="DejaVu Serif"/>
                <a:cs typeface="DejaVu Serif"/>
              </a:rPr>
              <a:t>voie </a:t>
            </a:r>
            <a:r>
              <a:rPr lang="fr-FR" spc="-90" dirty="0">
                <a:latin typeface="DejaVu Serif"/>
                <a:cs typeface="DejaVu Serif"/>
              </a:rPr>
              <a:t>est </a:t>
            </a:r>
            <a:r>
              <a:rPr lang="fr-FR" spc="-95" dirty="0">
                <a:latin typeface="DejaVu Serif"/>
                <a:cs typeface="DejaVu Serif"/>
              </a:rPr>
              <a:t>concordante </a:t>
            </a:r>
            <a:r>
              <a:rPr lang="fr-FR" spc="-100" dirty="0">
                <a:latin typeface="DejaVu Serif"/>
                <a:cs typeface="DejaVu Serif"/>
              </a:rPr>
              <a:t>avec </a:t>
            </a:r>
            <a:r>
              <a:rPr lang="fr-FR" spc="-80" dirty="0">
                <a:latin typeface="DejaVu Serif"/>
                <a:cs typeface="DejaVu Serif"/>
              </a:rPr>
              <a:t>la</a:t>
            </a:r>
            <a:r>
              <a:rPr lang="fr-FR" spc="-185" dirty="0">
                <a:latin typeface="DejaVu Serif"/>
                <a:cs typeface="DejaVu Serif"/>
              </a:rPr>
              <a:t> </a:t>
            </a:r>
            <a:r>
              <a:rPr lang="fr-FR" spc="-90" dirty="0">
                <a:latin typeface="DejaVu Serif"/>
                <a:cs typeface="DejaVu Serif"/>
              </a:rPr>
              <a:t>forme  </a:t>
            </a:r>
            <a:r>
              <a:rPr lang="fr-FR" spc="-100" dirty="0">
                <a:latin typeface="DejaVu Serif"/>
                <a:cs typeface="DejaVu Serif"/>
              </a:rPr>
              <a:t>galénique</a:t>
            </a:r>
            <a:endParaRPr lang="fr-FR" dirty="0">
              <a:latin typeface="DejaVu Serif"/>
              <a:cs typeface="DejaVu Serif"/>
            </a:endParaRPr>
          </a:p>
          <a:p>
            <a:pPr marL="372110">
              <a:lnSpc>
                <a:spcPct val="100000"/>
              </a:lnSpc>
              <a:spcBef>
                <a:spcPts val="260"/>
              </a:spcBef>
            </a:pPr>
            <a:r>
              <a:rPr lang="fr-FR" sz="3600" b="1" spc="-85" dirty="0">
                <a:latin typeface="Georgia"/>
                <a:cs typeface="Georgia"/>
              </a:rPr>
              <a:t>V</a:t>
            </a:r>
            <a:r>
              <a:rPr lang="fr-FR" spc="-85" dirty="0">
                <a:latin typeface="DejaVu Serif"/>
                <a:cs typeface="DejaVu Serif"/>
              </a:rPr>
              <a:t>érifier </a:t>
            </a:r>
            <a:r>
              <a:rPr lang="fr-FR" spc="-100" dirty="0">
                <a:latin typeface="DejaVu Serif"/>
                <a:cs typeface="DejaVu Serif"/>
              </a:rPr>
              <a:t>que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85" dirty="0">
                <a:latin typeface="DejaVu Serif"/>
                <a:cs typeface="DejaVu Serif"/>
              </a:rPr>
              <a:t>préparation est </a:t>
            </a:r>
            <a:r>
              <a:rPr lang="fr-FR" spc="-90" dirty="0">
                <a:latin typeface="DejaVu Serif"/>
                <a:cs typeface="DejaVu Serif"/>
              </a:rPr>
              <a:t>conforme </a:t>
            </a:r>
            <a:r>
              <a:rPr lang="fr-FR" spc="-110" dirty="0">
                <a:latin typeface="DejaVu Serif"/>
                <a:cs typeface="DejaVu Serif"/>
              </a:rPr>
              <a:t>à </a:t>
            </a:r>
            <a:r>
              <a:rPr lang="fr-FR" spc="-80" dirty="0">
                <a:latin typeface="DejaVu Serif"/>
                <a:cs typeface="DejaVu Serif"/>
              </a:rPr>
              <a:t>la</a:t>
            </a:r>
            <a:r>
              <a:rPr lang="fr-FR" spc="-220" dirty="0">
                <a:latin typeface="DejaVu Serif"/>
                <a:cs typeface="DejaVu Serif"/>
              </a:rPr>
              <a:t> </a:t>
            </a:r>
            <a:r>
              <a:rPr lang="fr-FR" spc="-70" dirty="0">
                <a:latin typeface="DejaVu Serif"/>
                <a:cs typeface="DejaVu Serif"/>
              </a:rPr>
              <a:t>voie</a:t>
            </a:r>
            <a:endParaRPr lang="fr-FR" dirty="0">
              <a:latin typeface="DejaVu Serif"/>
              <a:cs typeface="DejaVu Serif"/>
            </a:endParaRPr>
          </a:p>
          <a:p>
            <a:pPr marL="372110">
              <a:lnSpc>
                <a:spcPct val="100000"/>
              </a:lnSpc>
              <a:spcBef>
                <a:spcPts val="290"/>
              </a:spcBef>
            </a:pPr>
            <a:r>
              <a:rPr lang="fr-FR" sz="3600" b="1" spc="-85" dirty="0">
                <a:latin typeface="Georgia"/>
                <a:cs typeface="Georgia"/>
              </a:rPr>
              <a:t>V</a:t>
            </a:r>
            <a:r>
              <a:rPr lang="fr-FR" spc="-85" dirty="0">
                <a:latin typeface="DejaVu Serif"/>
                <a:cs typeface="DejaVu Serif"/>
              </a:rPr>
              <a:t>érifier </a:t>
            </a:r>
            <a:r>
              <a:rPr lang="fr-FR" spc="-100" dirty="0">
                <a:latin typeface="DejaVu Serif"/>
                <a:cs typeface="DejaVu Serif"/>
              </a:rPr>
              <a:t>que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75" dirty="0">
                <a:latin typeface="DejaVu Serif"/>
                <a:cs typeface="DejaVu Serif"/>
              </a:rPr>
              <a:t>situation (l’état clinique)</a:t>
            </a:r>
            <a:r>
              <a:rPr lang="fr-FR" spc="-229" dirty="0">
                <a:latin typeface="DejaVu Serif"/>
                <a:cs typeface="DejaVu Serif"/>
              </a:rPr>
              <a:t> </a:t>
            </a:r>
            <a:r>
              <a:rPr lang="fr-FR" spc="-95" dirty="0">
                <a:latin typeface="DejaVu Serif"/>
                <a:cs typeface="DejaVu Serif"/>
              </a:rPr>
              <a:t>du</a:t>
            </a:r>
            <a:r>
              <a:rPr lang="fr-FR" dirty="0">
                <a:latin typeface="DejaVu Serif"/>
                <a:cs typeface="DejaVu Serif"/>
              </a:rPr>
              <a:t> </a:t>
            </a:r>
            <a:r>
              <a:rPr lang="fr-FR" spc="-85" dirty="0">
                <a:latin typeface="DejaVu Serif"/>
                <a:cs typeface="DejaVu Serif"/>
              </a:rPr>
              <a:t>patient </a:t>
            </a:r>
            <a:r>
              <a:rPr lang="fr-FR" spc="-95" dirty="0">
                <a:latin typeface="DejaVu Serif"/>
                <a:cs typeface="DejaVu Serif"/>
              </a:rPr>
              <a:t>permet </a:t>
            </a:r>
            <a:r>
              <a:rPr lang="fr-FR" spc="-80" dirty="0">
                <a:latin typeface="DejaVu Serif"/>
                <a:cs typeface="DejaVu Serif"/>
              </a:rPr>
              <a:t>l’administration selon la </a:t>
            </a:r>
            <a:r>
              <a:rPr lang="fr-FR" spc="-70" dirty="0">
                <a:latin typeface="DejaVu Serif"/>
                <a:cs typeface="DejaVu Serif"/>
              </a:rPr>
              <a:t>voie  </a:t>
            </a:r>
            <a:r>
              <a:rPr lang="fr-FR" spc="-85" dirty="0">
                <a:latin typeface="DejaVu Serif"/>
                <a:cs typeface="DejaVu Serif"/>
              </a:rPr>
              <a:t>prescrite </a:t>
            </a:r>
            <a:r>
              <a:rPr lang="fr-FR" spc="-75" dirty="0">
                <a:latin typeface="DejaVu Serif"/>
                <a:cs typeface="DejaVu Serif"/>
              </a:rPr>
              <a:t>(troubles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85" dirty="0">
                <a:latin typeface="DejaVu Serif"/>
                <a:cs typeface="DejaVu Serif"/>
              </a:rPr>
              <a:t>déglutition, troubles </a:t>
            </a:r>
            <a:r>
              <a:rPr lang="fr-FR" spc="-95" dirty="0">
                <a:latin typeface="DejaVu Serif"/>
                <a:cs typeface="DejaVu Serif"/>
              </a:rPr>
              <a:t>du  </a:t>
            </a:r>
            <a:r>
              <a:rPr lang="fr-FR" spc="-100" dirty="0">
                <a:latin typeface="DejaVu Serif"/>
                <a:cs typeface="DejaVu Serif"/>
              </a:rPr>
              <a:t>comportement…)</a:t>
            </a:r>
            <a:endParaRPr lang="fr-FR" dirty="0">
              <a:latin typeface="DejaVu Serif"/>
              <a:cs typeface="DejaVu Serif"/>
            </a:endParaRPr>
          </a:p>
          <a:p>
            <a:pPr marL="367665">
              <a:lnSpc>
                <a:spcPct val="100000"/>
              </a:lnSpc>
              <a:spcBef>
                <a:spcPts val="260"/>
              </a:spcBef>
            </a:pPr>
            <a:r>
              <a:rPr lang="fr-FR" sz="3600" b="1" spc="-85" dirty="0">
                <a:latin typeface="Georgia"/>
                <a:cs typeface="Georgia"/>
              </a:rPr>
              <a:t>V</a:t>
            </a:r>
            <a:r>
              <a:rPr lang="fr-FR" spc="-85" dirty="0">
                <a:latin typeface="DejaVu Serif"/>
                <a:cs typeface="DejaVu Serif"/>
              </a:rPr>
              <a:t>érifier </a:t>
            </a:r>
            <a:r>
              <a:rPr lang="fr-FR" spc="-100" dirty="0">
                <a:latin typeface="DejaVu Serif"/>
                <a:cs typeface="DejaVu Serif"/>
              </a:rPr>
              <a:t>que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70" dirty="0">
                <a:latin typeface="DejaVu Serif"/>
                <a:cs typeface="DejaVu Serif"/>
              </a:rPr>
              <a:t>voie </a:t>
            </a:r>
            <a:r>
              <a:rPr lang="fr-FR" spc="-90" dirty="0">
                <a:latin typeface="DejaVu Serif"/>
                <a:cs typeface="DejaVu Serif"/>
              </a:rPr>
              <a:t>d’abord est</a:t>
            </a:r>
            <a:r>
              <a:rPr lang="fr-FR" spc="-204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fonctionnelle</a:t>
            </a:r>
            <a:r>
              <a:rPr lang="fr-FR" dirty="0">
                <a:latin typeface="DejaVu Serif"/>
                <a:cs typeface="DejaVu Serif"/>
              </a:rPr>
              <a:t> </a:t>
            </a:r>
            <a:r>
              <a:rPr lang="fr-FR" spc="-90" dirty="0">
                <a:latin typeface="DejaVu Serif"/>
                <a:cs typeface="DejaVu Serif"/>
              </a:rPr>
              <a:t>(cathéters,</a:t>
            </a:r>
            <a:r>
              <a:rPr lang="fr-FR" spc="-100" dirty="0">
                <a:latin typeface="DejaVu Serif"/>
                <a:cs typeface="DejaVu Serif"/>
              </a:rPr>
              <a:t> sonde…)</a:t>
            </a:r>
          </a:p>
          <a:p>
            <a:pPr marL="0" indent="0">
              <a:lnSpc>
                <a:spcPct val="10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4617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056A26-290F-46F0-A0B6-688D02AA6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2700" marR="5080" indent="774065">
              <a:lnSpc>
                <a:spcPct val="100000"/>
              </a:lnSpc>
              <a:spcBef>
                <a:spcPts val="229"/>
              </a:spcBef>
            </a:pPr>
            <a:r>
              <a:rPr lang="fr-FR" b="1" spc="-145" dirty="0">
                <a:solidFill>
                  <a:srgbClr val="AB90D5"/>
                </a:solidFill>
                <a:latin typeface="Georgia"/>
                <a:cs typeface="Georgia"/>
              </a:rPr>
              <a:t>Per </a:t>
            </a:r>
            <a:r>
              <a:rPr lang="fr-FR" b="1" spc="-130" dirty="0">
                <a:solidFill>
                  <a:srgbClr val="AB90D5"/>
                </a:solidFill>
                <a:latin typeface="Georgia"/>
                <a:cs typeface="Georgia"/>
              </a:rPr>
              <a:t>os </a:t>
            </a:r>
            <a:r>
              <a:rPr lang="fr-FR" b="1" spc="-175" dirty="0">
                <a:solidFill>
                  <a:srgbClr val="AB90D5"/>
                </a:solidFill>
                <a:latin typeface="Georgia"/>
                <a:cs typeface="Georgia"/>
              </a:rPr>
              <a:t>: </a:t>
            </a:r>
            <a:r>
              <a:rPr lang="fr-FR" b="1" spc="-140" dirty="0">
                <a:solidFill>
                  <a:srgbClr val="AB90D5"/>
                </a:solidFill>
                <a:latin typeface="Georgia"/>
                <a:cs typeface="Georgia"/>
              </a:rPr>
              <a:t>broyage,</a:t>
            </a:r>
            <a:r>
              <a:rPr lang="fr-FR" b="1" spc="-90" dirty="0">
                <a:solidFill>
                  <a:srgbClr val="AB90D5"/>
                </a:solidFill>
                <a:latin typeface="Georgia"/>
                <a:cs typeface="Georgia"/>
              </a:rPr>
              <a:t> </a:t>
            </a:r>
            <a:r>
              <a:rPr lang="fr-FR" b="1" spc="-135" dirty="0">
                <a:solidFill>
                  <a:srgbClr val="AB90D5"/>
                </a:solidFill>
                <a:latin typeface="Georgia"/>
                <a:cs typeface="Georgia"/>
              </a:rPr>
              <a:t>fractionnement</a:t>
            </a:r>
            <a:br>
              <a:rPr lang="fr-FR" dirty="0">
                <a:latin typeface="Georgia"/>
                <a:cs typeface="Georgia"/>
              </a:rPr>
            </a:br>
            <a:r>
              <a:rPr lang="fr-FR" b="1" spc="-105" dirty="0">
                <a:solidFill>
                  <a:srgbClr val="AB90D5"/>
                </a:solidFill>
                <a:latin typeface="Georgia"/>
                <a:cs typeface="Georgia"/>
              </a:rPr>
              <a:t>des </a:t>
            </a:r>
            <a:r>
              <a:rPr lang="fr-FR" b="1" spc="-145" dirty="0">
                <a:solidFill>
                  <a:srgbClr val="AB90D5"/>
                </a:solidFill>
                <a:latin typeface="Georgia"/>
                <a:cs typeface="Georgia"/>
              </a:rPr>
              <a:t>comprimés  </a:t>
            </a:r>
            <a:r>
              <a:rPr lang="fr-FR" b="1" spc="-125" dirty="0">
                <a:solidFill>
                  <a:srgbClr val="AB90D5"/>
                </a:solidFill>
                <a:latin typeface="Georgia"/>
                <a:cs typeface="Georgia"/>
              </a:rPr>
              <a:t>ouverture </a:t>
            </a:r>
            <a:r>
              <a:rPr lang="fr-FR" b="1" spc="-114" dirty="0">
                <a:solidFill>
                  <a:srgbClr val="AB90D5"/>
                </a:solidFill>
                <a:latin typeface="Georgia"/>
                <a:cs typeface="Georgia"/>
              </a:rPr>
              <a:t>des</a:t>
            </a:r>
            <a:r>
              <a:rPr lang="fr-FR" b="1" spc="-85" dirty="0">
                <a:solidFill>
                  <a:srgbClr val="AB90D5"/>
                </a:solidFill>
                <a:latin typeface="Georgia"/>
                <a:cs typeface="Georgia"/>
              </a:rPr>
              <a:t> </a:t>
            </a:r>
            <a:r>
              <a:rPr lang="fr-FR" b="1" spc="-100" dirty="0">
                <a:solidFill>
                  <a:srgbClr val="AB90D5"/>
                </a:solidFill>
                <a:latin typeface="Georgia"/>
                <a:cs typeface="Georgia"/>
              </a:rPr>
              <a:t>gélules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593A57-F893-431C-A42D-D7990E0C8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90525">
              <a:lnSpc>
                <a:spcPct val="120000"/>
              </a:lnSpc>
              <a:spcBef>
                <a:spcPts val="100"/>
              </a:spcBef>
            </a:pPr>
            <a:r>
              <a:rPr lang="fr-FR" sz="4000" spc="-190" dirty="0">
                <a:solidFill>
                  <a:srgbClr val="942B3C"/>
                </a:solidFill>
                <a:latin typeface="DejaVu Serif"/>
                <a:cs typeface="DejaVu Serif"/>
              </a:rPr>
              <a:t>Ce </a:t>
            </a:r>
            <a:r>
              <a:rPr lang="fr-FR" sz="4000" spc="-120" dirty="0">
                <a:solidFill>
                  <a:srgbClr val="942B3C"/>
                </a:solidFill>
                <a:latin typeface="DejaVu Serif"/>
                <a:cs typeface="DejaVu Serif"/>
              </a:rPr>
              <a:t>que </a:t>
            </a:r>
            <a:r>
              <a:rPr lang="fr-FR" sz="4000" spc="-90" dirty="0">
                <a:solidFill>
                  <a:srgbClr val="942B3C"/>
                </a:solidFill>
                <a:latin typeface="DejaVu Serif"/>
                <a:cs typeface="DejaVu Serif"/>
              </a:rPr>
              <a:t>je dois</a:t>
            </a:r>
            <a:r>
              <a:rPr lang="fr-FR" sz="4000" spc="-15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4000" spc="-100" dirty="0">
                <a:solidFill>
                  <a:srgbClr val="942B3C"/>
                </a:solidFill>
                <a:latin typeface="DejaVu Serif"/>
                <a:cs typeface="DejaVu Serif"/>
              </a:rPr>
              <a:t>faire?</a:t>
            </a:r>
            <a:endParaRPr lang="fr-FR" sz="4000" dirty="0">
              <a:latin typeface="DejaVu Serif"/>
              <a:cs typeface="DejaVu Serif"/>
            </a:endParaRPr>
          </a:p>
          <a:p>
            <a:pPr marL="749935" marR="11430" algn="just">
              <a:lnSpc>
                <a:spcPct val="120000"/>
              </a:lnSpc>
              <a:spcBef>
                <a:spcPts val="1135"/>
              </a:spcBef>
            </a:pPr>
            <a:r>
              <a:rPr lang="fr-FR" sz="3600" b="1" spc="-100" dirty="0">
                <a:latin typeface="Georgia"/>
                <a:cs typeface="Georgia"/>
              </a:rPr>
              <a:t>S</a:t>
            </a:r>
            <a:r>
              <a:rPr lang="fr-FR" spc="-100" dirty="0">
                <a:latin typeface="DejaVu Serif"/>
                <a:cs typeface="DejaVu Serif"/>
              </a:rPr>
              <a:t>’assurer que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70" dirty="0">
                <a:latin typeface="DejaVu Serif"/>
                <a:cs typeface="DejaVu Serif"/>
              </a:rPr>
              <a:t>voie </a:t>
            </a:r>
            <a:r>
              <a:rPr lang="fr-FR" spc="-90" dirty="0">
                <a:latin typeface="DejaVu Serif"/>
                <a:cs typeface="DejaVu Serif"/>
              </a:rPr>
              <a:t>per </a:t>
            </a:r>
            <a:r>
              <a:rPr lang="fr-FR" spc="-80" dirty="0">
                <a:latin typeface="DejaVu Serif"/>
                <a:cs typeface="DejaVu Serif"/>
              </a:rPr>
              <a:t>os </a:t>
            </a:r>
            <a:r>
              <a:rPr lang="fr-FR" spc="-90" dirty="0">
                <a:latin typeface="DejaVu Serif"/>
                <a:cs typeface="DejaVu Serif"/>
              </a:rPr>
              <a:t>est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95" dirty="0">
                <a:latin typeface="DejaVu Serif"/>
                <a:cs typeface="DejaVu Serif"/>
              </a:rPr>
              <a:t>mieux</a:t>
            </a:r>
            <a:r>
              <a:rPr lang="fr-FR" spc="-220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adaptée  </a:t>
            </a:r>
          </a:p>
          <a:p>
            <a:pPr marL="749935" marR="11430" algn="just">
              <a:lnSpc>
                <a:spcPct val="120000"/>
              </a:lnSpc>
              <a:spcBef>
                <a:spcPts val="1135"/>
              </a:spcBef>
            </a:pPr>
            <a:r>
              <a:rPr lang="fr-FR" sz="3600" b="1" spc="-85" dirty="0">
                <a:latin typeface="Georgia"/>
                <a:cs typeface="Georgia"/>
              </a:rPr>
              <a:t>V</a:t>
            </a:r>
            <a:r>
              <a:rPr lang="fr-FR" spc="-85" dirty="0">
                <a:latin typeface="DejaVu Serif"/>
                <a:cs typeface="DejaVu Serif"/>
              </a:rPr>
              <a:t>érifier </a:t>
            </a:r>
            <a:r>
              <a:rPr lang="fr-FR" spc="-90" dirty="0">
                <a:latin typeface="DejaVu Serif"/>
                <a:cs typeface="DejaVu Serif"/>
              </a:rPr>
              <a:t>systématiquement </a:t>
            </a:r>
            <a:r>
              <a:rPr lang="fr-FR" spc="-60" dirty="0">
                <a:latin typeface="DejaVu Serif"/>
                <a:cs typeface="DejaVu Serif"/>
              </a:rPr>
              <a:t>si </a:t>
            </a:r>
            <a:r>
              <a:rPr lang="fr-FR" spc="-80" dirty="0">
                <a:latin typeface="DejaVu Serif"/>
                <a:cs typeface="DejaVu Serif"/>
              </a:rPr>
              <a:t>le </a:t>
            </a:r>
            <a:r>
              <a:rPr lang="fr-FR" spc="-100" dirty="0">
                <a:latin typeface="DejaVu Serif"/>
                <a:cs typeface="DejaVu Serif"/>
              </a:rPr>
              <a:t>médicament </a:t>
            </a:r>
            <a:r>
              <a:rPr lang="fr-FR" spc="-90" dirty="0">
                <a:latin typeface="DejaVu Serif"/>
                <a:cs typeface="DejaVu Serif"/>
              </a:rPr>
              <a:t>est  broyable,</a:t>
            </a:r>
            <a:r>
              <a:rPr lang="fr-FR" spc="-110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sécable</a:t>
            </a:r>
            <a:endParaRPr lang="fr-FR" dirty="0">
              <a:latin typeface="DejaVu Serif"/>
              <a:cs typeface="DejaVu Serif"/>
            </a:endParaRPr>
          </a:p>
          <a:p>
            <a:pPr marL="749935">
              <a:lnSpc>
                <a:spcPct val="120000"/>
              </a:lnSpc>
            </a:pPr>
            <a:r>
              <a:rPr lang="fr-FR" sz="3600" b="1" spc="-85" dirty="0">
                <a:latin typeface="Georgia"/>
                <a:cs typeface="Georgia"/>
              </a:rPr>
              <a:t>V</a:t>
            </a:r>
            <a:r>
              <a:rPr lang="fr-FR" spc="-85" dirty="0">
                <a:latin typeface="DejaVu Serif"/>
                <a:cs typeface="DejaVu Serif"/>
              </a:rPr>
              <a:t>érifier </a:t>
            </a:r>
            <a:r>
              <a:rPr lang="fr-FR" spc="-90" dirty="0">
                <a:latin typeface="DejaVu Serif"/>
                <a:cs typeface="DejaVu Serif"/>
              </a:rPr>
              <a:t>systématiquement </a:t>
            </a:r>
            <a:r>
              <a:rPr lang="fr-FR" spc="-60" dirty="0">
                <a:latin typeface="DejaVu Serif"/>
                <a:cs typeface="DejaVu Serif"/>
              </a:rPr>
              <a:t>si </a:t>
            </a:r>
            <a:r>
              <a:rPr lang="fr-FR" spc="-80" dirty="0">
                <a:latin typeface="DejaVu Serif"/>
                <a:cs typeface="DejaVu Serif"/>
              </a:rPr>
              <a:t>le</a:t>
            </a:r>
            <a:r>
              <a:rPr lang="fr-FR" spc="-200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médicament </a:t>
            </a:r>
            <a:r>
              <a:rPr lang="fr-FR" spc="-95" dirty="0">
                <a:latin typeface="DejaVu Serif"/>
                <a:cs typeface="DejaVu Serif"/>
              </a:rPr>
              <a:t>peut </a:t>
            </a:r>
            <a:r>
              <a:rPr lang="fr-FR" spc="-90" dirty="0">
                <a:latin typeface="DejaVu Serif"/>
                <a:cs typeface="DejaVu Serif"/>
              </a:rPr>
              <a:t>être</a:t>
            </a:r>
            <a:r>
              <a:rPr lang="fr-FR" spc="-110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ouvert</a:t>
            </a:r>
            <a:endParaRPr lang="fr-FR" dirty="0">
              <a:latin typeface="DejaVu Serif"/>
              <a:cs typeface="DejaVu Serif"/>
            </a:endParaRPr>
          </a:p>
          <a:p>
            <a:pPr marL="749935" marR="142875">
              <a:lnSpc>
                <a:spcPct val="120000"/>
              </a:lnSpc>
              <a:spcBef>
                <a:spcPts val="165"/>
              </a:spcBef>
            </a:pPr>
            <a:r>
              <a:rPr lang="fr-FR" sz="3600" b="1" spc="-145" dirty="0">
                <a:latin typeface="Georgia"/>
                <a:cs typeface="Georgia"/>
              </a:rPr>
              <a:t>N</a:t>
            </a:r>
            <a:r>
              <a:rPr lang="fr-FR" spc="-145" dirty="0">
                <a:latin typeface="DejaVu Serif"/>
                <a:cs typeface="DejaVu Serif"/>
              </a:rPr>
              <a:t>e </a:t>
            </a:r>
            <a:r>
              <a:rPr lang="fr-FR" spc="-105" dirty="0">
                <a:latin typeface="DejaVu Serif"/>
                <a:cs typeface="DejaVu Serif"/>
              </a:rPr>
              <a:t>mélanger </a:t>
            </a:r>
            <a:r>
              <a:rPr lang="fr-FR" spc="-95" dirty="0">
                <a:latin typeface="DejaVu Serif"/>
                <a:cs typeface="DejaVu Serif"/>
              </a:rPr>
              <a:t>deux </a:t>
            </a:r>
            <a:r>
              <a:rPr lang="fr-FR" spc="-100" dirty="0">
                <a:latin typeface="DejaVu Serif"/>
                <a:cs typeface="DejaVu Serif"/>
              </a:rPr>
              <a:t>médicaments </a:t>
            </a:r>
            <a:r>
              <a:rPr lang="fr-FR" spc="-95" dirty="0">
                <a:latin typeface="DejaVu Serif"/>
                <a:cs typeface="DejaVu Serif"/>
              </a:rPr>
              <a:t>qu’après </a:t>
            </a:r>
            <a:r>
              <a:rPr lang="fr-FR" spc="-80" dirty="0">
                <a:latin typeface="DejaVu Serif"/>
                <a:cs typeface="DejaVu Serif"/>
              </a:rPr>
              <a:t>avis  </a:t>
            </a:r>
            <a:r>
              <a:rPr lang="fr-FR" spc="-95" dirty="0">
                <a:latin typeface="DejaVu Serif"/>
                <a:cs typeface="DejaVu Serif"/>
              </a:rPr>
              <a:t>du</a:t>
            </a:r>
            <a:r>
              <a:rPr lang="fr-FR" spc="-105" dirty="0">
                <a:latin typeface="DejaVu Serif"/>
                <a:cs typeface="DejaVu Serif"/>
              </a:rPr>
              <a:t> </a:t>
            </a:r>
            <a:r>
              <a:rPr lang="fr-FR" spc="-95" dirty="0">
                <a:latin typeface="DejaVu Serif"/>
                <a:cs typeface="DejaVu Serif"/>
              </a:rPr>
              <a:t>pharmacien</a:t>
            </a:r>
            <a:endParaRPr lang="fr-FR" dirty="0">
              <a:latin typeface="DejaVu Serif"/>
              <a:cs typeface="DejaVu Serif"/>
            </a:endParaRPr>
          </a:p>
          <a:p>
            <a:pPr marL="749935" marR="334010">
              <a:lnSpc>
                <a:spcPct val="120000"/>
              </a:lnSpc>
              <a:spcBef>
                <a:spcPts val="55"/>
              </a:spcBef>
            </a:pPr>
            <a:r>
              <a:rPr lang="fr-FR" sz="3600" b="1" spc="-85" dirty="0">
                <a:latin typeface="Georgia"/>
                <a:cs typeface="Georgia"/>
              </a:rPr>
              <a:t>U</a:t>
            </a:r>
            <a:r>
              <a:rPr lang="fr-FR" spc="-85" dirty="0">
                <a:latin typeface="DejaVu Serif"/>
                <a:cs typeface="DejaVu Serif"/>
              </a:rPr>
              <a:t>tiliser </a:t>
            </a:r>
            <a:r>
              <a:rPr lang="fr-FR" spc="-100" dirty="0">
                <a:latin typeface="DejaVu Serif"/>
                <a:cs typeface="DejaVu Serif"/>
              </a:rPr>
              <a:t>des </a:t>
            </a:r>
            <a:r>
              <a:rPr lang="fr-FR" spc="-85" dirty="0">
                <a:latin typeface="DejaVu Serif"/>
                <a:cs typeface="DejaVu Serif"/>
              </a:rPr>
              <a:t>matériels </a:t>
            </a:r>
            <a:r>
              <a:rPr lang="fr-FR" spc="-95" dirty="0">
                <a:latin typeface="DejaVu Serif"/>
                <a:cs typeface="DejaVu Serif"/>
              </a:rPr>
              <a:t>sécurisés </a:t>
            </a:r>
            <a:r>
              <a:rPr lang="fr-FR" spc="-85" dirty="0">
                <a:latin typeface="DejaVu Serif"/>
                <a:cs typeface="DejaVu Serif"/>
              </a:rPr>
              <a:t>écraseurs-  broyeurs</a:t>
            </a:r>
            <a:endParaRPr lang="fr-FR" dirty="0">
              <a:latin typeface="DejaVu Serif"/>
              <a:cs typeface="DejaVu Serif"/>
            </a:endParaRPr>
          </a:p>
          <a:p>
            <a:pPr marL="749935" marR="43180">
              <a:lnSpc>
                <a:spcPct val="120000"/>
              </a:lnSpc>
              <a:spcBef>
                <a:spcPts val="40"/>
              </a:spcBef>
            </a:pPr>
            <a:r>
              <a:rPr lang="fr-FR" sz="3600" b="1" spc="-105" dirty="0">
                <a:latin typeface="Georgia"/>
                <a:cs typeface="Georgia"/>
              </a:rPr>
              <a:t>R</a:t>
            </a:r>
            <a:r>
              <a:rPr lang="fr-FR" spc="-105" dirty="0">
                <a:latin typeface="DejaVu Serif"/>
                <a:cs typeface="DejaVu Serif"/>
              </a:rPr>
              <a:t>especter </a:t>
            </a:r>
            <a:r>
              <a:rPr lang="fr-FR" spc="-85" dirty="0">
                <a:latin typeface="DejaVu Serif"/>
                <a:cs typeface="DejaVu Serif"/>
              </a:rPr>
              <a:t>les </a:t>
            </a:r>
            <a:r>
              <a:rPr lang="fr-FR" spc="-95" dirty="0">
                <a:latin typeface="DejaVu Serif"/>
                <a:cs typeface="DejaVu Serif"/>
              </a:rPr>
              <a:t>règles d’hygiène </a:t>
            </a:r>
            <a:r>
              <a:rPr lang="fr-FR" spc="-80" dirty="0">
                <a:latin typeface="DejaVu Serif"/>
                <a:cs typeface="DejaVu Serif"/>
              </a:rPr>
              <a:t>(matériel, </a:t>
            </a:r>
            <a:r>
              <a:rPr lang="fr-FR" spc="-95" dirty="0">
                <a:latin typeface="DejaVu Serif"/>
                <a:cs typeface="DejaVu Serif"/>
              </a:rPr>
              <a:t>mains,  </a:t>
            </a:r>
            <a:r>
              <a:rPr lang="fr-FR" spc="-90" dirty="0">
                <a:latin typeface="DejaVu Serif"/>
                <a:cs typeface="DejaVu Serif"/>
              </a:rPr>
              <a:t>surface)</a:t>
            </a:r>
            <a:endParaRPr lang="fr-FR" dirty="0">
              <a:latin typeface="DejaVu Serif"/>
              <a:cs typeface="DejaVu Serif"/>
            </a:endParaRPr>
          </a:p>
          <a:p>
            <a:pPr marL="749935" marR="385445">
              <a:lnSpc>
                <a:spcPct val="120000"/>
              </a:lnSpc>
              <a:spcBef>
                <a:spcPts val="55"/>
              </a:spcBef>
            </a:pPr>
            <a:r>
              <a:rPr lang="fr-FR" sz="3600" b="1" spc="-95" dirty="0">
                <a:latin typeface="Georgia"/>
                <a:cs typeface="Georgia"/>
              </a:rPr>
              <a:t>R</a:t>
            </a:r>
            <a:r>
              <a:rPr lang="fr-FR" spc="-95" dirty="0">
                <a:latin typeface="DejaVu Serif"/>
                <a:cs typeface="DejaVu Serif"/>
              </a:rPr>
              <a:t>éaliser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85" dirty="0">
                <a:latin typeface="DejaVu Serif"/>
                <a:cs typeface="DejaVu Serif"/>
              </a:rPr>
              <a:t>préparation </a:t>
            </a:r>
            <a:r>
              <a:rPr lang="fr-FR" spc="-105" dirty="0">
                <a:latin typeface="DejaVu Serif"/>
                <a:cs typeface="DejaVu Serif"/>
              </a:rPr>
              <a:t>au </a:t>
            </a:r>
            <a:r>
              <a:rPr lang="fr-FR" spc="-80" dirty="0">
                <a:latin typeface="DejaVu Serif"/>
                <a:cs typeface="DejaVu Serif"/>
              </a:rPr>
              <a:t>plus </a:t>
            </a:r>
            <a:r>
              <a:rPr lang="fr-FR" spc="-95" dirty="0">
                <a:latin typeface="DejaVu Serif"/>
                <a:cs typeface="DejaVu Serif"/>
              </a:rPr>
              <a:t>proche de  </a:t>
            </a:r>
            <a:r>
              <a:rPr lang="fr-FR" spc="-80" dirty="0">
                <a:latin typeface="DejaVu Serif"/>
                <a:cs typeface="DejaVu Serif"/>
              </a:rPr>
              <a:t>l’administration</a:t>
            </a:r>
            <a:endParaRPr lang="fr-FR" dirty="0">
              <a:latin typeface="DejaVu Serif"/>
              <a:cs typeface="DejaVu Serif"/>
            </a:endParaRPr>
          </a:p>
          <a:p>
            <a:pPr marL="749935" marR="114935">
              <a:lnSpc>
                <a:spcPct val="120000"/>
              </a:lnSpc>
              <a:spcBef>
                <a:spcPts val="45"/>
              </a:spcBef>
            </a:pPr>
            <a:r>
              <a:rPr lang="fr-FR" sz="3600" b="1" spc="-85" dirty="0">
                <a:latin typeface="Georgia"/>
                <a:cs typeface="Georgia"/>
              </a:rPr>
              <a:t>U</a:t>
            </a:r>
            <a:r>
              <a:rPr lang="fr-FR" spc="-85" dirty="0">
                <a:latin typeface="DejaVu Serif"/>
                <a:cs typeface="DejaVu Serif"/>
              </a:rPr>
              <a:t>tiliser </a:t>
            </a:r>
            <a:r>
              <a:rPr lang="fr-FR" spc="-95" dirty="0">
                <a:latin typeface="DejaVu Serif"/>
                <a:cs typeface="DejaVu Serif"/>
              </a:rPr>
              <a:t>une </a:t>
            </a:r>
            <a:r>
              <a:rPr lang="fr-FR" spc="-100" dirty="0">
                <a:latin typeface="DejaVu Serif"/>
                <a:cs typeface="DejaVu Serif"/>
              </a:rPr>
              <a:t>substance </a:t>
            </a:r>
            <a:r>
              <a:rPr lang="fr-FR" spc="-85" dirty="0">
                <a:latin typeface="DejaVu Serif"/>
                <a:cs typeface="DejaVu Serif"/>
              </a:rPr>
              <a:t>véhicule </a:t>
            </a:r>
            <a:r>
              <a:rPr lang="fr-FR" spc="-90" dirty="0">
                <a:latin typeface="DejaVu Serif"/>
                <a:cs typeface="DejaVu Serif"/>
              </a:rPr>
              <a:t>neutre </a:t>
            </a:r>
            <a:r>
              <a:rPr lang="fr-FR" spc="-100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type  </a:t>
            </a:r>
            <a:r>
              <a:rPr lang="fr-FR" spc="-110" dirty="0">
                <a:latin typeface="DejaVu Serif"/>
                <a:cs typeface="DejaVu Serif"/>
              </a:rPr>
              <a:t>eau </a:t>
            </a:r>
            <a:r>
              <a:rPr lang="fr-FR" spc="-85" dirty="0">
                <a:latin typeface="DejaVu Serif"/>
                <a:cs typeface="DejaVu Serif"/>
              </a:rPr>
              <a:t>ou </a:t>
            </a:r>
            <a:r>
              <a:rPr lang="fr-FR" spc="-110" dirty="0">
                <a:latin typeface="DejaVu Serif"/>
                <a:cs typeface="DejaVu Serif"/>
              </a:rPr>
              <a:t>eau</a:t>
            </a:r>
            <a:r>
              <a:rPr lang="fr-FR" spc="-105" dirty="0">
                <a:latin typeface="DejaVu Serif"/>
                <a:cs typeface="DejaVu Serif"/>
              </a:rPr>
              <a:t> </a:t>
            </a:r>
            <a:r>
              <a:rPr lang="fr-FR" spc="-85" dirty="0">
                <a:latin typeface="DejaVu Serif"/>
                <a:cs typeface="DejaVu Serif"/>
              </a:rPr>
              <a:t>gélifiée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2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9912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802087-92A3-48FE-BCB2-C5B22B8E8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76EF46-47D0-4843-9CAF-C7DCF1AAE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3990" marR="8890" indent="0">
              <a:lnSpc>
                <a:spcPct val="97700"/>
              </a:lnSpc>
              <a:spcBef>
                <a:spcPts val="695"/>
              </a:spcBef>
              <a:buNone/>
            </a:pPr>
            <a:r>
              <a:rPr lang="fr-FR" spc="-120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broyage des comprimés,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l’ouverture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des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gélules 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exposent </a:t>
            </a:r>
            <a:r>
              <a:rPr lang="fr-FR" spc="-110" dirty="0">
                <a:solidFill>
                  <a:srgbClr val="942B3C"/>
                </a:solidFill>
                <a:latin typeface="DejaVu Serif"/>
                <a:cs typeface="DejaVu Serif"/>
              </a:rPr>
              <a:t>à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des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risques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pour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les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malades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: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interactions 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chimiques,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toxicité,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surdosage,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sous-dosage,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altération 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des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propriétés</a:t>
            </a:r>
            <a:r>
              <a:rPr lang="fr-FR" spc="-105" dirty="0">
                <a:solidFill>
                  <a:srgbClr val="942B3C"/>
                </a:solidFill>
                <a:latin typeface="DejaVu Serif"/>
                <a:cs typeface="DejaVu Serif"/>
              </a:rPr>
              <a:t> pharmacologiques…</a:t>
            </a:r>
            <a:endParaRPr lang="fr-FR" dirty="0">
              <a:latin typeface="DejaVu Serif"/>
              <a:cs typeface="DejaVu Serif"/>
            </a:endParaRPr>
          </a:p>
          <a:p>
            <a:pPr marL="173990" marR="254000" indent="0">
              <a:lnSpc>
                <a:spcPct val="97500"/>
              </a:lnSpc>
              <a:spcBef>
                <a:spcPts val="5"/>
              </a:spcBef>
              <a:buNone/>
            </a:pP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et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pour les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soignants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: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toxicité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directe, </a:t>
            </a:r>
            <a:r>
              <a:rPr lang="fr-FR" spc="-110" dirty="0">
                <a:solidFill>
                  <a:srgbClr val="942B3C"/>
                </a:solidFill>
                <a:latin typeface="DejaVu Serif"/>
                <a:cs typeface="DejaVu Serif"/>
              </a:rPr>
              <a:t>allergie…  </a:t>
            </a:r>
            <a:r>
              <a:rPr lang="fr-FR" spc="-125" dirty="0">
                <a:solidFill>
                  <a:srgbClr val="942B3C"/>
                </a:solidFill>
                <a:latin typeface="DejaVu Serif"/>
                <a:cs typeface="DejaVu Serif"/>
              </a:rPr>
              <a:t>En </a:t>
            </a:r>
            <a:r>
              <a:rPr lang="fr-FR" spc="-110" dirty="0">
                <a:solidFill>
                  <a:srgbClr val="942B3C"/>
                </a:solidFill>
                <a:latin typeface="DejaVu Serif"/>
                <a:cs typeface="DejaVu Serif"/>
              </a:rPr>
              <a:t>cas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doute, appeler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pharmacien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qui </a:t>
            </a:r>
            <a:r>
              <a:rPr lang="fr-FR" spc="-110" dirty="0">
                <a:solidFill>
                  <a:srgbClr val="942B3C"/>
                </a:solidFill>
                <a:latin typeface="DejaVu Serif"/>
                <a:cs typeface="DejaVu Serif"/>
              </a:rPr>
              <a:t>a 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délivré le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médicament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ou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médecin</a:t>
            </a:r>
            <a:r>
              <a:rPr lang="fr-FR" spc="-17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prescripteur.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4639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3BA2B7-2972-4B0A-BDA0-1B41FC5BF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39F837-E077-4F9C-9EE5-50A312581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Afin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sécuriser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l’administration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des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médicaments, 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réaliser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un étiquetage des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conditionnements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des </a:t>
            </a:r>
            <a:r>
              <a:rPr lang="fr-FR" spc="-90" dirty="0" err="1">
                <a:solidFill>
                  <a:srgbClr val="942B3C"/>
                </a:solidFill>
                <a:latin typeface="DejaVu Serif"/>
                <a:cs typeface="DejaVu Serif"/>
              </a:rPr>
              <a:t>médica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-  </a:t>
            </a:r>
            <a:r>
              <a:rPr lang="fr-FR" spc="-95" dirty="0" err="1">
                <a:solidFill>
                  <a:srgbClr val="942B3C"/>
                </a:solidFill>
                <a:latin typeface="DejaVu Serif"/>
                <a:cs typeface="DejaVu Serif"/>
              </a:rPr>
              <a:t>ments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105" dirty="0">
                <a:solidFill>
                  <a:srgbClr val="942B3C"/>
                </a:solidFill>
                <a:latin typeface="DejaVu Serif"/>
                <a:cs typeface="DejaVu Serif"/>
              </a:rPr>
              <a:t>avec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</a:t>
            </a:r>
            <a:r>
              <a:rPr lang="fr-FR" spc="-12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patient/entourage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10" name="object 14">
            <a:extLst>
              <a:ext uri="{FF2B5EF4-FFF2-40B4-BE49-F238E27FC236}">
                <a16:creationId xmlns:a16="http://schemas.microsoft.com/office/drawing/2014/main" id="{26EEEEAE-F388-4C2F-94FF-44E0B183BD62}"/>
              </a:ext>
            </a:extLst>
          </p:cNvPr>
          <p:cNvSpPr/>
          <p:nvPr/>
        </p:nvSpPr>
        <p:spPr>
          <a:xfrm>
            <a:off x="1318437" y="2946816"/>
            <a:ext cx="1998921" cy="17527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929EFFDB-5F84-48B8-828F-5178B2B3ACB6}"/>
              </a:ext>
            </a:extLst>
          </p:cNvPr>
          <p:cNvSpPr/>
          <p:nvPr/>
        </p:nvSpPr>
        <p:spPr>
          <a:xfrm>
            <a:off x="1365841" y="5105226"/>
            <a:ext cx="1998921" cy="17527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0">
            <a:extLst>
              <a:ext uri="{FF2B5EF4-FFF2-40B4-BE49-F238E27FC236}">
                <a16:creationId xmlns:a16="http://schemas.microsoft.com/office/drawing/2014/main" id="{3C6A0382-177A-4157-9114-9DC3CDDCEBD4}"/>
              </a:ext>
            </a:extLst>
          </p:cNvPr>
          <p:cNvSpPr/>
          <p:nvPr/>
        </p:nvSpPr>
        <p:spPr>
          <a:xfrm>
            <a:off x="7590760" y="2904286"/>
            <a:ext cx="1998921" cy="17527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>
            <a:extLst>
              <a:ext uri="{FF2B5EF4-FFF2-40B4-BE49-F238E27FC236}">
                <a16:creationId xmlns:a16="http://schemas.microsoft.com/office/drawing/2014/main" id="{70789245-2F32-4B42-A54B-D77110A1F51A}"/>
              </a:ext>
            </a:extLst>
          </p:cNvPr>
          <p:cNvSpPr/>
          <p:nvPr/>
        </p:nvSpPr>
        <p:spPr>
          <a:xfrm>
            <a:off x="1318437" y="2904286"/>
            <a:ext cx="1998921" cy="1752774"/>
          </a:xfrm>
          <a:custGeom>
            <a:avLst/>
            <a:gdLst/>
            <a:ahLst/>
            <a:cxnLst/>
            <a:rect l="l" t="t" r="r" b="b"/>
            <a:pathLst>
              <a:path w="360044" h="360045">
                <a:moveTo>
                  <a:pt x="0" y="360045"/>
                </a:moveTo>
                <a:lnTo>
                  <a:pt x="36004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5">
            <a:extLst>
              <a:ext uri="{FF2B5EF4-FFF2-40B4-BE49-F238E27FC236}">
                <a16:creationId xmlns:a16="http://schemas.microsoft.com/office/drawing/2014/main" id="{472D4584-313C-47E3-8B4D-87DA3D121FD4}"/>
              </a:ext>
            </a:extLst>
          </p:cNvPr>
          <p:cNvSpPr/>
          <p:nvPr/>
        </p:nvSpPr>
        <p:spPr>
          <a:xfrm>
            <a:off x="7590759" y="2910924"/>
            <a:ext cx="1998921" cy="1752774"/>
          </a:xfrm>
          <a:custGeom>
            <a:avLst/>
            <a:gdLst/>
            <a:ahLst/>
            <a:cxnLst/>
            <a:rect l="l" t="t" r="r" b="b"/>
            <a:pathLst>
              <a:path w="360044" h="360045">
                <a:moveTo>
                  <a:pt x="0" y="360045"/>
                </a:moveTo>
                <a:lnTo>
                  <a:pt x="36004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D699F85F-A873-4665-8AF9-2773A453A9BB}"/>
              </a:ext>
            </a:extLst>
          </p:cNvPr>
          <p:cNvSpPr/>
          <p:nvPr/>
        </p:nvSpPr>
        <p:spPr>
          <a:xfrm>
            <a:off x="1391977" y="5105226"/>
            <a:ext cx="1957721" cy="1746136"/>
          </a:xfrm>
          <a:custGeom>
            <a:avLst/>
            <a:gdLst/>
            <a:ahLst/>
            <a:cxnLst/>
            <a:rect l="l" t="t" r="r" b="b"/>
            <a:pathLst>
              <a:path w="360044" h="360045">
                <a:moveTo>
                  <a:pt x="0" y="360045"/>
                </a:moveTo>
                <a:lnTo>
                  <a:pt x="360044" y="0"/>
                </a:lnTo>
              </a:path>
            </a:pathLst>
          </a:custGeom>
          <a:ln w="9524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C18D5AE-3BBB-456C-85AE-7B97956B3FE8}"/>
              </a:ext>
            </a:extLst>
          </p:cNvPr>
          <p:cNvCxnSpPr/>
          <p:nvPr/>
        </p:nvCxnSpPr>
        <p:spPr>
          <a:xfrm>
            <a:off x="1318436" y="2910924"/>
            <a:ext cx="1957721" cy="1746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69C8541F-24C5-4059-9C88-4663D3A85311}"/>
              </a:ext>
            </a:extLst>
          </p:cNvPr>
          <p:cNvCxnSpPr>
            <a:cxnSpLocks/>
          </p:cNvCxnSpPr>
          <p:nvPr/>
        </p:nvCxnSpPr>
        <p:spPr>
          <a:xfrm>
            <a:off x="1365841" y="5105226"/>
            <a:ext cx="1968795" cy="17527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F85EF5A6-76F3-4C15-9161-79A75C610A3E}"/>
              </a:ext>
            </a:extLst>
          </p:cNvPr>
          <p:cNvCxnSpPr>
            <a:cxnSpLocks/>
          </p:cNvCxnSpPr>
          <p:nvPr/>
        </p:nvCxnSpPr>
        <p:spPr>
          <a:xfrm>
            <a:off x="7590758" y="2914243"/>
            <a:ext cx="1998922" cy="17428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252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8377F3-B52E-4126-893D-F8B3D2D47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30" dirty="0">
                <a:solidFill>
                  <a:srgbClr val="AB90D5"/>
                </a:solidFill>
                <a:latin typeface="Georgia"/>
                <a:cs typeface="Georgia"/>
              </a:rPr>
              <a:t>Injection </a:t>
            </a:r>
            <a:r>
              <a:rPr lang="fr-FR" b="1" spc="-75" dirty="0">
                <a:solidFill>
                  <a:srgbClr val="AB90D5"/>
                </a:solidFill>
                <a:latin typeface="Georgia"/>
                <a:cs typeface="Georgia"/>
              </a:rPr>
              <a:t>et  </a:t>
            </a:r>
            <a:r>
              <a:rPr lang="fr-FR" b="1" spc="-130" dirty="0">
                <a:solidFill>
                  <a:srgbClr val="AB90D5"/>
                </a:solidFill>
                <a:latin typeface="Georgia"/>
                <a:cs typeface="Georgia"/>
              </a:rPr>
              <a:t>concentration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53DA67-A9F1-4F05-A2A2-B05C17B6F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415">
              <a:lnSpc>
                <a:spcPct val="100000"/>
              </a:lnSpc>
              <a:spcBef>
                <a:spcPts val="1175"/>
              </a:spcBef>
            </a:pPr>
            <a:r>
              <a:rPr lang="fr-FR" sz="4000" spc="-90" dirty="0">
                <a:solidFill>
                  <a:srgbClr val="942B3C"/>
                </a:solidFill>
                <a:latin typeface="DejaVu Serif"/>
                <a:cs typeface="DejaVu Serif"/>
              </a:rPr>
              <a:t>Définition</a:t>
            </a:r>
            <a:endParaRPr lang="fr-FR" sz="4000" dirty="0">
              <a:latin typeface="DejaVu Serif"/>
              <a:cs typeface="DejaVu Serif"/>
            </a:endParaRPr>
          </a:p>
          <a:p>
            <a:pPr marL="18415" marR="33020">
              <a:lnSpc>
                <a:spcPct val="122100"/>
              </a:lnSpc>
              <a:spcBef>
                <a:spcPts val="880"/>
              </a:spcBef>
            </a:pPr>
            <a:r>
              <a:rPr lang="fr-FR" spc="-120" dirty="0">
                <a:latin typeface="DejaVu Serif"/>
                <a:cs typeface="DejaVu Serif"/>
              </a:rPr>
              <a:t>La </a:t>
            </a:r>
            <a:r>
              <a:rPr lang="fr-FR" spc="-90" dirty="0">
                <a:latin typeface="DejaVu Serif"/>
                <a:cs typeface="DejaVu Serif"/>
              </a:rPr>
              <a:t>concentration correspond </a:t>
            </a:r>
            <a:r>
              <a:rPr lang="fr-FR" spc="-105" dirty="0">
                <a:latin typeface="DejaVu Serif"/>
                <a:cs typeface="DejaVu Serif"/>
              </a:rPr>
              <a:t>au </a:t>
            </a:r>
            <a:r>
              <a:rPr lang="fr-FR" spc="-85" dirty="0">
                <a:latin typeface="DejaVu Serif"/>
                <a:cs typeface="DejaVu Serif"/>
              </a:rPr>
              <a:t>rapport </a:t>
            </a:r>
            <a:r>
              <a:rPr lang="fr-FR" spc="-90" dirty="0">
                <a:latin typeface="DejaVu Serif"/>
                <a:cs typeface="DejaVu Serif"/>
              </a:rPr>
              <a:t>entre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105" dirty="0">
                <a:latin typeface="DejaVu Serif"/>
                <a:cs typeface="DejaVu Serif"/>
              </a:rPr>
              <a:t>masse  </a:t>
            </a:r>
            <a:r>
              <a:rPr lang="fr-FR" spc="-95" dirty="0">
                <a:latin typeface="DejaVu Serif"/>
                <a:cs typeface="DejaVu Serif"/>
              </a:rPr>
              <a:t>d’un </a:t>
            </a:r>
            <a:r>
              <a:rPr lang="fr-FR" spc="-90" dirty="0">
                <a:latin typeface="DejaVu Serif"/>
                <a:cs typeface="DejaVu Serif"/>
              </a:rPr>
              <a:t>corps </a:t>
            </a:r>
            <a:r>
              <a:rPr lang="fr-FR" spc="-80" dirty="0">
                <a:latin typeface="DejaVu Serif"/>
                <a:cs typeface="DejaVu Serif"/>
              </a:rPr>
              <a:t>dissous </a:t>
            </a:r>
            <a:r>
              <a:rPr lang="fr-FR" spc="-95" dirty="0">
                <a:latin typeface="DejaVu Serif"/>
                <a:cs typeface="DejaVu Serif"/>
              </a:rPr>
              <a:t>et </a:t>
            </a:r>
            <a:r>
              <a:rPr lang="fr-FR" spc="-80" dirty="0">
                <a:latin typeface="DejaVu Serif"/>
                <a:cs typeface="DejaVu Serif"/>
              </a:rPr>
              <a:t>le </a:t>
            </a:r>
            <a:r>
              <a:rPr lang="fr-FR" spc="-85" dirty="0">
                <a:latin typeface="DejaVu Serif"/>
                <a:cs typeface="DejaVu Serif"/>
              </a:rPr>
              <a:t>volume </a:t>
            </a:r>
            <a:r>
              <a:rPr lang="fr-FR" spc="-95" dirty="0">
                <a:latin typeface="DejaVu Serif"/>
                <a:cs typeface="DejaVu Serif"/>
              </a:rPr>
              <a:t>d’un </a:t>
            </a:r>
            <a:r>
              <a:rPr lang="fr-FR" spc="-75" dirty="0">
                <a:latin typeface="DejaVu Serif"/>
                <a:cs typeface="DejaVu Serif"/>
              </a:rPr>
              <a:t>liquide utilisé </a:t>
            </a:r>
            <a:r>
              <a:rPr lang="fr-FR" spc="-85" dirty="0">
                <a:latin typeface="DejaVu Serif"/>
                <a:cs typeface="DejaVu Serif"/>
              </a:rPr>
              <a:t>com-  </a:t>
            </a:r>
            <a:r>
              <a:rPr lang="fr-FR" spc="-114" dirty="0">
                <a:latin typeface="DejaVu Serif"/>
                <a:cs typeface="DejaVu Serif"/>
              </a:rPr>
              <a:t>me </a:t>
            </a:r>
            <a:r>
              <a:rPr lang="fr-FR" spc="-85" dirty="0">
                <a:latin typeface="DejaVu Serif"/>
                <a:cs typeface="DejaVu Serif"/>
              </a:rPr>
              <a:t>solvant.</a:t>
            </a:r>
            <a:endParaRPr lang="fr-FR" dirty="0">
              <a:latin typeface="DejaVu Serif"/>
              <a:cs typeface="DejaVu Serif"/>
            </a:endParaRPr>
          </a:p>
          <a:p>
            <a:pPr marL="22860">
              <a:lnSpc>
                <a:spcPct val="100000"/>
              </a:lnSpc>
              <a:spcBef>
                <a:spcPts val="265"/>
              </a:spcBef>
            </a:pPr>
            <a:r>
              <a:rPr lang="fr-FR" spc="-95" dirty="0">
                <a:latin typeface="DejaVu Serif"/>
                <a:cs typeface="DejaVu Serif"/>
              </a:rPr>
              <a:t>Elle </a:t>
            </a:r>
            <a:r>
              <a:rPr lang="fr-FR" spc="-90" dirty="0">
                <a:latin typeface="DejaVu Serif"/>
                <a:cs typeface="DejaVu Serif"/>
              </a:rPr>
              <a:t>s’exprime </a:t>
            </a:r>
            <a:r>
              <a:rPr lang="fr-FR" spc="-95" dirty="0">
                <a:latin typeface="DejaVu Serif"/>
                <a:cs typeface="DejaVu Serif"/>
              </a:rPr>
              <a:t>en</a:t>
            </a:r>
            <a:r>
              <a:rPr lang="fr-FR" spc="-125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pourcentage:</a:t>
            </a:r>
            <a:endParaRPr lang="fr-FR" dirty="0">
              <a:latin typeface="DejaVu Serif"/>
              <a:cs typeface="DejaVu Serif"/>
            </a:endParaRPr>
          </a:p>
          <a:p>
            <a:pPr marL="707390">
              <a:lnSpc>
                <a:spcPct val="100000"/>
              </a:lnSpc>
              <a:spcBef>
                <a:spcPts val="315"/>
              </a:spcBef>
            </a:pPr>
            <a:r>
              <a:rPr lang="fr-FR" spc="-65" dirty="0">
                <a:latin typeface="DejaVu Serif"/>
                <a:cs typeface="DejaVu Serif"/>
              </a:rPr>
              <a:t>% </a:t>
            </a:r>
            <a:r>
              <a:rPr lang="fr-FR" spc="-70" dirty="0">
                <a:latin typeface="DejaVu Serif"/>
                <a:cs typeface="DejaVu Serif"/>
              </a:rPr>
              <a:t>(pour</a:t>
            </a:r>
            <a:r>
              <a:rPr lang="fr-FR" spc="-190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cent)</a:t>
            </a:r>
            <a:endParaRPr lang="fr-FR" dirty="0">
              <a:latin typeface="DejaVu Serif"/>
              <a:cs typeface="DejaVu Serif"/>
            </a:endParaRPr>
          </a:p>
          <a:p>
            <a:pPr marL="707390">
              <a:lnSpc>
                <a:spcPct val="100000"/>
              </a:lnSpc>
              <a:spcBef>
                <a:spcPts val="320"/>
              </a:spcBef>
            </a:pPr>
            <a:r>
              <a:rPr lang="fr-FR" spc="-85" dirty="0">
                <a:latin typeface="DejaVu Serif"/>
                <a:cs typeface="DejaVu Serif"/>
              </a:rPr>
              <a:t>‰ </a:t>
            </a:r>
            <a:r>
              <a:rPr lang="fr-FR" spc="-65" dirty="0">
                <a:latin typeface="DejaVu Serif"/>
                <a:cs typeface="DejaVu Serif"/>
              </a:rPr>
              <a:t>(pour</a:t>
            </a:r>
            <a:r>
              <a:rPr lang="fr-FR" spc="-130" dirty="0">
                <a:latin typeface="DejaVu Serif"/>
                <a:cs typeface="DejaVu Serif"/>
              </a:rPr>
              <a:t> </a:t>
            </a:r>
            <a:r>
              <a:rPr lang="fr-FR" spc="-65" dirty="0">
                <a:latin typeface="DejaVu Serif"/>
                <a:cs typeface="DejaVu Serif"/>
              </a:rPr>
              <a:t>mille)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75511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F1536F-C20A-4E93-B06F-E881F7FA0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E721EA-68FD-4844-AF21-4CE213CE7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lang="fr-FR" sz="4400" spc="-125" dirty="0">
                <a:solidFill>
                  <a:srgbClr val="942B3C"/>
                </a:solidFill>
                <a:latin typeface="DejaVu Serif"/>
                <a:cs typeface="DejaVu Serif"/>
              </a:rPr>
              <a:t>Exemples</a:t>
            </a:r>
            <a:endParaRPr lang="fr-FR" sz="4400" dirty="0">
              <a:latin typeface="DejaVu Serif"/>
              <a:cs typeface="DejaVu Serif"/>
            </a:endParaRPr>
          </a:p>
          <a:p>
            <a:pPr marL="372110" marR="228600">
              <a:lnSpc>
                <a:spcPct val="100000"/>
              </a:lnSpc>
              <a:spcBef>
                <a:spcPts val="1035"/>
              </a:spcBef>
            </a:pPr>
            <a:r>
              <a:rPr lang="fr-FR" spc="-110" dirty="0">
                <a:latin typeface="DejaVu Serif"/>
                <a:cs typeface="DejaVu Serif"/>
              </a:rPr>
              <a:t>Le </a:t>
            </a:r>
            <a:r>
              <a:rPr lang="fr-FR" spc="-85" dirty="0">
                <a:latin typeface="DejaVu Serif"/>
                <a:cs typeface="DejaVu Serif"/>
              </a:rPr>
              <a:t>sérum </a:t>
            </a:r>
            <a:r>
              <a:rPr lang="fr-FR" spc="-75" dirty="0">
                <a:latin typeface="DejaVu Serif"/>
                <a:cs typeface="DejaVu Serif"/>
              </a:rPr>
              <a:t>physiologique </a:t>
            </a:r>
            <a:r>
              <a:rPr lang="fr-FR" spc="-100" dirty="0">
                <a:latin typeface="DejaVu Serif"/>
                <a:cs typeface="DejaVu Serif"/>
              </a:rPr>
              <a:t>a </a:t>
            </a:r>
            <a:r>
              <a:rPr lang="fr-FR" spc="-90" dirty="0">
                <a:latin typeface="DejaVu Serif"/>
                <a:cs typeface="DejaVu Serif"/>
              </a:rPr>
              <a:t>une </a:t>
            </a:r>
            <a:r>
              <a:rPr lang="fr-FR" spc="-80" dirty="0">
                <a:latin typeface="DejaVu Serif"/>
                <a:cs typeface="DejaVu Serif"/>
              </a:rPr>
              <a:t>concentration </a:t>
            </a:r>
            <a:r>
              <a:rPr lang="fr-FR" spc="-100" dirty="0">
                <a:latin typeface="DejaVu Serif"/>
                <a:cs typeface="DejaVu Serif"/>
              </a:rPr>
              <a:t>à </a:t>
            </a:r>
            <a:r>
              <a:rPr lang="fr-FR" spc="-75" dirty="0">
                <a:latin typeface="DejaVu Serif"/>
                <a:cs typeface="DejaVu Serif"/>
              </a:rPr>
              <a:t>9‰  </a:t>
            </a:r>
            <a:r>
              <a:rPr lang="fr-FR" spc="-135" dirty="0">
                <a:latin typeface="DejaVu Serif"/>
                <a:cs typeface="DejaVu Serif"/>
              </a:rPr>
              <a:t>(= </a:t>
            </a:r>
            <a:r>
              <a:rPr lang="fr-FR" spc="-65" dirty="0">
                <a:latin typeface="DejaVu Serif"/>
                <a:cs typeface="DejaVu Serif"/>
              </a:rPr>
              <a:t>0.9%) </a:t>
            </a:r>
            <a:r>
              <a:rPr lang="fr-FR" spc="-95" dirty="0">
                <a:latin typeface="DejaVu Serif"/>
                <a:cs typeface="DejaVu Serif"/>
              </a:rPr>
              <a:t>en </a:t>
            </a:r>
            <a:r>
              <a:rPr lang="fr-FR" spc="-80" dirty="0">
                <a:latin typeface="DejaVu Serif"/>
                <a:cs typeface="DejaVu Serif"/>
              </a:rPr>
              <a:t>chlorure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sodium</a:t>
            </a:r>
            <a:r>
              <a:rPr lang="fr-FR" spc="-55" dirty="0">
                <a:latin typeface="DejaVu Serif"/>
                <a:cs typeface="DejaVu Serif"/>
              </a:rPr>
              <a:t> </a:t>
            </a:r>
            <a:r>
              <a:rPr lang="fr-FR" spc="-90" dirty="0">
                <a:latin typeface="DejaVu Serif"/>
                <a:cs typeface="DejaVu Serif"/>
              </a:rPr>
              <a:t>(</a:t>
            </a:r>
            <a:r>
              <a:rPr lang="fr-FR" spc="-90" dirty="0" err="1">
                <a:latin typeface="DejaVu Serif"/>
                <a:cs typeface="DejaVu Serif"/>
              </a:rPr>
              <a:t>NaCl</a:t>
            </a:r>
            <a:r>
              <a:rPr lang="fr-FR" spc="-90" dirty="0">
                <a:latin typeface="DejaVu Serif"/>
                <a:cs typeface="DejaVu Serif"/>
              </a:rPr>
              <a:t>).</a:t>
            </a:r>
            <a:endParaRPr lang="fr-FR" dirty="0">
              <a:latin typeface="DejaVu Serif"/>
              <a:cs typeface="DejaVu Serif"/>
            </a:endParaRPr>
          </a:p>
          <a:p>
            <a:pPr marL="367665" marR="83820">
              <a:lnSpc>
                <a:spcPct val="100000"/>
              </a:lnSpc>
              <a:spcBef>
                <a:spcPts val="85"/>
              </a:spcBef>
            </a:pPr>
            <a:r>
              <a:rPr lang="fr-FR" spc="-60" dirty="0">
                <a:latin typeface="DejaVu Serif"/>
                <a:cs typeface="DejaVu Serif"/>
              </a:rPr>
              <a:t>Il </a:t>
            </a:r>
            <a:r>
              <a:rPr lang="fr-FR" spc="-55" dirty="0">
                <a:latin typeface="DejaVu Serif"/>
                <a:cs typeface="DejaVu Serif"/>
              </a:rPr>
              <a:t>y </a:t>
            </a:r>
            <a:r>
              <a:rPr lang="fr-FR" spc="-100" dirty="0">
                <a:latin typeface="DejaVu Serif"/>
                <a:cs typeface="DejaVu Serif"/>
              </a:rPr>
              <a:t>a </a:t>
            </a:r>
            <a:r>
              <a:rPr lang="fr-FR" spc="-85" dirty="0">
                <a:latin typeface="DejaVu Serif"/>
                <a:cs typeface="DejaVu Serif"/>
              </a:rPr>
              <a:t>donc </a:t>
            </a:r>
            <a:r>
              <a:rPr lang="fr-FR" spc="-105" dirty="0">
                <a:latin typeface="DejaVu Serif"/>
                <a:cs typeface="DejaVu Serif"/>
              </a:rPr>
              <a:t>9g </a:t>
            </a:r>
            <a:r>
              <a:rPr lang="fr-FR" spc="-90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chlorure </a:t>
            </a:r>
            <a:r>
              <a:rPr lang="fr-FR" spc="-90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sodium </a:t>
            </a:r>
            <a:r>
              <a:rPr lang="fr-FR" spc="-75" dirty="0">
                <a:latin typeface="DejaVu Serif"/>
                <a:cs typeface="DejaVu Serif"/>
              </a:rPr>
              <a:t>pour </a:t>
            </a:r>
            <a:r>
              <a:rPr lang="fr-FR" spc="-80" dirty="0">
                <a:latin typeface="DejaVu Serif"/>
                <a:cs typeface="DejaVu Serif"/>
              </a:rPr>
              <a:t>1000 </a:t>
            </a:r>
            <a:r>
              <a:rPr lang="fr-FR" spc="-114" dirty="0" err="1">
                <a:latin typeface="DejaVu Serif"/>
                <a:cs typeface="DejaVu Serif"/>
              </a:rPr>
              <a:t>mL</a:t>
            </a:r>
            <a:r>
              <a:rPr lang="fr-FR" spc="-114" dirty="0">
                <a:latin typeface="DejaVu Serif"/>
                <a:cs typeface="DejaVu Serif"/>
              </a:rPr>
              <a:t> </a:t>
            </a:r>
            <a:r>
              <a:rPr lang="fr-FR" spc="-95" dirty="0">
                <a:latin typeface="DejaVu Serif"/>
                <a:cs typeface="DejaVu Serif"/>
              </a:rPr>
              <a:t>de  </a:t>
            </a:r>
            <a:r>
              <a:rPr lang="fr-FR" spc="-75" dirty="0">
                <a:latin typeface="DejaVu Serif"/>
                <a:cs typeface="DejaVu Serif"/>
              </a:rPr>
              <a:t>solvant.</a:t>
            </a:r>
            <a:endParaRPr lang="fr-FR" dirty="0">
              <a:latin typeface="DejaVu Serif"/>
              <a:cs typeface="DejaVu Serif"/>
            </a:endParaRPr>
          </a:p>
          <a:p>
            <a:pPr marL="372110" marR="5080">
              <a:lnSpc>
                <a:spcPct val="100000"/>
              </a:lnSpc>
              <a:spcBef>
                <a:spcPts val="35"/>
              </a:spcBef>
            </a:pPr>
            <a:r>
              <a:rPr lang="fr-FR" spc="-110" dirty="0">
                <a:latin typeface="DejaVu Serif"/>
                <a:cs typeface="DejaVu Serif"/>
              </a:rPr>
              <a:t>Le </a:t>
            </a:r>
            <a:r>
              <a:rPr lang="fr-FR" spc="-85" dirty="0">
                <a:latin typeface="DejaVu Serif"/>
                <a:cs typeface="DejaVu Serif"/>
              </a:rPr>
              <a:t>sérum </a:t>
            </a:r>
            <a:r>
              <a:rPr lang="fr-FR" spc="-90" dirty="0">
                <a:latin typeface="DejaVu Serif"/>
                <a:cs typeface="DejaVu Serif"/>
              </a:rPr>
              <a:t>glucosé </a:t>
            </a:r>
            <a:r>
              <a:rPr lang="fr-FR" spc="-70" dirty="0">
                <a:latin typeface="DejaVu Serif"/>
                <a:cs typeface="DejaVu Serif"/>
              </a:rPr>
              <a:t>isotonique </a:t>
            </a:r>
            <a:r>
              <a:rPr lang="fr-FR" spc="-125" dirty="0">
                <a:latin typeface="DejaVu Serif"/>
                <a:cs typeface="DejaVu Serif"/>
              </a:rPr>
              <a:t>SG5% </a:t>
            </a:r>
            <a:r>
              <a:rPr lang="fr-FR" spc="-100" dirty="0">
                <a:latin typeface="DejaVu Serif"/>
                <a:cs typeface="DejaVu Serif"/>
              </a:rPr>
              <a:t>a </a:t>
            </a:r>
            <a:r>
              <a:rPr lang="fr-FR" spc="-90" dirty="0">
                <a:latin typeface="DejaVu Serif"/>
                <a:cs typeface="DejaVu Serif"/>
              </a:rPr>
              <a:t>une </a:t>
            </a:r>
            <a:r>
              <a:rPr lang="fr-FR" spc="-80" dirty="0">
                <a:latin typeface="DejaVu Serif"/>
                <a:cs typeface="DejaVu Serif"/>
              </a:rPr>
              <a:t>concentration  </a:t>
            </a:r>
            <a:r>
              <a:rPr lang="fr-FR" spc="-90" dirty="0">
                <a:latin typeface="DejaVu Serif"/>
                <a:cs typeface="DejaVu Serif"/>
              </a:rPr>
              <a:t>de </a:t>
            </a:r>
            <a:r>
              <a:rPr lang="fr-FR" spc="-65" dirty="0">
                <a:latin typeface="DejaVu Serif"/>
                <a:cs typeface="DejaVu Serif"/>
              </a:rPr>
              <a:t>5% </a:t>
            </a:r>
            <a:r>
              <a:rPr lang="fr-FR" spc="-90" dirty="0">
                <a:latin typeface="DejaVu Serif"/>
                <a:cs typeface="DejaVu Serif"/>
              </a:rPr>
              <a:t>en</a:t>
            </a:r>
            <a:r>
              <a:rPr lang="fr-FR" spc="-135" dirty="0">
                <a:latin typeface="DejaVu Serif"/>
                <a:cs typeface="DejaVu Serif"/>
              </a:rPr>
              <a:t> </a:t>
            </a:r>
            <a:r>
              <a:rPr lang="fr-FR" spc="-90" dirty="0">
                <a:latin typeface="DejaVu Serif"/>
                <a:cs typeface="DejaVu Serif"/>
              </a:rPr>
              <a:t>glucose.</a:t>
            </a:r>
            <a:endParaRPr lang="fr-FR" dirty="0">
              <a:latin typeface="DejaVu Serif"/>
              <a:cs typeface="DejaVu Serif"/>
            </a:endParaRPr>
          </a:p>
          <a:p>
            <a:pPr marL="367665">
              <a:lnSpc>
                <a:spcPct val="100000"/>
              </a:lnSpc>
              <a:spcBef>
                <a:spcPts val="240"/>
              </a:spcBef>
            </a:pPr>
            <a:r>
              <a:rPr lang="fr-FR" spc="-60" dirty="0">
                <a:latin typeface="DejaVu Serif"/>
                <a:cs typeface="DejaVu Serif"/>
              </a:rPr>
              <a:t>Il </a:t>
            </a:r>
            <a:r>
              <a:rPr lang="fr-FR" spc="-55" dirty="0">
                <a:latin typeface="DejaVu Serif"/>
                <a:cs typeface="DejaVu Serif"/>
              </a:rPr>
              <a:t>y </a:t>
            </a:r>
            <a:r>
              <a:rPr lang="fr-FR" spc="-100" dirty="0">
                <a:latin typeface="DejaVu Serif"/>
                <a:cs typeface="DejaVu Serif"/>
              </a:rPr>
              <a:t>a </a:t>
            </a:r>
            <a:r>
              <a:rPr lang="fr-FR" spc="-85" dirty="0">
                <a:latin typeface="DejaVu Serif"/>
                <a:cs typeface="DejaVu Serif"/>
              </a:rPr>
              <a:t>donc </a:t>
            </a:r>
            <a:r>
              <a:rPr lang="fr-FR" spc="-75" dirty="0">
                <a:latin typeface="DejaVu Serif"/>
                <a:cs typeface="DejaVu Serif"/>
              </a:rPr>
              <a:t>5 </a:t>
            </a:r>
            <a:r>
              <a:rPr lang="fr-FR" spc="-135" dirty="0">
                <a:latin typeface="DejaVu Serif"/>
                <a:cs typeface="DejaVu Serif"/>
              </a:rPr>
              <a:t>g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90" dirty="0">
                <a:latin typeface="DejaVu Serif"/>
                <a:cs typeface="DejaVu Serif"/>
              </a:rPr>
              <a:t>glucose dans </a:t>
            </a:r>
            <a:r>
              <a:rPr lang="fr-FR" spc="-95" dirty="0">
                <a:latin typeface="DejaVu Serif"/>
                <a:cs typeface="DejaVu Serif"/>
              </a:rPr>
              <a:t>100mL de</a:t>
            </a:r>
            <a:r>
              <a:rPr lang="fr-FR" spc="-100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solvant.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49262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A223BB-1EEA-441E-8AF2-1A580B3C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1924F4-7260-4B4B-97D7-1BC837D1D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fr-FR" sz="4400" spc="-100" dirty="0">
                <a:solidFill>
                  <a:srgbClr val="942B3C"/>
                </a:solidFill>
                <a:latin typeface="DejaVu Serif"/>
                <a:cs typeface="DejaVu Serif"/>
              </a:rPr>
              <a:t>Applications</a:t>
            </a:r>
            <a:endParaRPr lang="fr-FR" sz="4400" dirty="0">
              <a:latin typeface="DejaVu Serif"/>
              <a:cs typeface="DejaVu Serif"/>
            </a:endParaRPr>
          </a:p>
          <a:p>
            <a:pPr marL="12700" marR="22225">
              <a:lnSpc>
                <a:spcPct val="100000"/>
              </a:lnSpc>
              <a:spcBef>
                <a:spcPts val="1085"/>
              </a:spcBef>
            </a:pP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Calculer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poids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produit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actif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en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grammes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contenu dans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les 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conditionnements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suivants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:</a:t>
            </a:r>
            <a:endParaRPr lang="fr-FR" dirty="0">
              <a:latin typeface="DejaVu Serif"/>
              <a:cs typeface="DejaVu Serif"/>
            </a:endParaRPr>
          </a:p>
          <a:p>
            <a:pPr marL="372110">
              <a:lnSpc>
                <a:spcPct val="100000"/>
              </a:lnSpc>
              <a:spcBef>
                <a:spcPts val="85"/>
              </a:spcBef>
            </a:pPr>
            <a:r>
              <a:rPr lang="fr-FR" spc="-120" dirty="0">
                <a:solidFill>
                  <a:srgbClr val="942B3C"/>
                </a:solidFill>
                <a:latin typeface="DejaVu Serif"/>
                <a:cs typeface="DejaVu Serif"/>
              </a:rPr>
              <a:t>Une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ampoule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10 </a:t>
            </a:r>
            <a:r>
              <a:rPr lang="fr-FR" spc="-114" dirty="0" err="1">
                <a:solidFill>
                  <a:srgbClr val="942B3C"/>
                </a:solidFill>
                <a:latin typeface="DejaVu Serif"/>
                <a:cs typeface="DejaVu Serif"/>
              </a:rPr>
              <a:t>mL</a:t>
            </a:r>
            <a:r>
              <a:rPr lang="fr-FR" spc="-114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Potassium </a:t>
            </a:r>
            <a:r>
              <a:rPr lang="fr-FR" spc="-90" dirty="0" err="1">
                <a:solidFill>
                  <a:srgbClr val="942B3C"/>
                </a:solidFill>
                <a:latin typeface="DejaVu Serif"/>
                <a:cs typeface="DejaVu Serif"/>
              </a:rPr>
              <a:t>Kcl</a:t>
            </a:r>
            <a:r>
              <a:rPr lang="fr-FR" spc="-6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7.5%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8641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385897-64F5-47FE-A6C1-79CFDB803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35" dirty="0">
                <a:solidFill>
                  <a:srgbClr val="AB90D5"/>
                </a:solidFill>
                <a:latin typeface="Georgia"/>
                <a:cs typeface="Georgia"/>
              </a:rPr>
              <a:t>Perfusion  </a:t>
            </a:r>
            <a:r>
              <a:rPr lang="fr-FR" b="1" spc="-75" dirty="0">
                <a:solidFill>
                  <a:srgbClr val="AB90D5"/>
                </a:solidFill>
                <a:latin typeface="Georgia"/>
                <a:cs typeface="Georgia"/>
              </a:rPr>
              <a:t>et </a:t>
            </a:r>
            <a:r>
              <a:rPr lang="fr-FR" b="1" spc="-95" dirty="0">
                <a:solidFill>
                  <a:srgbClr val="AB90D5"/>
                </a:solidFill>
                <a:latin typeface="Georgia"/>
                <a:cs typeface="Georgia"/>
              </a:rPr>
              <a:t>débit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6FD536-D994-4AE4-8031-C7C1A176E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63550">
              <a:lnSpc>
                <a:spcPct val="100000"/>
              </a:lnSpc>
              <a:spcBef>
                <a:spcPts val="1175"/>
              </a:spcBef>
            </a:pPr>
            <a:r>
              <a:rPr lang="fr-FR" sz="4000" spc="-90" dirty="0">
                <a:solidFill>
                  <a:srgbClr val="942B3C"/>
                </a:solidFill>
                <a:latin typeface="DejaVu Serif"/>
                <a:cs typeface="DejaVu Serif"/>
              </a:rPr>
              <a:t>Définition</a:t>
            </a:r>
            <a:endParaRPr lang="fr-FR" sz="4000" dirty="0">
              <a:latin typeface="DejaVu Serif"/>
              <a:cs typeface="DejaVu Serif"/>
            </a:endParaRPr>
          </a:p>
          <a:p>
            <a:pPr marL="463550" marR="45720">
              <a:lnSpc>
                <a:spcPct val="100000"/>
              </a:lnSpc>
              <a:spcBef>
                <a:spcPts val="295"/>
              </a:spcBef>
            </a:pPr>
            <a:r>
              <a:rPr lang="fr-FR" spc="-120" dirty="0">
                <a:latin typeface="DejaVu Serif"/>
                <a:cs typeface="DejaVu Serif"/>
              </a:rPr>
              <a:t>Le </a:t>
            </a:r>
            <a:r>
              <a:rPr lang="fr-FR" spc="-80" dirty="0">
                <a:latin typeface="DejaVu Serif"/>
                <a:cs typeface="DejaVu Serif"/>
              </a:rPr>
              <a:t>débit </a:t>
            </a:r>
            <a:r>
              <a:rPr lang="fr-FR" spc="-90" dirty="0">
                <a:latin typeface="DejaVu Serif"/>
                <a:cs typeface="DejaVu Serif"/>
              </a:rPr>
              <a:t>correspond </a:t>
            </a:r>
            <a:r>
              <a:rPr lang="fr-FR" spc="-105" dirty="0">
                <a:latin typeface="DejaVu Serif"/>
                <a:cs typeface="DejaVu Serif"/>
              </a:rPr>
              <a:t>au </a:t>
            </a:r>
            <a:r>
              <a:rPr lang="fr-FR" spc="-85" dirty="0">
                <a:latin typeface="DejaVu Serif"/>
                <a:cs typeface="DejaVu Serif"/>
              </a:rPr>
              <a:t>rapport </a:t>
            </a:r>
            <a:r>
              <a:rPr lang="fr-FR" spc="-90" dirty="0">
                <a:latin typeface="DejaVu Serif"/>
                <a:cs typeface="DejaVu Serif"/>
              </a:rPr>
              <a:t>entre </a:t>
            </a:r>
            <a:r>
              <a:rPr lang="fr-FR" spc="-80" dirty="0">
                <a:latin typeface="DejaVu Serif"/>
                <a:cs typeface="DejaVu Serif"/>
              </a:rPr>
              <a:t>le </a:t>
            </a:r>
            <a:r>
              <a:rPr lang="fr-FR" spc="-85" dirty="0">
                <a:latin typeface="DejaVu Serif"/>
                <a:cs typeface="DejaVu Serif"/>
              </a:rPr>
              <a:t>volume </a:t>
            </a:r>
            <a:r>
              <a:rPr lang="fr-FR" spc="-95" dirty="0">
                <a:latin typeface="DejaVu Serif"/>
                <a:cs typeface="DejaVu Serif"/>
              </a:rPr>
              <a:t>d’un </a:t>
            </a:r>
            <a:r>
              <a:rPr lang="fr-FR" spc="-60" dirty="0">
                <a:latin typeface="DejaVu Serif"/>
                <a:cs typeface="DejaVu Serif"/>
              </a:rPr>
              <a:t>pro-  </a:t>
            </a:r>
            <a:r>
              <a:rPr lang="fr-FR" spc="-75" dirty="0">
                <a:latin typeface="DejaVu Serif"/>
                <a:cs typeface="DejaVu Serif"/>
              </a:rPr>
              <a:t>duit </a:t>
            </a:r>
            <a:r>
              <a:rPr lang="fr-FR" spc="-95" dirty="0">
                <a:latin typeface="DejaVu Serif"/>
                <a:cs typeface="DejaVu Serif"/>
              </a:rPr>
              <a:t>et </a:t>
            </a:r>
            <a:r>
              <a:rPr lang="fr-FR" spc="-80" dirty="0">
                <a:latin typeface="DejaVu Serif"/>
                <a:cs typeface="DejaVu Serif"/>
              </a:rPr>
              <a:t>le </a:t>
            </a:r>
            <a:r>
              <a:rPr lang="fr-FR" spc="-95" dirty="0">
                <a:latin typeface="DejaVu Serif"/>
                <a:cs typeface="DejaVu Serif"/>
              </a:rPr>
              <a:t>temps </a:t>
            </a:r>
            <a:r>
              <a:rPr lang="fr-FR" spc="-80" dirty="0">
                <a:latin typeface="DejaVu Serif"/>
                <a:cs typeface="DejaVu Serif"/>
              </a:rPr>
              <a:t>imparti pour</a:t>
            </a:r>
            <a:r>
              <a:rPr lang="fr-FR" spc="-175" dirty="0">
                <a:latin typeface="DejaVu Serif"/>
                <a:cs typeface="DejaVu Serif"/>
              </a:rPr>
              <a:t> </a:t>
            </a:r>
            <a:r>
              <a:rPr lang="fr-FR" spc="-95" dirty="0">
                <a:latin typeface="DejaVu Serif"/>
                <a:cs typeface="DejaVu Serif"/>
              </a:rPr>
              <a:t>s’écouler.</a:t>
            </a:r>
            <a:endParaRPr lang="fr-FR" dirty="0">
              <a:latin typeface="DejaVu Serif"/>
              <a:cs typeface="DejaVu Serif"/>
            </a:endParaRPr>
          </a:p>
          <a:p>
            <a:pPr marL="611505">
              <a:lnSpc>
                <a:spcPct val="100000"/>
              </a:lnSpc>
              <a:spcBef>
                <a:spcPts val="265"/>
              </a:spcBef>
            </a:pPr>
            <a:r>
              <a:rPr lang="fr-FR" b="1" spc="-65" dirty="0">
                <a:latin typeface="Georgia"/>
                <a:cs typeface="Georgia"/>
              </a:rPr>
              <a:t>Débit </a:t>
            </a:r>
            <a:r>
              <a:rPr lang="fr-FR" b="1" spc="-114" dirty="0">
                <a:latin typeface="Georgia"/>
                <a:cs typeface="Georgia"/>
              </a:rPr>
              <a:t>= </a:t>
            </a:r>
            <a:r>
              <a:rPr lang="fr-FR" b="1" spc="-90" dirty="0">
                <a:latin typeface="Georgia"/>
                <a:cs typeface="Georgia"/>
              </a:rPr>
              <a:t>Nombre </a:t>
            </a:r>
            <a:r>
              <a:rPr lang="fr-FR" b="1" spc="-60" dirty="0">
                <a:latin typeface="Georgia"/>
                <a:cs typeface="Georgia"/>
              </a:rPr>
              <a:t>de </a:t>
            </a:r>
            <a:r>
              <a:rPr lang="fr-FR" b="1" spc="-55" dirty="0">
                <a:latin typeface="Georgia"/>
                <a:cs typeface="Georgia"/>
              </a:rPr>
              <a:t>gouttes </a:t>
            </a:r>
            <a:r>
              <a:rPr lang="fr-FR" b="1" spc="30" dirty="0">
                <a:latin typeface="Georgia"/>
                <a:cs typeface="Georgia"/>
              </a:rPr>
              <a:t>/ </a:t>
            </a:r>
            <a:r>
              <a:rPr lang="fr-FR" b="1" spc="-90" dirty="0">
                <a:latin typeface="Georgia"/>
                <a:cs typeface="Georgia"/>
              </a:rPr>
              <a:t>Nombre </a:t>
            </a:r>
            <a:r>
              <a:rPr lang="fr-FR" b="1" spc="-60" dirty="0">
                <a:latin typeface="Georgia"/>
                <a:cs typeface="Georgia"/>
              </a:rPr>
              <a:t>de</a:t>
            </a:r>
            <a:r>
              <a:rPr lang="fr-FR" b="1" spc="-105" dirty="0">
                <a:latin typeface="Georgia"/>
                <a:cs typeface="Georgia"/>
              </a:rPr>
              <a:t> </a:t>
            </a:r>
            <a:r>
              <a:rPr lang="fr-FR" b="1" spc="-70" dirty="0">
                <a:latin typeface="Georgia"/>
                <a:cs typeface="Georgia"/>
              </a:rPr>
              <a:t>minutes</a:t>
            </a:r>
            <a:endParaRPr lang="fr-FR" dirty="0">
              <a:latin typeface="Georgia"/>
              <a:cs typeface="Georgia"/>
            </a:endParaRPr>
          </a:p>
          <a:p>
            <a:pPr marL="467995" marR="374015">
              <a:lnSpc>
                <a:spcPct val="100000"/>
              </a:lnSpc>
              <a:spcBef>
                <a:spcPts val="20"/>
              </a:spcBef>
            </a:pPr>
            <a:r>
              <a:rPr lang="fr-FR" spc="-120" dirty="0">
                <a:latin typeface="DejaVu Serif"/>
                <a:cs typeface="DejaVu Serif"/>
              </a:rPr>
              <a:t>Le </a:t>
            </a:r>
            <a:r>
              <a:rPr lang="fr-FR" spc="-80" dirty="0">
                <a:latin typeface="DejaVu Serif"/>
                <a:cs typeface="DejaVu Serif"/>
              </a:rPr>
              <a:t>débit </a:t>
            </a:r>
            <a:r>
              <a:rPr lang="fr-FR" spc="-95" dirty="0">
                <a:latin typeface="DejaVu Serif"/>
                <a:cs typeface="DejaVu Serif"/>
              </a:rPr>
              <a:t>d’une </a:t>
            </a:r>
            <a:r>
              <a:rPr lang="fr-FR" spc="-80" dirty="0">
                <a:latin typeface="DejaVu Serif"/>
                <a:cs typeface="DejaVu Serif"/>
              </a:rPr>
              <a:t>perfusion </a:t>
            </a:r>
            <a:r>
              <a:rPr lang="fr-FR" spc="-90" dirty="0">
                <a:latin typeface="DejaVu Serif"/>
                <a:cs typeface="DejaVu Serif"/>
              </a:rPr>
              <a:t>s’exprime </a:t>
            </a:r>
            <a:r>
              <a:rPr lang="fr-FR" spc="-105" dirty="0">
                <a:latin typeface="DejaVu Serif"/>
                <a:cs typeface="DejaVu Serif"/>
              </a:rPr>
              <a:t>en </a:t>
            </a:r>
            <a:r>
              <a:rPr lang="fr-FR" spc="-75" dirty="0">
                <a:latin typeface="DejaVu Serif"/>
                <a:cs typeface="DejaVu Serif"/>
              </a:rPr>
              <a:t>gouttes/min.  </a:t>
            </a:r>
            <a:r>
              <a:rPr lang="fr-FR" spc="-90" dirty="0">
                <a:latin typeface="DejaVu Serif"/>
                <a:cs typeface="DejaVu Serif"/>
              </a:rPr>
              <a:t>Pour </a:t>
            </a:r>
            <a:r>
              <a:rPr lang="fr-FR" spc="-95" dirty="0">
                <a:latin typeface="DejaVu Serif"/>
                <a:cs typeface="DejaVu Serif"/>
              </a:rPr>
              <a:t>calculer </a:t>
            </a:r>
            <a:r>
              <a:rPr lang="fr-FR" spc="-75" dirty="0">
                <a:latin typeface="DejaVu Serif"/>
                <a:cs typeface="DejaVu Serif"/>
              </a:rPr>
              <a:t>le </a:t>
            </a:r>
            <a:r>
              <a:rPr lang="fr-FR" spc="-80" dirty="0">
                <a:latin typeface="DejaVu Serif"/>
                <a:cs typeface="DejaVu Serif"/>
              </a:rPr>
              <a:t>débit </a:t>
            </a:r>
            <a:r>
              <a:rPr lang="fr-FR" spc="-95" dirty="0">
                <a:latin typeface="DejaVu Serif"/>
                <a:cs typeface="DejaVu Serif"/>
              </a:rPr>
              <a:t>d’une</a:t>
            </a:r>
            <a:r>
              <a:rPr lang="fr-FR" spc="30" dirty="0">
                <a:latin typeface="DejaVu Serif"/>
                <a:cs typeface="DejaVu Serif"/>
              </a:rPr>
              <a:t> </a:t>
            </a:r>
            <a:r>
              <a:rPr lang="fr-FR" spc="-85" dirty="0">
                <a:latin typeface="DejaVu Serif"/>
                <a:cs typeface="DejaVu Serif"/>
              </a:rPr>
              <a:t>perfusion,</a:t>
            </a:r>
            <a:endParaRPr lang="fr-FR" dirty="0">
              <a:latin typeface="DejaVu Serif"/>
              <a:cs typeface="DejaVu Serif"/>
            </a:endParaRPr>
          </a:p>
          <a:p>
            <a:pPr marL="467995">
              <a:lnSpc>
                <a:spcPct val="100000"/>
              </a:lnSpc>
              <a:spcBef>
                <a:spcPts val="120"/>
              </a:spcBef>
            </a:pPr>
            <a:r>
              <a:rPr lang="fr-FR" spc="-90" dirty="0">
                <a:latin typeface="DejaVu Serif"/>
                <a:cs typeface="DejaVu Serif"/>
              </a:rPr>
              <a:t>prendre </a:t>
            </a:r>
            <a:r>
              <a:rPr lang="fr-FR" spc="-95" dirty="0">
                <a:latin typeface="DejaVu Serif"/>
                <a:cs typeface="DejaVu Serif"/>
              </a:rPr>
              <a:t>en compte </a:t>
            </a:r>
            <a:r>
              <a:rPr lang="fr-FR" spc="-105" dirty="0">
                <a:latin typeface="DejaVu Serif"/>
                <a:cs typeface="DejaVu Serif"/>
              </a:rPr>
              <a:t>que</a:t>
            </a:r>
            <a:r>
              <a:rPr lang="fr-FR" spc="-130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endParaRPr lang="fr-FR" dirty="0">
              <a:latin typeface="DejaVu Serif"/>
              <a:cs typeface="DejaVu Serif"/>
            </a:endParaRPr>
          </a:p>
          <a:p>
            <a:pPr marL="1024255">
              <a:lnSpc>
                <a:spcPct val="100000"/>
              </a:lnSpc>
              <a:spcBef>
                <a:spcPts val="260"/>
              </a:spcBef>
            </a:pPr>
            <a:r>
              <a:rPr lang="fr-FR" b="1" spc="100" dirty="0">
                <a:latin typeface="Georgia"/>
                <a:cs typeface="Georgia"/>
              </a:rPr>
              <a:t>1 </a:t>
            </a:r>
            <a:r>
              <a:rPr lang="fr-FR" b="1" spc="-140" dirty="0" err="1">
                <a:latin typeface="Georgia"/>
                <a:cs typeface="Georgia"/>
              </a:rPr>
              <a:t>mL</a:t>
            </a:r>
            <a:r>
              <a:rPr lang="fr-FR" b="1" spc="-140" dirty="0">
                <a:latin typeface="Georgia"/>
                <a:cs typeface="Georgia"/>
              </a:rPr>
              <a:t> </a:t>
            </a:r>
            <a:r>
              <a:rPr lang="fr-FR" b="1" spc="-114" dirty="0">
                <a:latin typeface="Georgia"/>
                <a:cs typeface="Georgia"/>
              </a:rPr>
              <a:t>= </a:t>
            </a:r>
            <a:r>
              <a:rPr lang="fr-FR" b="1" spc="-190" dirty="0">
                <a:latin typeface="Georgia"/>
                <a:cs typeface="Georgia"/>
              </a:rPr>
              <a:t>XX </a:t>
            </a:r>
            <a:r>
              <a:rPr lang="fr-FR" b="1" spc="-55" dirty="0">
                <a:latin typeface="Georgia"/>
                <a:cs typeface="Georgia"/>
              </a:rPr>
              <a:t>gouttes </a:t>
            </a:r>
            <a:r>
              <a:rPr lang="fr-FR" b="1" spc="-70" dirty="0">
                <a:latin typeface="Georgia"/>
                <a:cs typeface="Georgia"/>
              </a:rPr>
              <a:t>(20</a:t>
            </a:r>
            <a:r>
              <a:rPr lang="fr-FR" b="1" spc="-60" dirty="0">
                <a:latin typeface="Georgia"/>
                <a:cs typeface="Georgia"/>
              </a:rPr>
              <a:t> </a:t>
            </a:r>
            <a:r>
              <a:rPr lang="fr-FR" b="1" spc="-55" dirty="0">
                <a:latin typeface="Georgia"/>
                <a:cs typeface="Georgia"/>
              </a:rPr>
              <a:t>gouttes)</a:t>
            </a:r>
            <a:endParaRPr lang="fr-FR" dirty="0">
              <a:latin typeface="Georgia"/>
              <a:cs typeface="Georgia"/>
            </a:endParaRPr>
          </a:p>
          <a:p>
            <a:pPr marL="463550" marR="5080" indent="259079" algn="just">
              <a:lnSpc>
                <a:spcPct val="100000"/>
              </a:lnSpc>
              <a:spcBef>
                <a:spcPts val="185"/>
              </a:spcBef>
            </a:pPr>
            <a:r>
              <a:rPr lang="fr-FR" sz="2400" i="1" spc="-45" dirty="0">
                <a:latin typeface="Georgia"/>
                <a:cs typeface="Georgia"/>
              </a:rPr>
              <a:t>Il </a:t>
            </a:r>
            <a:r>
              <a:rPr lang="fr-FR" sz="2400" i="1" spc="-35" dirty="0">
                <a:latin typeface="Georgia"/>
                <a:cs typeface="Georgia"/>
              </a:rPr>
              <a:t>faut </a:t>
            </a:r>
            <a:r>
              <a:rPr lang="fr-FR" sz="2400" i="1" spc="-30" dirty="0">
                <a:latin typeface="Georgia"/>
                <a:cs typeface="Georgia"/>
              </a:rPr>
              <a:t>se </a:t>
            </a:r>
            <a:r>
              <a:rPr lang="fr-FR" sz="2400" i="1" spc="-35" dirty="0">
                <a:latin typeface="Georgia"/>
                <a:cs typeface="Georgia"/>
              </a:rPr>
              <a:t>référer </a:t>
            </a:r>
            <a:r>
              <a:rPr lang="fr-FR" sz="2400" i="1" spc="-50" dirty="0">
                <a:latin typeface="Georgia"/>
                <a:cs typeface="Georgia"/>
              </a:rPr>
              <a:t>aux </a:t>
            </a:r>
            <a:r>
              <a:rPr lang="fr-FR" sz="2400" i="1" spc="-40" dirty="0">
                <a:latin typeface="Georgia"/>
                <a:cs typeface="Georgia"/>
              </a:rPr>
              <a:t>indications des fabricants </a:t>
            </a:r>
            <a:r>
              <a:rPr lang="fr-FR" sz="2400" i="1" spc="-35" dirty="0">
                <a:latin typeface="Georgia"/>
                <a:cs typeface="Georgia"/>
              </a:rPr>
              <a:t>de </a:t>
            </a:r>
            <a:r>
              <a:rPr lang="fr-FR" sz="2400" i="1" spc="-40" dirty="0">
                <a:latin typeface="Georgia"/>
                <a:cs typeface="Georgia"/>
              </a:rPr>
              <a:t>tubulures.  </a:t>
            </a:r>
            <a:r>
              <a:rPr lang="fr-FR" sz="2400" i="1" spc="-45" dirty="0">
                <a:latin typeface="Georgia"/>
                <a:cs typeface="Georgia"/>
              </a:rPr>
              <a:t>Exemple </a:t>
            </a:r>
            <a:r>
              <a:rPr lang="fr-FR" sz="2400" i="1" spc="-114" dirty="0">
                <a:latin typeface="Georgia"/>
                <a:cs typeface="Georgia"/>
              </a:rPr>
              <a:t>: </a:t>
            </a:r>
            <a:r>
              <a:rPr lang="fr-FR" sz="2400" i="1" spc="-40" dirty="0">
                <a:latin typeface="Georgia"/>
                <a:cs typeface="Georgia"/>
              </a:rPr>
              <a:t>pour </a:t>
            </a:r>
            <a:r>
              <a:rPr lang="fr-FR" sz="2400" i="1" spc="-30" dirty="0">
                <a:latin typeface="Georgia"/>
                <a:cs typeface="Georgia"/>
              </a:rPr>
              <a:t>les </a:t>
            </a:r>
            <a:r>
              <a:rPr lang="fr-FR" sz="2400" i="1" spc="-45" dirty="0">
                <a:latin typeface="Georgia"/>
                <a:cs typeface="Georgia"/>
              </a:rPr>
              <a:t>transfusions, </a:t>
            </a:r>
            <a:r>
              <a:rPr lang="fr-FR" sz="2400" i="1" spc="85" dirty="0">
                <a:latin typeface="Georgia"/>
                <a:cs typeface="Georgia"/>
              </a:rPr>
              <a:t>1 </a:t>
            </a:r>
            <a:r>
              <a:rPr lang="fr-FR" sz="2400" i="1" spc="-75" dirty="0" err="1">
                <a:latin typeface="Georgia"/>
                <a:cs typeface="Georgia"/>
              </a:rPr>
              <a:t>mL</a:t>
            </a:r>
            <a:r>
              <a:rPr lang="fr-FR" sz="2400" i="1" spc="-75" dirty="0">
                <a:latin typeface="Georgia"/>
                <a:cs typeface="Georgia"/>
              </a:rPr>
              <a:t> </a:t>
            </a:r>
            <a:r>
              <a:rPr lang="fr-FR" sz="2400" i="1" spc="-105" dirty="0">
                <a:latin typeface="Georgia"/>
                <a:cs typeface="Georgia"/>
              </a:rPr>
              <a:t>= </a:t>
            </a:r>
            <a:r>
              <a:rPr lang="fr-FR" sz="2400" i="1" spc="-120" dirty="0">
                <a:latin typeface="Georgia"/>
                <a:cs typeface="Georgia"/>
              </a:rPr>
              <a:t>XV </a:t>
            </a:r>
            <a:r>
              <a:rPr lang="fr-FR" sz="2400" i="1" spc="15" dirty="0">
                <a:latin typeface="Georgia"/>
                <a:cs typeface="Georgia"/>
              </a:rPr>
              <a:t>(15) </a:t>
            </a:r>
            <a:r>
              <a:rPr lang="fr-FR" sz="2400" i="1" spc="-35" dirty="0">
                <a:latin typeface="Georgia"/>
                <a:cs typeface="Georgia"/>
              </a:rPr>
              <a:t>ou </a:t>
            </a:r>
            <a:r>
              <a:rPr lang="fr-FR" sz="2400" i="1" spc="-85" dirty="0">
                <a:latin typeface="Georgia"/>
                <a:cs typeface="Georgia"/>
              </a:rPr>
              <a:t>XVIII </a:t>
            </a:r>
            <a:r>
              <a:rPr lang="fr-FR" sz="2400" i="1" dirty="0">
                <a:latin typeface="Georgia"/>
                <a:cs typeface="Georgia"/>
              </a:rPr>
              <a:t>(18) </a:t>
            </a:r>
            <a:r>
              <a:rPr lang="fr-FR" sz="2400" i="1" spc="-40" dirty="0">
                <a:latin typeface="Georgia"/>
                <a:cs typeface="Georgia"/>
              </a:rPr>
              <a:t>gout-  </a:t>
            </a:r>
            <a:r>
              <a:rPr lang="fr-FR" sz="2400" i="1" spc="-25" dirty="0">
                <a:latin typeface="Georgia"/>
                <a:cs typeface="Georgia"/>
              </a:rPr>
              <a:t>tes</a:t>
            </a:r>
            <a:r>
              <a:rPr lang="fr-FR" sz="2400" i="1" spc="-10" dirty="0">
                <a:latin typeface="Georgia"/>
                <a:cs typeface="Georgia"/>
              </a:rPr>
              <a:t> </a:t>
            </a:r>
            <a:r>
              <a:rPr lang="fr-FR" sz="2400" i="1" spc="-40" dirty="0">
                <a:latin typeface="Georgia"/>
                <a:cs typeface="Georgia"/>
              </a:rPr>
              <a:t>classiquement.</a:t>
            </a:r>
            <a:endParaRPr lang="fr-FR" sz="2400" dirty="0">
              <a:latin typeface="Georgia"/>
              <a:cs typeface="Georgia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27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5A2A41-D0B9-4721-8969-3D87CE17D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36B737-3DE0-47D3-BFE9-A34691C21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pc="-120" dirty="0">
                <a:solidFill>
                  <a:srgbClr val="942B3C"/>
                </a:solidFill>
                <a:latin typeface="DejaVu Serif"/>
                <a:cs typeface="DejaVu Serif"/>
              </a:rPr>
              <a:t>On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ne </a:t>
            </a:r>
            <a:r>
              <a:rPr lang="fr-FR" spc="-60" dirty="0">
                <a:solidFill>
                  <a:srgbClr val="942B3C"/>
                </a:solidFill>
                <a:latin typeface="DejaVu Serif"/>
                <a:cs typeface="DejaVu Serif"/>
              </a:rPr>
              <a:t>doit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considérer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qu’un nombre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entier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gouttes </a:t>
            </a:r>
            <a:r>
              <a:rPr lang="fr-FR" spc="-25" dirty="0">
                <a:solidFill>
                  <a:srgbClr val="942B3C"/>
                </a:solidFill>
                <a:latin typeface="DejaVu Serif"/>
                <a:cs typeface="DejaVu Serif"/>
              </a:rPr>
              <a:t>/min </a:t>
            </a:r>
            <a:r>
              <a:rPr lang="fr-FR" spc="-105" dirty="0">
                <a:solidFill>
                  <a:srgbClr val="942B3C"/>
                </a:solidFill>
                <a:latin typeface="DejaVu Serif"/>
                <a:cs typeface="DejaVu Serif"/>
              </a:rPr>
              <a:t>.  </a:t>
            </a:r>
          </a:p>
          <a:p>
            <a:pPr marL="0" indent="0">
              <a:buNone/>
            </a:pPr>
            <a:r>
              <a:rPr lang="fr-FR" spc="-110" dirty="0">
                <a:solidFill>
                  <a:srgbClr val="942B3C"/>
                </a:solidFill>
                <a:latin typeface="DejaVu Serif"/>
                <a:cs typeface="DejaVu Serif"/>
              </a:rPr>
              <a:t>Si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nombre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entier le plus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proche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est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supérieur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au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nombre 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calculé, </a:t>
            </a:r>
            <a:r>
              <a:rPr lang="fr-FR" spc="-45" dirty="0">
                <a:solidFill>
                  <a:srgbClr val="942B3C"/>
                </a:solidFill>
                <a:latin typeface="DejaVu Serif"/>
                <a:cs typeface="DejaVu Serif"/>
              </a:rPr>
              <a:t>il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est </a:t>
            </a:r>
            <a:r>
              <a:rPr lang="fr-FR" spc="-60" dirty="0">
                <a:solidFill>
                  <a:srgbClr val="942B3C"/>
                </a:solidFill>
                <a:latin typeface="DejaVu Serif"/>
                <a:cs typeface="DejaVu Serif"/>
              </a:rPr>
              <a:t>dit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par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excès.</a:t>
            </a:r>
            <a:r>
              <a:rPr lang="fr-FR" spc="-13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Exemple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13.6	           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14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gouttes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(XIV)  </a:t>
            </a:r>
          </a:p>
          <a:p>
            <a:pPr marL="0" indent="0">
              <a:buNone/>
            </a:pPr>
            <a:r>
              <a:rPr lang="fr-FR" spc="-110" dirty="0">
                <a:solidFill>
                  <a:srgbClr val="942B3C"/>
                </a:solidFill>
                <a:latin typeface="DejaVu Serif"/>
                <a:cs typeface="DejaVu Serif"/>
              </a:rPr>
              <a:t>Si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nombre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entier le plus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proche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est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inférieur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au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nombre 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calculé, </a:t>
            </a:r>
            <a:r>
              <a:rPr lang="fr-FR" spc="-45" dirty="0">
                <a:solidFill>
                  <a:srgbClr val="942B3C"/>
                </a:solidFill>
                <a:latin typeface="DejaVu Serif"/>
                <a:cs typeface="DejaVu Serif"/>
              </a:rPr>
              <a:t>il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est </a:t>
            </a:r>
            <a:r>
              <a:rPr lang="fr-FR" spc="-60" dirty="0">
                <a:solidFill>
                  <a:srgbClr val="942B3C"/>
                </a:solidFill>
                <a:latin typeface="DejaVu Serif"/>
                <a:cs typeface="DejaVu Serif"/>
              </a:rPr>
              <a:t>dit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par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défaut </a:t>
            </a:r>
            <a:r>
              <a:rPr lang="fr-FR" spc="-105" dirty="0">
                <a:solidFill>
                  <a:srgbClr val="942B3C"/>
                </a:solidFill>
                <a:latin typeface="DejaVu Serif"/>
                <a:cs typeface="DejaVu Serif"/>
              </a:rPr>
              <a:t>.</a:t>
            </a:r>
            <a:r>
              <a:rPr lang="fr-FR" spc="-12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Exemple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13.3		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13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gouttes</a:t>
            </a:r>
            <a:r>
              <a:rPr lang="fr-FR" spc="-18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60" dirty="0">
                <a:solidFill>
                  <a:srgbClr val="942B3C"/>
                </a:solidFill>
                <a:latin typeface="DejaVu Serif"/>
                <a:cs typeface="DejaVu Serif"/>
              </a:rPr>
              <a:t>(XIII)</a:t>
            </a:r>
            <a:endParaRPr lang="fr-FR" dirty="0">
              <a:latin typeface="DejaVu Serif"/>
              <a:cs typeface="DejaVu Serif"/>
            </a:endParaRPr>
          </a:p>
          <a:p>
            <a:pPr marL="475615">
              <a:lnSpc>
                <a:spcPct val="100000"/>
              </a:lnSpc>
            </a:pPr>
            <a:r>
              <a:rPr lang="fr-FR" sz="4400" spc="-125" dirty="0">
                <a:solidFill>
                  <a:srgbClr val="942B3C"/>
                </a:solidFill>
                <a:latin typeface="DejaVu Serif"/>
                <a:cs typeface="DejaVu Serif"/>
              </a:rPr>
              <a:t>Exemple</a:t>
            </a:r>
            <a:endParaRPr lang="fr-FR" sz="4400" dirty="0">
              <a:latin typeface="DejaVu Serif"/>
              <a:cs typeface="DejaVu Serif"/>
            </a:endParaRPr>
          </a:p>
          <a:p>
            <a:pPr marL="835660">
              <a:lnSpc>
                <a:spcPct val="100000"/>
              </a:lnSpc>
              <a:spcBef>
                <a:spcPts val="120"/>
              </a:spcBef>
            </a:pPr>
            <a:r>
              <a:rPr lang="fr-FR" spc="-120" dirty="0">
                <a:latin typeface="DejaVu Serif"/>
                <a:cs typeface="DejaVu Serif"/>
              </a:rPr>
              <a:t>Une </a:t>
            </a:r>
            <a:r>
              <a:rPr lang="fr-FR" spc="-70" dirty="0">
                <a:latin typeface="DejaVu Serif"/>
                <a:cs typeface="DejaVu Serif"/>
              </a:rPr>
              <a:t>perfusion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90" dirty="0" err="1">
                <a:latin typeface="DejaVu Serif"/>
                <a:cs typeface="DejaVu Serif"/>
              </a:rPr>
              <a:t>Solumédrol</a:t>
            </a:r>
            <a:r>
              <a:rPr lang="fr-FR" spc="-90" dirty="0">
                <a:latin typeface="DejaVu Serif"/>
                <a:cs typeface="DejaVu Serif"/>
              </a:rPr>
              <a:t>® </a:t>
            </a:r>
            <a:r>
              <a:rPr lang="fr-FR" spc="-100" dirty="0">
                <a:latin typeface="DejaVu Serif"/>
                <a:cs typeface="DejaVu Serif"/>
              </a:rPr>
              <a:t>40mg </a:t>
            </a:r>
            <a:r>
              <a:rPr lang="fr-FR" spc="-90" dirty="0">
                <a:latin typeface="DejaVu Serif"/>
                <a:cs typeface="DejaVu Serif"/>
              </a:rPr>
              <a:t>dans </a:t>
            </a:r>
            <a:r>
              <a:rPr lang="fr-FR" spc="-80" dirty="0">
                <a:latin typeface="DejaVu Serif"/>
                <a:cs typeface="DejaVu Serif"/>
              </a:rPr>
              <a:t>100 </a:t>
            </a:r>
            <a:r>
              <a:rPr lang="fr-FR" spc="-114" dirty="0" err="1">
                <a:latin typeface="DejaVu Serif"/>
                <a:cs typeface="DejaVu Serif"/>
              </a:rPr>
              <a:t>mL</a:t>
            </a:r>
            <a:r>
              <a:rPr lang="fr-FR" spc="-50" dirty="0">
                <a:latin typeface="DejaVu Serif"/>
                <a:cs typeface="DejaVu Serif"/>
              </a:rPr>
              <a:t> </a:t>
            </a:r>
            <a:r>
              <a:rPr lang="fr-FR" spc="-90" dirty="0">
                <a:latin typeface="DejaVu Serif"/>
                <a:cs typeface="DejaVu Serif"/>
              </a:rPr>
              <a:t>de </a:t>
            </a:r>
            <a:r>
              <a:rPr lang="fr-FR" spc="-85" dirty="0">
                <a:latin typeface="DejaVu Serif"/>
                <a:cs typeface="DejaVu Serif"/>
              </a:rPr>
              <a:t>sérum </a:t>
            </a:r>
            <a:r>
              <a:rPr lang="fr-FR" spc="-75" dirty="0">
                <a:latin typeface="DejaVu Serif"/>
                <a:cs typeface="DejaVu Serif"/>
              </a:rPr>
              <a:t>physiologique </a:t>
            </a:r>
            <a:r>
              <a:rPr lang="fr-FR" spc="-90" dirty="0">
                <a:latin typeface="DejaVu Serif"/>
                <a:cs typeface="DejaVu Serif"/>
              </a:rPr>
              <a:t>en 1h.  </a:t>
            </a:r>
            <a:r>
              <a:rPr lang="fr-FR" sz="2400" spc="-70" dirty="0">
                <a:latin typeface="DejaVu Serif"/>
                <a:cs typeface="DejaVu Serif"/>
              </a:rPr>
              <a:t>100 </a:t>
            </a:r>
            <a:r>
              <a:rPr lang="fr-FR" sz="2400" spc="-95" dirty="0" err="1">
                <a:latin typeface="DejaVu Serif"/>
                <a:cs typeface="DejaVu Serif"/>
              </a:rPr>
              <a:t>mL</a:t>
            </a:r>
            <a:r>
              <a:rPr lang="fr-FR" sz="2400" spc="-95" dirty="0">
                <a:latin typeface="DejaVu Serif"/>
                <a:cs typeface="DejaVu Serif"/>
              </a:rPr>
              <a:t> </a:t>
            </a:r>
            <a:r>
              <a:rPr lang="fr-FR" sz="2400" spc="-229" dirty="0">
                <a:latin typeface="DejaVu Serif"/>
                <a:cs typeface="DejaVu Serif"/>
              </a:rPr>
              <a:t>= </a:t>
            </a:r>
            <a:r>
              <a:rPr lang="fr-FR" sz="2400" spc="-65" dirty="0">
                <a:latin typeface="DejaVu Serif"/>
                <a:cs typeface="DejaVu Serif"/>
              </a:rPr>
              <a:t>100 x 20 </a:t>
            </a:r>
            <a:r>
              <a:rPr lang="fr-FR" sz="2400" spc="-229" dirty="0">
                <a:latin typeface="DejaVu Serif"/>
                <a:cs typeface="DejaVu Serif"/>
              </a:rPr>
              <a:t>= </a:t>
            </a:r>
            <a:r>
              <a:rPr lang="fr-FR" sz="2400" spc="-70" dirty="0">
                <a:latin typeface="DejaVu Serif"/>
                <a:cs typeface="DejaVu Serif"/>
              </a:rPr>
              <a:t>2000</a:t>
            </a:r>
            <a:r>
              <a:rPr lang="fr-FR" sz="2400" spc="-155" dirty="0">
                <a:latin typeface="DejaVu Serif"/>
                <a:cs typeface="DejaVu Serif"/>
              </a:rPr>
              <a:t> </a:t>
            </a:r>
            <a:r>
              <a:rPr lang="fr-FR" sz="2400" spc="-80" dirty="0">
                <a:latin typeface="DejaVu Serif"/>
                <a:cs typeface="DejaVu Serif"/>
              </a:rPr>
              <a:t>gouttes  </a:t>
            </a:r>
            <a:r>
              <a:rPr lang="fr-FR" sz="2400" spc="-70" dirty="0">
                <a:latin typeface="DejaVu Serif"/>
                <a:cs typeface="DejaVu Serif"/>
              </a:rPr>
              <a:t>1h </a:t>
            </a:r>
            <a:r>
              <a:rPr lang="fr-FR" sz="2400" spc="-229" dirty="0">
                <a:latin typeface="DejaVu Serif"/>
                <a:cs typeface="DejaVu Serif"/>
              </a:rPr>
              <a:t>= </a:t>
            </a:r>
            <a:r>
              <a:rPr lang="fr-FR" sz="2400" spc="-65" dirty="0">
                <a:latin typeface="DejaVu Serif"/>
                <a:cs typeface="DejaVu Serif"/>
              </a:rPr>
              <a:t>60</a:t>
            </a:r>
            <a:r>
              <a:rPr lang="fr-FR" sz="2400" spc="-120" dirty="0">
                <a:latin typeface="DejaVu Serif"/>
                <a:cs typeface="DejaVu Serif"/>
              </a:rPr>
              <a:t> </a:t>
            </a:r>
            <a:r>
              <a:rPr lang="fr-FR" sz="2400" spc="-70" dirty="0">
                <a:latin typeface="DejaVu Serif"/>
                <a:cs typeface="DejaVu Serif"/>
              </a:rPr>
              <a:t>min</a:t>
            </a:r>
            <a:endParaRPr lang="fr-FR" sz="2400" dirty="0">
              <a:latin typeface="DejaVu Serif"/>
              <a:cs typeface="DejaVu Serif"/>
            </a:endParaRPr>
          </a:p>
          <a:p>
            <a:pPr marL="828040">
              <a:lnSpc>
                <a:spcPct val="100000"/>
              </a:lnSpc>
              <a:spcBef>
                <a:spcPts val="215"/>
              </a:spcBef>
            </a:pPr>
            <a:r>
              <a:rPr lang="fr-FR" sz="2400" spc="-75" dirty="0">
                <a:latin typeface="DejaVu Serif"/>
                <a:cs typeface="DejaVu Serif"/>
              </a:rPr>
              <a:t>Débit </a:t>
            </a:r>
            <a:r>
              <a:rPr lang="fr-FR" sz="2400" spc="-229" dirty="0">
                <a:latin typeface="DejaVu Serif"/>
                <a:cs typeface="DejaVu Serif"/>
              </a:rPr>
              <a:t>= </a:t>
            </a:r>
            <a:r>
              <a:rPr lang="fr-FR" sz="2400" spc="-40" dirty="0">
                <a:latin typeface="DejaVu Serif"/>
                <a:cs typeface="DejaVu Serif"/>
              </a:rPr>
              <a:t>2000/60 </a:t>
            </a:r>
            <a:r>
              <a:rPr lang="fr-FR" sz="2400" spc="-229" dirty="0">
                <a:latin typeface="DejaVu Serif"/>
                <a:cs typeface="DejaVu Serif"/>
              </a:rPr>
              <a:t>=</a:t>
            </a:r>
            <a:r>
              <a:rPr lang="fr-FR" sz="2400" spc="-215" dirty="0">
                <a:latin typeface="DejaVu Serif"/>
                <a:cs typeface="DejaVu Serif"/>
              </a:rPr>
              <a:t> </a:t>
            </a:r>
            <a:r>
              <a:rPr lang="fr-FR" sz="2400" spc="-55" dirty="0">
                <a:latin typeface="DejaVu Serif"/>
                <a:cs typeface="DejaVu Serif"/>
              </a:rPr>
              <a:t>33.3333/min</a:t>
            </a:r>
            <a:endParaRPr lang="fr-FR" sz="2400" dirty="0">
              <a:latin typeface="DejaVu Serif"/>
              <a:cs typeface="DejaVu Serif"/>
            </a:endParaRPr>
          </a:p>
          <a:p>
            <a:pPr marL="828040">
              <a:lnSpc>
                <a:spcPct val="100000"/>
              </a:lnSpc>
              <a:spcBef>
                <a:spcPts val="209"/>
              </a:spcBef>
            </a:pPr>
            <a:r>
              <a:rPr lang="fr-FR" sz="2400" spc="-75" dirty="0">
                <a:latin typeface="DejaVu Serif"/>
                <a:cs typeface="DejaVu Serif"/>
              </a:rPr>
              <a:t>Débit </a:t>
            </a:r>
            <a:r>
              <a:rPr lang="fr-FR" sz="2400" spc="-229" dirty="0">
                <a:latin typeface="DejaVu Serif"/>
                <a:cs typeface="DejaVu Serif"/>
              </a:rPr>
              <a:t>= </a:t>
            </a:r>
            <a:r>
              <a:rPr lang="fr-FR" sz="2400" spc="-65" dirty="0">
                <a:latin typeface="DejaVu Serif"/>
                <a:cs typeface="DejaVu Serif"/>
              </a:rPr>
              <a:t>33 </a:t>
            </a:r>
            <a:r>
              <a:rPr lang="fr-FR" sz="2400" spc="-55" dirty="0">
                <a:latin typeface="DejaVu Serif"/>
                <a:cs typeface="DejaVu Serif"/>
              </a:rPr>
              <a:t>gouttes/min </a:t>
            </a:r>
            <a:r>
              <a:rPr lang="fr-FR" sz="2400" spc="-229" dirty="0">
                <a:latin typeface="DejaVu Serif"/>
                <a:cs typeface="DejaVu Serif"/>
              </a:rPr>
              <a:t>= </a:t>
            </a:r>
            <a:r>
              <a:rPr lang="fr-FR" sz="2400" spc="-90" dirty="0">
                <a:latin typeface="DejaVu Serif"/>
                <a:cs typeface="DejaVu Serif"/>
              </a:rPr>
              <a:t>XXXIII </a:t>
            </a:r>
            <a:r>
              <a:rPr lang="fr-FR" sz="2400" spc="-55" dirty="0">
                <a:latin typeface="DejaVu Serif"/>
                <a:cs typeface="DejaVu Serif"/>
              </a:rPr>
              <a:t>gouttes/min (par</a:t>
            </a:r>
            <a:r>
              <a:rPr lang="fr-FR" sz="2400" spc="-155" dirty="0">
                <a:latin typeface="DejaVu Serif"/>
                <a:cs typeface="DejaVu Serif"/>
              </a:rPr>
              <a:t> </a:t>
            </a:r>
            <a:r>
              <a:rPr lang="fr-FR" sz="2400" spc="-65" dirty="0">
                <a:latin typeface="DejaVu Serif"/>
                <a:cs typeface="DejaVu Serif"/>
              </a:rPr>
              <a:t>défaut)</a:t>
            </a:r>
            <a:endParaRPr lang="fr-FR" sz="2400" dirty="0">
              <a:latin typeface="DejaVu Serif"/>
              <a:cs typeface="DejaVu Serif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5032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DF67D4-000E-49B8-B1CF-7970850D4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CFEB4A-A53E-4E1F-ACA8-82B7A3254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5615" marR="188595">
              <a:lnSpc>
                <a:spcPct val="122200"/>
              </a:lnSpc>
            </a:pP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Quand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des médicaments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ou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des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électrolytes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sont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ajoutés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au 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flacon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perfusion,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on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ne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tient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pas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toujours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compte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leurs 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volumes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pour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calculer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 débit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la</a:t>
            </a:r>
            <a:r>
              <a:rPr lang="fr-FR" spc="-13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perfusion.</a:t>
            </a:r>
            <a:endParaRPr lang="fr-FR" dirty="0">
              <a:latin typeface="DejaVu Serif"/>
              <a:cs typeface="DejaVu Serif"/>
            </a:endParaRPr>
          </a:p>
          <a:p>
            <a:pPr marL="475615" marR="1132205" algn="just">
              <a:lnSpc>
                <a:spcPct val="122200"/>
              </a:lnSpc>
            </a:pPr>
            <a:r>
              <a:rPr lang="fr-FR" i="1" spc="-55" dirty="0">
                <a:solidFill>
                  <a:srgbClr val="942B3C"/>
                </a:solidFill>
                <a:latin typeface="Georgia"/>
                <a:cs typeface="Georgia"/>
              </a:rPr>
              <a:t>Sauf dans </a:t>
            </a:r>
            <a:r>
              <a:rPr lang="fr-FR" i="1" spc="-35" dirty="0">
                <a:solidFill>
                  <a:srgbClr val="942B3C"/>
                </a:solidFill>
                <a:latin typeface="Georgia"/>
                <a:cs typeface="Georgia"/>
              </a:rPr>
              <a:t>certains </a:t>
            </a:r>
            <a:r>
              <a:rPr lang="fr-FR" i="1" spc="-45" dirty="0">
                <a:solidFill>
                  <a:srgbClr val="942B3C"/>
                </a:solidFill>
                <a:latin typeface="Georgia"/>
                <a:cs typeface="Georgia"/>
              </a:rPr>
              <a:t>cas </a:t>
            </a:r>
            <a:r>
              <a:rPr lang="fr-FR" i="1" spc="-35" dirty="0">
                <a:solidFill>
                  <a:srgbClr val="942B3C"/>
                </a:solidFill>
                <a:latin typeface="Georgia"/>
                <a:cs typeface="Georgia"/>
              </a:rPr>
              <a:t>particuliers </a:t>
            </a:r>
            <a:r>
              <a:rPr lang="fr-FR" i="1" spc="-45" dirty="0">
                <a:solidFill>
                  <a:srgbClr val="942B3C"/>
                </a:solidFill>
                <a:latin typeface="Georgia"/>
                <a:cs typeface="Georgia"/>
              </a:rPr>
              <a:t>comme  </a:t>
            </a:r>
            <a:r>
              <a:rPr lang="fr-FR" i="1" spc="-30" dirty="0">
                <a:solidFill>
                  <a:srgbClr val="942B3C"/>
                </a:solidFill>
                <a:latin typeface="Georgia"/>
                <a:cs typeface="Georgia"/>
              </a:rPr>
              <a:t>les </a:t>
            </a:r>
            <a:r>
              <a:rPr lang="fr-FR" i="1" spc="-35" dirty="0">
                <a:solidFill>
                  <a:srgbClr val="942B3C"/>
                </a:solidFill>
                <a:latin typeface="Georgia"/>
                <a:cs typeface="Georgia"/>
              </a:rPr>
              <a:t>antimitotiques, </a:t>
            </a:r>
            <a:r>
              <a:rPr lang="fr-FR" i="1" spc="-30" dirty="0">
                <a:solidFill>
                  <a:srgbClr val="942B3C"/>
                </a:solidFill>
                <a:latin typeface="Georgia"/>
                <a:cs typeface="Georgia"/>
              </a:rPr>
              <a:t>les </a:t>
            </a:r>
            <a:r>
              <a:rPr lang="fr-FR" i="1" spc="-40" dirty="0">
                <a:solidFill>
                  <a:srgbClr val="942B3C"/>
                </a:solidFill>
                <a:latin typeface="Georgia"/>
                <a:cs typeface="Georgia"/>
              </a:rPr>
              <a:t>perfusions </a:t>
            </a:r>
            <a:r>
              <a:rPr lang="fr-FR" i="1" spc="-35" dirty="0">
                <a:solidFill>
                  <a:srgbClr val="942B3C"/>
                </a:solidFill>
                <a:latin typeface="Georgia"/>
                <a:cs typeface="Georgia"/>
              </a:rPr>
              <a:t>destinées  </a:t>
            </a:r>
            <a:r>
              <a:rPr lang="fr-FR" i="1" spc="-50" dirty="0">
                <a:solidFill>
                  <a:srgbClr val="942B3C"/>
                </a:solidFill>
                <a:latin typeface="Georgia"/>
                <a:cs typeface="Georgia"/>
              </a:rPr>
              <a:t>aux </a:t>
            </a:r>
            <a:r>
              <a:rPr lang="fr-FR" i="1" spc="-45" dirty="0">
                <a:solidFill>
                  <a:srgbClr val="942B3C"/>
                </a:solidFill>
                <a:latin typeface="Georgia"/>
                <a:cs typeface="Georgia"/>
              </a:rPr>
              <a:t>enfants, </a:t>
            </a:r>
            <a:r>
              <a:rPr lang="fr-FR" i="1" spc="-30" dirty="0">
                <a:solidFill>
                  <a:srgbClr val="942B3C"/>
                </a:solidFill>
                <a:latin typeface="Georgia"/>
                <a:cs typeface="Georgia"/>
              </a:rPr>
              <a:t>les </a:t>
            </a:r>
            <a:r>
              <a:rPr lang="fr-FR" i="1" spc="-35" dirty="0">
                <a:solidFill>
                  <a:srgbClr val="942B3C"/>
                </a:solidFill>
                <a:latin typeface="Georgia"/>
                <a:cs typeface="Georgia"/>
              </a:rPr>
              <a:t>restrictions</a:t>
            </a:r>
            <a:r>
              <a:rPr lang="fr-FR" i="1" spc="75" dirty="0">
                <a:solidFill>
                  <a:srgbClr val="942B3C"/>
                </a:solidFill>
                <a:latin typeface="Georgia"/>
                <a:cs typeface="Georgia"/>
              </a:rPr>
              <a:t> </a:t>
            </a:r>
            <a:r>
              <a:rPr lang="fr-FR" i="1" spc="-55" dirty="0">
                <a:solidFill>
                  <a:srgbClr val="942B3C"/>
                </a:solidFill>
                <a:latin typeface="Georgia"/>
                <a:cs typeface="Georgia"/>
              </a:rPr>
              <a:t>hydriques...</a:t>
            </a:r>
            <a:endParaRPr lang="fr-FR" dirty="0">
              <a:latin typeface="Georgia"/>
              <a:cs typeface="Georgia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347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CD409D-C437-44F8-A572-E284131D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Introduction:</a:t>
            </a:r>
          </a:p>
        </p:txBody>
      </p:sp>
      <p:sp>
        <p:nvSpPr>
          <p:cNvPr id="5" name="object 8">
            <a:extLst>
              <a:ext uri="{FF2B5EF4-FFF2-40B4-BE49-F238E27FC236}">
                <a16:creationId xmlns:a16="http://schemas.microsoft.com/office/drawing/2014/main" id="{4F6D98E4-289C-4017-9FFB-60EA37DD5E0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5500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5080" indent="0">
              <a:lnSpc>
                <a:spcPts val="1400"/>
              </a:lnSpc>
              <a:buNone/>
            </a:pPr>
            <a:r>
              <a:rPr spc="-105" dirty="0">
                <a:solidFill>
                  <a:srgbClr val="942B3C"/>
                </a:solidFill>
                <a:latin typeface="DejaVu Serif"/>
                <a:cs typeface="DejaVu Serif"/>
              </a:rPr>
              <a:t>Avant </a:t>
            </a:r>
            <a:r>
              <a:rPr spc="-100" dirty="0">
                <a:solidFill>
                  <a:srgbClr val="942B3C"/>
                </a:solidFill>
                <a:latin typeface="DejaVu Serif"/>
                <a:cs typeface="DejaVu Serif"/>
              </a:rPr>
              <a:t>d’administrer </a:t>
            </a:r>
            <a:r>
              <a:rPr spc="-110" dirty="0">
                <a:solidFill>
                  <a:srgbClr val="942B3C"/>
                </a:solidFill>
                <a:latin typeface="DejaVu Serif"/>
                <a:cs typeface="DejaVu Serif"/>
              </a:rPr>
              <a:t>un </a:t>
            </a:r>
            <a:r>
              <a:rPr spc="-120" dirty="0">
                <a:solidFill>
                  <a:srgbClr val="942B3C"/>
                </a:solidFill>
                <a:latin typeface="DejaVu Serif"/>
                <a:cs typeface="DejaVu Serif"/>
              </a:rPr>
              <a:t>médicament,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il faut</a:t>
            </a:r>
            <a:r>
              <a:rPr spc="-90" dirty="0">
                <a:solidFill>
                  <a:srgbClr val="942B3C"/>
                </a:solidFill>
                <a:latin typeface="DejaVu Serif"/>
                <a:cs typeface="DejaVu Serif"/>
              </a:rPr>
              <a:t> 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contrôler</a:t>
            </a:r>
            <a:r>
              <a:rPr spc="-13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spc="-90" dirty="0">
                <a:solidFill>
                  <a:srgbClr val="942B3C"/>
                </a:solidFill>
                <a:latin typeface="DejaVu Serif"/>
                <a:cs typeface="DejaVu Serif"/>
              </a:rPr>
              <a:t>:</a:t>
            </a:r>
            <a:endParaRPr lang="fr-FR" spc="-90" dirty="0">
              <a:solidFill>
                <a:srgbClr val="942B3C"/>
              </a:solidFill>
              <a:latin typeface="DejaVu Serif"/>
              <a:cs typeface="DejaVu Serif"/>
            </a:endParaRPr>
          </a:p>
          <a:p>
            <a:pPr marL="0" marR="5080" indent="0">
              <a:lnSpc>
                <a:spcPts val="1400"/>
              </a:lnSpc>
              <a:buNone/>
            </a:pPr>
            <a:endParaRPr dirty="0">
              <a:latin typeface="DejaVu Serif"/>
              <a:cs typeface="DejaVu Serif"/>
            </a:endParaRPr>
          </a:p>
        </p:txBody>
      </p:sp>
      <p:sp>
        <p:nvSpPr>
          <p:cNvPr id="6" name="object 16">
            <a:extLst>
              <a:ext uri="{FF2B5EF4-FFF2-40B4-BE49-F238E27FC236}">
                <a16:creationId xmlns:a16="http://schemas.microsoft.com/office/drawing/2014/main" id="{CBCC655C-8C28-4FD0-ACA1-3745A8849E4E}"/>
              </a:ext>
            </a:extLst>
          </p:cNvPr>
          <p:cNvSpPr txBox="1"/>
          <p:nvPr/>
        </p:nvSpPr>
        <p:spPr>
          <a:xfrm>
            <a:off x="3622883" y="2467736"/>
            <a:ext cx="73230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200" dirty="0">
                <a:solidFill>
                  <a:srgbClr val="0017A8"/>
                </a:solidFill>
                <a:latin typeface="Georgia"/>
                <a:cs typeface="Georgia"/>
              </a:rPr>
              <a:t>QU</a:t>
            </a:r>
            <a:r>
              <a:rPr b="1" spc="-135" dirty="0">
                <a:solidFill>
                  <a:srgbClr val="0017A8"/>
                </a:solidFill>
                <a:latin typeface="Georgia"/>
                <a:cs typeface="Georgia"/>
              </a:rPr>
              <a:t>I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7" name="object 27">
            <a:extLst>
              <a:ext uri="{FF2B5EF4-FFF2-40B4-BE49-F238E27FC236}">
                <a16:creationId xmlns:a16="http://schemas.microsoft.com/office/drawing/2014/main" id="{A7919D27-F208-49AF-B9C5-2A9EE5C7C213}"/>
              </a:ext>
            </a:extLst>
          </p:cNvPr>
          <p:cNvSpPr/>
          <p:nvPr/>
        </p:nvSpPr>
        <p:spPr>
          <a:xfrm>
            <a:off x="5372229" y="2506781"/>
            <a:ext cx="1563365" cy="127187"/>
          </a:xfrm>
          <a:custGeom>
            <a:avLst/>
            <a:gdLst/>
            <a:ahLst/>
            <a:cxnLst/>
            <a:rect l="l" t="t" r="r" b="b"/>
            <a:pathLst>
              <a:path w="365125" h="144145">
                <a:moveTo>
                  <a:pt x="256540" y="0"/>
                </a:moveTo>
                <a:lnTo>
                  <a:pt x="256540" y="36068"/>
                </a:lnTo>
                <a:lnTo>
                  <a:pt x="0" y="36068"/>
                </a:lnTo>
                <a:lnTo>
                  <a:pt x="0" y="108076"/>
                </a:lnTo>
                <a:lnTo>
                  <a:pt x="256540" y="108076"/>
                </a:lnTo>
                <a:lnTo>
                  <a:pt x="256540" y="144018"/>
                </a:lnTo>
                <a:lnTo>
                  <a:pt x="364617" y="72009"/>
                </a:lnTo>
                <a:lnTo>
                  <a:pt x="256540" y="0"/>
                </a:lnTo>
              </a:path>
            </a:pathLst>
          </a:custGeom>
          <a:ln w="19050">
            <a:solidFill>
              <a:srgbClr val="0017A8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46">
            <a:extLst>
              <a:ext uri="{FF2B5EF4-FFF2-40B4-BE49-F238E27FC236}">
                <a16:creationId xmlns:a16="http://schemas.microsoft.com/office/drawing/2014/main" id="{68C79B7C-F271-408B-9EC6-E2D061D6C899}"/>
              </a:ext>
            </a:extLst>
          </p:cNvPr>
          <p:cNvSpPr txBox="1"/>
          <p:nvPr/>
        </p:nvSpPr>
        <p:spPr>
          <a:xfrm>
            <a:off x="7744173" y="2142225"/>
            <a:ext cx="2376480" cy="84702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indent="635" algn="ctr">
              <a:spcBef>
                <a:spcPts val="125"/>
              </a:spcBef>
            </a:pPr>
            <a:r>
              <a:rPr b="1" spc="-95" dirty="0">
                <a:solidFill>
                  <a:srgbClr val="0017A8"/>
                </a:solidFill>
                <a:latin typeface="Georgia"/>
                <a:cs typeface="Georgia"/>
              </a:rPr>
              <a:t>Le </a:t>
            </a:r>
            <a:r>
              <a:rPr b="1" spc="-55" dirty="0">
                <a:solidFill>
                  <a:srgbClr val="0017A8"/>
                </a:solidFill>
                <a:latin typeface="Georgia"/>
                <a:cs typeface="Georgia"/>
              </a:rPr>
              <a:t>patient </a:t>
            </a:r>
            <a:r>
              <a:rPr b="1" spc="-65" dirty="0">
                <a:solidFill>
                  <a:srgbClr val="0017A8"/>
                </a:solidFill>
                <a:latin typeface="Georgia"/>
                <a:cs typeface="Georgia"/>
              </a:rPr>
              <a:t>qui  </a:t>
            </a:r>
            <a:r>
              <a:rPr b="1" spc="-60" dirty="0">
                <a:solidFill>
                  <a:srgbClr val="0017A8"/>
                </a:solidFill>
                <a:latin typeface="Georgia"/>
                <a:cs typeface="Georgia"/>
              </a:rPr>
              <a:t>doit </a:t>
            </a:r>
            <a:r>
              <a:rPr b="1" spc="-55" dirty="0">
                <a:solidFill>
                  <a:srgbClr val="0017A8"/>
                </a:solidFill>
                <a:latin typeface="Georgia"/>
                <a:cs typeface="Georgia"/>
              </a:rPr>
              <a:t>recevoir</a:t>
            </a:r>
            <a:r>
              <a:rPr b="1" spc="-70" dirty="0">
                <a:solidFill>
                  <a:srgbClr val="0017A8"/>
                </a:solidFill>
                <a:latin typeface="Georgia"/>
                <a:cs typeface="Georgia"/>
              </a:rPr>
              <a:t> </a:t>
            </a:r>
            <a:r>
              <a:rPr b="1" spc="-45" dirty="0">
                <a:solidFill>
                  <a:srgbClr val="0017A8"/>
                </a:solidFill>
                <a:latin typeface="Georgia"/>
                <a:cs typeface="Georgia"/>
              </a:rPr>
              <a:t>le  </a:t>
            </a:r>
            <a:r>
              <a:rPr b="1" spc="-75" dirty="0">
                <a:solidFill>
                  <a:srgbClr val="0017A8"/>
                </a:solidFill>
                <a:latin typeface="Georgia"/>
                <a:cs typeface="Georgia"/>
              </a:rPr>
              <a:t>médicament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9" name="object 20">
            <a:extLst>
              <a:ext uri="{FF2B5EF4-FFF2-40B4-BE49-F238E27FC236}">
                <a16:creationId xmlns:a16="http://schemas.microsoft.com/office/drawing/2014/main" id="{FACBC92C-05B1-4D00-840F-7280537F005A}"/>
              </a:ext>
            </a:extLst>
          </p:cNvPr>
          <p:cNvSpPr txBox="1"/>
          <p:nvPr/>
        </p:nvSpPr>
        <p:spPr>
          <a:xfrm>
            <a:off x="3598351" y="3240524"/>
            <a:ext cx="888365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0" dirty="0">
                <a:solidFill>
                  <a:srgbClr val="0017A8"/>
                </a:solidFill>
                <a:latin typeface="Georgia"/>
                <a:cs typeface="Georgia"/>
              </a:rPr>
              <a:t>QU</a:t>
            </a:r>
            <a:r>
              <a:rPr b="1" spc="-160" dirty="0">
                <a:solidFill>
                  <a:srgbClr val="0017A8"/>
                </a:solidFill>
                <a:latin typeface="Georgia"/>
                <a:cs typeface="Georgia"/>
              </a:rPr>
              <a:t>OI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10" name="object 30">
            <a:extLst>
              <a:ext uri="{FF2B5EF4-FFF2-40B4-BE49-F238E27FC236}">
                <a16:creationId xmlns:a16="http://schemas.microsoft.com/office/drawing/2014/main" id="{DFD34D05-CF91-4317-B0E2-97A3DA78D846}"/>
              </a:ext>
            </a:extLst>
          </p:cNvPr>
          <p:cNvSpPr/>
          <p:nvPr/>
        </p:nvSpPr>
        <p:spPr>
          <a:xfrm>
            <a:off x="5411573" y="3306675"/>
            <a:ext cx="1563365" cy="127187"/>
          </a:xfrm>
          <a:custGeom>
            <a:avLst/>
            <a:gdLst/>
            <a:ahLst/>
            <a:cxnLst/>
            <a:rect l="l" t="t" r="r" b="b"/>
            <a:pathLst>
              <a:path w="365125" h="144145">
                <a:moveTo>
                  <a:pt x="256540" y="0"/>
                </a:moveTo>
                <a:lnTo>
                  <a:pt x="256540" y="36068"/>
                </a:lnTo>
                <a:lnTo>
                  <a:pt x="0" y="36068"/>
                </a:lnTo>
                <a:lnTo>
                  <a:pt x="0" y="108077"/>
                </a:lnTo>
                <a:lnTo>
                  <a:pt x="256540" y="108077"/>
                </a:lnTo>
                <a:lnTo>
                  <a:pt x="256540" y="144018"/>
                </a:lnTo>
                <a:lnTo>
                  <a:pt x="364617" y="72009"/>
                </a:lnTo>
                <a:lnTo>
                  <a:pt x="256540" y="0"/>
                </a:lnTo>
              </a:path>
            </a:pathLst>
          </a:custGeom>
          <a:ln w="19050">
            <a:solidFill>
              <a:srgbClr val="0017A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48">
            <a:extLst>
              <a:ext uri="{FF2B5EF4-FFF2-40B4-BE49-F238E27FC236}">
                <a16:creationId xmlns:a16="http://schemas.microsoft.com/office/drawing/2014/main" id="{2D021ED3-6028-482F-94AA-36F58097F80B}"/>
              </a:ext>
            </a:extLst>
          </p:cNvPr>
          <p:cNvSpPr txBox="1"/>
          <p:nvPr/>
        </p:nvSpPr>
        <p:spPr>
          <a:xfrm>
            <a:off x="8135345" y="3221948"/>
            <a:ext cx="2376479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95" dirty="0">
                <a:solidFill>
                  <a:srgbClr val="0017A8"/>
                </a:solidFill>
                <a:latin typeface="Georgia"/>
                <a:cs typeface="Georgia"/>
              </a:rPr>
              <a:t>Le</a:t>
            </a:r>
            <a:r>
              <a:rPr b="1" spc="-80" dirty="0">
                <a:solidFill>
                  <a:srgbClr val="0017A8"/>
                </a:solidFill>
                <a:latin typeface="Georgia"/>
                <a:cs typeface="Georgia"/>
              </a:rPr>
              <a:t> </a:t>
            </a:r>
            <a:r>
              <a:rPr b="1" spc="-75" dirty="0">
                <a:solidFill>
                  <a:srgbClr val="0017A8"/>
                </a:solidFill>
                <a:latin typeface="Georgia"/>
                <a:cs typeface="Georgia"/>
              </a:rPr>
              <a:t>médicament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12" name="object 22">
            <a:extLst>
              <a:ext uri="{FF2B5EF4-FFF2-40B4-BE49-F238E27FC236}">
                <a16:creationId xmlns:a16="http://schemas.microsoft.com/office/drawing/2014/main" id="{A484EBB4-BF1C-43D1-B412-CC3A4239ABD8}"/>
              </a:ext>
            </a:extLst>
          </p:cNvPr>
          <p:cNvSpPr txBox="1"/>
          <p:nvPr/>
        </p:nvSpPr>
        <p:spPr>
          <a:xfrm>
            <a:off x="3707814" y="3952189"/>
            <a:ext cx="669438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0" dirty="0">
                <a:solidFill>
                  <a:srgbClr val="0017A8"/>
                </a:solidFill>
                <a:latin typeface="Georgia"/>
                <a:cs typeface="Georgia"/>
              </a:rPr>
              <a:t>OU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13" name="object 33">
            <a:extLst>
              <a:ext uri="{FF2B5EF4-FFF2-40B4-BE49-F238E27FC236}">
                <a16:creationId xmlns:a16="http://schemas.microsoft.com/office/drawing/2014/main" id="{5D10C672-EDCD-4AF4-9485-05CC1FF1881B}"/>
              </a:ext>
            </a:extLst>
          </p:cNvPr>
          <p:cNvSpPr/>
          <p:nvPr/>
        </p:nvSpPr>
        <p:spPr>
          <a:xfrm>
            <a:off x="5411704" y="3988149"/>
            <a:ext cx="1563365" cy="122877"/>
          </a:xfrm>
          <a:custGeom>
            <a:avLst/>
            <a:gdLst/>
            <a:ahLst/>
            <a:cxnLst/>
            <a:rect l="l" t="t" r="r" b="b"/>
            <a:pathLst>
              <a:path w="365125" h="144145">
                <a:moveTo>
                  <a:pt x="256540" y="0"/>
                </a:moveTo>
                <a:lnTo>
                  <a:pt x="256540" y="35940"/>
                </a:lnTo>
                <a:lnTo>
                  <a:pt x="0" y="35940"/>
                </a:lnTo>
                <a:lnTo>
                  <a:pt x="0" y="107950"/>
                </a:lnTo>
                <a:lnTo>
                  <a:pt x="256540" y="107950"/>
                </a:lnTo>
                <a:lnTo>
                  <a:pt x="256540" y="144017"/>
                </a:lnTo>
                <a:lnTo>
                  <a:pt x="364617" y="72009"/>
                </a:lnTo>
                <a:lnTo>
                  <a:pt x="256540" y="0"/>
                </a:lnTo>
              </a:path>
            </a:pathLst>
          </a:custGeom>
          <a:ln w="19050">
            <a:solidFill>
              <a:srgbClr val="0017A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50">
            <a:extLst>
              <a:ext uri="{FF2B5EF4-FFF2-40B4-BE49-F238E27FC236}">
                <a16:creationId xmlns:a16="http://schemas.microsoft.com/office/drawing/2014/main" id="{22545B69-B173-4414-8F84-DD7F021679AA}"/>
              </a:ext>
            </a:extLst>
          </p:cNvPr>
          <p:cNvSpPr txBox="1"/>
          <p:nvPr/>
        </p:nvSpPr>
        <p:spPr>
          <a:xfrm>
            <a:off x="8025319" y="3898776"/>
            <a:ext cx="2695690" cy="343877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76200" marR="5080" indent="-64135">
              <a:lnSpc>
                <a:spcPts val="1160"/>
              </a:lnSpc>
              <a:spcBef>
                <a:spcPts val="165"/>
              </a:spcBef>
            </a:pPr>
            <a:r>
              <a:rPr b="1" spc="-90" dirty="0">
                <a:solidFill>
                  <a:srgbClr val="0017A8"/>
                </a:solidFill>
                <a:latin typeface="Georgia"/>
                <a:cs typeface="Georgia"/>
              </a:rPr>
              <a:t>Dans un </a:t>
            </a:r>
            <a:r>
              <a:rPr b="1" spc="-60" dirty="0">
                <a:solidFill>
                  <a:srgbClr val="0017A8"/>
                </a:solidFill>
                <a:latin typeface="Georgia"/>
                <a:cs typeface="Georgia"/>
              </a:rPr>
              <a:t>environment adapté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15" name="object 26">
            <a:extLst>
              <a:ext uri="{FF2B5EF4-FFF2-40B4-BE49-F238E27FC236}">
                <a16:creationId xmlns:a16="http://schemas.microsoft.com/office/drawing/2014/main" id="{C82EBB0A-84DA-4F3A-9AC8-E668220DCBDF}"/>
              </a:ext>
            </a:extLst>
          </p:cNvPr>
          <p:cNvSpPr txBox="1"/>
          <p:nvPr/>
        </p:nvSpPr>
        <p:spPr>
          <a:xfrm>
            <a:off x="3366453" y="4906014"/>
            <a:ext cx="1352160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25" dirty="0">
                <a:solidFill>
                  <a:srgbClr val="0017A8"/>
                </a:solidFill>
                <a:latin typeface="Georgia"/>
                <a:cs typeface="Georgia"/>
              </a:rPr>
              <a:t>C</a:t>
            </a:r>
            <a:r>
              <a:rPr b="1" spc="-200" dirty="0">
                <a:solidFill>
                  <a:srgbClr val="0017A8"/>
                </a:solidFill>
                <a:latin typeface="Georgia"/>
                <a:cs typeface="Georgia"/>
              </a:rPr>
              <a:t>OMMENT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16" name="object 39">
            <a:extLst>
              <a:ext uri="{FF2B5EF4-FFF2-40B4-BE49-F238E27FC236}">
                <a16:creationId xmlns:a16="http://schemas.microsoft.com/office/drawing/2014/main" id="{78BBF41A-FB9A-430D-BE62-D910A07658B4}"/>
              </a:ext>
            </a:extLst>
          </p:cNvPr>
          <p:cNvSpPr/>
          <p:nvPr/>
        </p:nvSpPr>
        <p:spPr>
          <a:xfrm>
            <a:off x="5461265" y="4956682"/>
            <a:ext cx="1513673" cy="122877"/>
          </a:xfrm>
          <a:custGeom>
            <a:avLst/>
            <a:gdLst/>
            <a:ahLst/>
            <a:cxnLst/>
            <a:rect l="l" t="t" r="r" b="b"/>
            <a:pathLst>
              <a:path w="365125" h="144145">
                <a:moveTo>
                  <a:pt x="256540" y="0"/>
                </a:moveTo>
                <a:lnTo>
                  <a:pt x="256540" y="36067"/>
                </a:lnTo>
                <a:lnTo>
                  <a:pt x="0" y="36067"/>
                </a:lnTo>
                <a:lnTo>
                  <a:pt x="0" y="108076"/>
                </a:lnTo>
                <a:lnTo>
                  <a:pt x="256540" y="108076"/>
                </a:lnTo>
                <a:lnTo>
                  <a:pt x="256540" y="144017"/>
                </a:lnTo>
                <a:lnTo>
                  <a:pt x="364617" y="72008"/>
                </a:lnTo>
                <a:lnTo>
                  <a:pt x="256540" y="0"/>
                </a:lnTo>
              </a:path>
            </a:pathLst>
          </a:custGeom>
          <a:ln w="19050">
            <a:solidFill>
              <a:srgbClr val="0017A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54">
            <a:extLst>
              <a:ext uri="{FF2B5EF4-FFF2-40B4-BE49-F238E27FC236}">
                <a16:creationId xmlns:a16="http://schemas.microsoft.com/office/drawing/2014/main" id="{D46A08E8-04BD-4003-9C04-64C3FF2918A8}"/>
              </a:ext>
            </a:extLst>
          </p:cNvPr>
          <p:cNvSpPr txBox="1"/>
          <p:nvPr/>
        </p:nvSpPr>
        <p:spPr>
          <a:xfrm>
            <a:off x="8025319" y="4630299"/>
            <a:ext cx="2231580" cy="1127232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065" marR="5080" indent="1905" algn="ctr">
              <a:spcBef>
                <a:spcPts val="150"/>
              </a:spcBef>
            </a:pPr>
            <a:r>
              <a:rPr b="1" spc="-80" dirty="0">
                <a:solidFill>
                  <a:srgbClr val="0017A8"/>
                </a:solidFill>
                <a:latin typeface="Georgia"/>
                <a:cs typeface="Georgia"/>
              </a:rPr>
              <a:t>Les </a:t>
            </a:r>
            <a:r>
              <a:rPr b="1" spc="-65" dirty="0">
                <a:solidFill>
                  <a:srgbClr val="0017A8"/>
                </a:solidFill>
                <a:latin typeface="Georgia"/>
                <a:cs typeface="Georgia"/>
              </a:rPr>
              <a:t>modalités  </a:t>
            </a:r>
            <a:r>
              <a:rPr b="1" spc="-70" dirty="0">
                <a:solidFill>
                  <a:srgbClr val="0017A8"/>
                </a:solidFill>
                <a:latin typeface="Georgia"/>
                <a:cs typeface="Georgia"/>
              </a:rPr>
              <a:t>d</a:t>
            </a:r>
            <a:r>
              <a:rPr b="1" spc="-45" dirty="0">
                <a:solidFill>
                  <a:srgbClr val="0017A8"/>
                </a:solidFill>
                <a:latin typeface="Georgia"/>
                <a:cs typeface="Georgia"/>
              </a:rPr>
              <a:t>’</a:t>
            </a:r>
            <a:r>
              <a:rPr b="1" spc="-75" dirty="0">
                <a:solidFill>
                  <a:srgbClr val="0017A8"/>
                </a:solidFill>
                <a:latin typeface="Georgia"/>
                <a:cs typeface="Georgia"/>
              </a:rPr>
              <a:t>a</a:t>
            </a:r>
            <a:r>
              <a:rPr b="1" spc="-70" dirty="0">
                <a:solidFill>
                  <a:srgbClr val="0017A8"/>
                </a:solidFill>
                <a:latin typeface="Georgia"/>
                <a:cs typeface="Georgia"/>
              </a:rPr>
              <a:t>d</a:t>
            </a:r>
            <a:r>
              <a:rPr b="1" spc="-95" dirty="0">
                <a:solidFill>
                  <a:srgbClr val="0017A8"/>
                </a:solidFill>
                <a:latin typeface="Georgia"/>
                <a:cs typeface="Georgia"/>
              </a:rPr>
              <a:t>mi</a:t>
            </a:r>
            <a:r>
              <a:rPr b="1" spc="-85" dirty="0">
                <a:solidFill>
                  <a:srgbClr val="0017A8"/>
                </a:solidFill>
                <a:latin typeface="Georgia"/>
                <a:cs typeface="Georgia"/>
              </a:rPr>
              <a:t>n</a:t>
            </a:r>
            <a:r>
              <a:rPr b="1" spc="-50" dirty="0">
                <a:solidFill>
                  <a:srgbClr val="0017A8"/>
                </a:solidFill>
                <a:latin typeface="Georgia"/>
                <a:cs typeface="Georgia"/>
              </a:rPr>
              <a:t>is</a:t>
            </a:r>
            <a:r>
              <a:rPr b="1" spc="-40" dirty="0">
                <a:solidFill>
                  <a:srgbClr val="0017A8"/>
                </a:solidFill>
                <a:latin typeface="Georgia"/>
                <a:cs typeface="Georgia"/>
              </a:rPr>
              <a:t>t</a:t>
            </a:r>
            <a:r>
              <a:rPr b="1" spc="-70" dirty="0">
                <a:solidFill>
                  <a:srgbClr val="0017A8"/>
                </a:solidFill>
                <a:latin typeface="Georgia"/>
                <a:cs typeface="Georgia"/>
              </a:rPr>
              <a:t>r</a:t>
            </a:r>
            <a:r>
              <a:rPr b="1" spc="-60" dirty="0">
                <a:solidFill>
                  <a:srgbClr val="0017A8"/>
                </a:solidFill>
                <a:latin typeface="Georgia"/>
                <a:cs typeface="Georgia"/>
              </a:rPr>
              <a:t>a</a:t>
            </a:r>
            <a:r>
              <a:rPr b="1" spc="-40" dirty="0">
                <a:solidFill>
                  <a:srgbClr val="0017A8"/>
                </a:solidFill>
                <a:latin typeface="Georgia"/>
                <a:cs typeface="Georgia"/>
              </a:rPr>
              <a:t>t</a:t>
            </a:r>
            <a:r>
              <a:rPr b="1" spc="-45" dirty="0">
                <a:solidFill>
                  <a:srgbClr val="0017A8"/>
                </a:solidFill>
                <a:latin typeface="Georgia"/>
                <a:cs typeface="Georgia"/>
              </a:rPr>
              <a:t>i</a:t>
            </a:r>
            <a:r>
              <a:rPr b="1" spc="-70" dirty="0">
                <a:solidFill>
                  <a:srgbClr val="0017A8"/>
                </a:solidFill>
                <a:latin typeface="Georgia"/>
                <a:cs typeface="Georgia"/>
              </a:rPr>
              <a:t>o</a:t>
            </a:r>
            <a:r>
              <a:rPr b="1" spc="-55" dirty="0">
                <a:solidFill>
                  <a:srgbClr val="0017A8"/>
                </a:solidFill>
                <a:latin typeface="Georgia"/>
                <a:cs typeface="Georgia"/>
              </a:rPr>
              <a:t>n  </a:t>
            </a:r>
            <a:r>
              <a:rPr b="1" spc="-65" dirty="0">
                <a:solidFill>
                  <a:srgbClr val="0017A8"/>
                </a:solidFill>
                <a:latin typeface="Georgia"/>
                <a:cs typeface="Georgia"/>
              </a:rPr>
              <a:t>(Préparation</a:t>
            </a:r>
            <a:endParaRPr dirty="0">
              <a:latin typeface="Georgia"/>
              <a:cs typeface="Georgia"/>
            </a:endParaRPr>
          </a:p>
          <a:p>
            <a:pPr marL="635" algn="ctr"/>
            <a:r>
              <a:rPr b="1" spc="-40" dirty="0">
                <a:solidFill>
                  <a:srgbClr val="0017A8"/>
                </a:solidFill>
                <a:latin typeface="Georgia"/>
                <a:cs typeface="Georgia"/>
              </a:rPr>
              <a:t>et</a:t>
            </a:r>
            <a:r>
              <a:rPr b="1" spc="-55" dirty="0">
                <a:solidFill>
                  <a:srgbClr val="0017A8"/>
                </a:solidFill>
                <a:latin typeface="Georgia"/>
                <a:cs typeface="Georgia"/>
              </a:rPr>
              <a:t> </a:t>
            </a:r>
            <a:r>
              <a:rPr b="1" spc="-50" dirty="0">
                <a:solidFill>
                  <a:srgbClr val="0017A8"/>
                </a:solidFill>
                <a:latin typeface="Georgia"/>
                <a:cs typeface="Georgia"/>
              </a:rPr>
              <a:t>voie)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52B96DC0-D99E-41FA-9E53-884512B33176}"/>
              </a:ext>
            </a:extLst>
          </p:cNvPr>
          <p:cNvSpPr txBox="1"/>
          <p:nvPr/>
        </p:nvSpPr>
        <p:spPr>
          <a:xfrm>
            <a:off x="3485508" y="6079592"/>
            <a:ext cx="19260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30" dirty="0">
                <a:solidFill>
                  <a:srgbClr val="0017A8"/>
                </a:solidFill>
                <a:latin typeface="Georgia"/>
                <a:cs typeface="Georgia"/>
              </a:rPr>
              <a:t>P</a:t>
            </a:r>
            <a:r>
              <a:rPr b="1" spc="-200" dirty="0">
                <a:solidFill>
                  <a:srgbClr val="0017A8"/>
                </a:solidFill>
                <a:latin typeface="Georgia"/>
                <a:cs typeface="Georgia"/>
              </a:rPr>
              <a:t>OU</a:t>
            </a:r>
            <a:r>
              <a:rPr b="1" spc="-235" dirty="0">
                <a:solidFill>
                  <a:srgbClr val="0017A8"/>
                </a:solidFill>
                <a:latin typeface="Georgia"/>
                <a:cs typeface="Georgia"/>
              </a:rPr>
              <a:t>R</a:t>
            </a:r>
            <a:r>
              <a:rPr b="1" spc="-200" dirty="0">
                <a:solidFill>
                  <a:srgbClr val="0017A8"/>
                </a:solidFill>
                <a:latin typeface="Georgia"/>
                <a:cs typeface="Georgia"/>
              </a:rPr>
              <a:t>QU</a:t>
            </a:r>
            <a:r>
              <a:rPr b="1" spc="-160" dirty="0">
                <a:solidFill>
                  <a:srgbClr val="0017A8"/>
                </a:solidFill>
                <a:latin typeface="Georgia"/>
                <a:cs typeface="Georgia"/>
              </a:rPr>
              <a:t>OI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19" name="object 42">
            <a:extLst>
              <a:ext uri="{FF2B5EF4-FFF2-40B4-BE49-F238E27FC236}">
                <a16:creationId xmlns:a16="http://schemas.microsoft.com/office/drawing/2014/main" id="{823605F1-74D8-4152-8EDD-DE789D514729}"/>
              </a:ext>
            </a:extLst>
          </p:cNvPr>
          <p:cNvSpPr/>
          <p:nvPr/>
        </p:nvSpPr>
        <p:spPr>
          <a:xfrm>
            <a:off x="5692195" y="6130223"/>
            <a:ext cx="1513673" cy="177343"/>
          </a:xfrm>
          <a:custGeom>
            <a:avLst/>
            <a:gdLst/>
            <a:ahLst/>
            <a:cxnLst/>
            <a:rect l="l" t="t" r="r" b="b"/>
            <a:pathLst>
              <a:path w="364489" h="144145">
                <a:moveTo>
                  <a:pt x="256539" y="0"/>
                </a:moveTo>
                <a:lnTo>
                  <a:pt x="256539" y="35941"/>
                </a:lnTo>
                <a:lnTo>
                  <a:pt x="0" y="35941"/>
                </a:lnTo>
                <a:lnTo>
                  <a:pt x="0" y="107950"/>
                </a:lnTo>
                <a:lnTo>
                  <a:pt x="256539" y="107950"/>
                </a:lnTo>
                <a:lnTo>
                  <a:pt x="256539" y="143891"/>
                </a:lnTo>
                <a:lnTo>
                  <a:pt x="364489" y="72009"/>
                </a:lnTo>
                <a:lnTo>
                  <a:pt x="256539" y="0"/>
                </a:lnTo>
              </a:path>
            </a:pathLst>
          </a:custGeom>
          <a:ln w="19050">
            <a:solidFill>
              <a:srgbClr val="0017A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56">
            <a:extLst>
              <a:ext uri="{FF2B5EF4-FFF2-40B4-BE49-F238E27FC236}">
                <a16:creationId xmlns:a16="http://schemas.microsoft.com/office/drawing/2014/main" id="{138AA983-2ECD-4575-84CA-0AE423CE5C2F}"/>
              </a:ext>
            </a:extLst>
          </p:cNvPr>
          <p:cNvSpPr txBox="1"/>
          <p:nvPr/>
        </p:nvSpPr>
        <p:spPr>
          <a:xfrm>
            <a:off x="8288135" y="6017743"/>
            <a:ext cx="223157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10" dirty="0">
                <a:solidFill>
                  <a:srgbClr val="942B3C"/>
                </a:solidFill>
                <a:latin typeface="Georgia"/>
                <a:cs typeface="Georgia"/>
              </a:rPr>
              <a:t>La </a:t>
            </a:r>
            <a:r>
              <a:rPr b="1" spc="-55" dirty="0">
                <a:solidFill>
                  <a:srgbClr val="942B3C"/>
                </a:solidFill>
                <a:latin typeface="Georgia"/>
                <a:cs typeface="Georgia"/>
              </a:rPr>
              <a:t>règle </a:t>
            </a:r>
            <a:r>
              <a:rPr b="1" spc="-70" dirty="0">
                <a:solidFill>
                  <a:srgbClr val="942B3C"/>
                </a:solidFill>
                <a:latin typeface="Georgia"/>
                <a:cs typeface="Georgia"/>
              </a:rPr>
              <a:t>des </a:t>
            </a:r>
            <a:r>
              <a:rPr b="1" spc="-10" dirty="0">
                <a:solidFill>
                  <a:srgbClr val="942B3C"/>
                </a:solidFill>
                <a:latin typeface="Georgia"/>
                <a:cs typeface="Georgia"/>
              </a:rPr>
              <a:t>5</a:t>
            </a:r>
            <a:r>
              <a:rPr b="1" spc="-155" dirty="0">
                <a:solidFill>
                  <a:srgbClr val="942B3C"/>
                </a:solidFill>
                <a:latin typeface="Georgia"/>
                <a:cs typeface="Georgia"/>
              </a:rPr>
              <a:t> </a:t>
            </a:r>
            <a:r>
              <a:rPr b="1" spc="-130" dirty="0">
                <a:solidFill>
                  <a:srgbClr val="942B3C"/>
                </a:solidFill>
                <a:latin typeface="Georgia"/>
                <a:cs typeface="Georgia"/>
              </a:rPr>
              <a:t>B</a:t>
            </a:r>
            <a:endParaRPr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6917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/>
      <p:bldP spid="10" grpId="0" animBg="1"/>
      <p:bldP spid="11" grpId="0"/>
      <p:bldP spid="12" grpId="0"/>
      <p:bldP spid="13" grpId="0" animBg="1"/>
      <p:bldP spid="14" grpId="0"/>
      <p:bldP spid="15" grpId="0"/>
      <p:bldP spid="16" grpId="0" animBg="1"/>
      <p:bldP spid="17" grpId="0"/>
      <p:bldP spid="18" grpId="0"/>
      <p:bldP spid="19" grpId="0" animBg="1"/>
      <p:bldP spid="2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872A98-0B5B-4D9E-9C8D-F3D4A29C0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530A53-C1AC-4EA9-BE66-6ED90A11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4400" spc="-100" dirty="0">
                <a:solidFill>
                  <a:srgbClr val="942B3C"/>
                </a:solidFill>
                <a:latin typeface="DejaVu Serif"/>
                <a:cs typeface="DejaVu Serif"/>
              </a:rPr>
              <a:t>Applications</a:t>
            </a:r>
            <a:endParaRPr lang="fr-FR" sz="4400" dirty="0">
              <a:latin typeface="DejaVu Serif"/>
              <a:cs typeface="DejaVu Serif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Calculer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 débit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la perfusion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en goutte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par</a:t>
            </a:r>
            <a:r>
              <a:rPr lang="fr-FR" spc="-11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minute</a:t>
            </a:r>
            <a:r>
              <a:rPr lang="fr-FR" dirty="0">
                <a:latin typeface="DejaVu Serif"/>
                <a:cs typeface="DejaVu Serif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1030"/>
              </a:spcBef>
              <a:buNone/>
            </a:pPr>
            <a:r>
              <a:rPr lang="fr-FR" spc="-120" dirty="0">
                <a:solidFill>
                  <a:srgbClr val="942B3C"/>
                </a:solidFill>
                <a:latin typeface="DejaVu Serif"/>
                <a:cs typeface="DejaVu Serif"/>
              </a:rPr>
              <a:t>Une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perfusion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1250 </a:t>
            </a:r>
            <a:r>
              <a:rPr lang="fr-FR" spc="-114" dirty="0" err="1">
                <a:solidFill>
                  <a:srgbClr val="942B3C"/>
                </a:solidFill>
                <a:latin typeface="DejaVu Serif"/>
                <a:cs typeface="DejaVu Serif"/>
              </a:rPr>
              <a:t>mL</a:t>
            </a:r>
            <a:r>
              <a:rPr lang="fr-FR" spc="-114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60" dirty="0">
                <a:solidFill>
                  <a:srgbClr val="942B3C"/>
                </a:solidFill>
                <a:latin typeface="DejaVu Serif"/>
                <a:cs typeface="DejaVu Serif"/>
              </a:rPr>
              <a:t>doit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passer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en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10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heures.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endParaRPr lang="fr-FR" spc="-120" dirty="0">
              <a:solidFill>
                <a:srgbClr val="942B3C"/>
              </a:solidFill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fr-FR" spc="-120" dirty="0">
                <a:solidFill>
                  <a:srgbClr val="942B3C"/>
                </a:solidFill>
                <a:latin typeface="DejaVu Serif"/>
                <a:cs typeface="DejaVu Serif"/>
              </a:rPr>
              <a:t>Une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perfusion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500 </a:t>
            </a:r>
            <a:r>
              <a:rPr lang="fr-FR" spc="-114" dirty="0" err="1">
                <a:solidFill>
                  <a:srgbClr val="942B3C"/>
                </a:solidFill>
                <a:latin typeface="DejaVu Serif"/>
                <a:cs typeface="DejaVu Serif"/>
              </a:rPr>
              <a:t>mL</a:t>
            </a:r>
            <a:r>
              <a:rPr lang="fr-FR" spc="-114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60" dirty="0">
                <a:solidFill>
                  <a:srgbClr val="942B3C"/>
                </a:solidFill>
                <a:latin typeface="DejaVu Serif"/>
                <a:cs typeface="DejaVu Serif"/>
              </a:rPr>
              <a:t>doit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passer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en 24h,</a:t>
            </a:r>
            <a:r>
              <a:rPr lang="fr-FR" spc="-12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dont</a:t>
            </a:r>
            <a:r>
              <a:rPr lang="fr-FR" dirty="0">
                <a:latin typeface="DejaVu Serif"/>
                <a:cs typeface="DejaVu Serif"/>
              </a:rPr>
              <a:t>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150 </a:t>
            </a:r>
            <a:r>
              <a:rPr lang="fr-FR" spc="-114" dirty="0" err="1">
                <a:solidFill>
                  <a:srgbClr val="942B3C"/>
                </a:solidFill>
                <a:latin typeface="DejaVu Serif"/>
                <a:cs typeface="DejaVu Serif"/>
              </a:rPr>
              <a:t>mL</a:t>
            </a:r>
            <a:r>
              <a:rPr lang="fr-FR" spc="-114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pendant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les 4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premières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heures</a:t>
            </a:r>
            <a:r>
              <a:rPr lang="fr-FR" spc="-14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105" dirty="0">
                <a:solidFill>
                  <a:srgbClr val="942B3C"/>
                </a:solidFill>
                <a:latin typeface="DejaVu Serif"/>
                <a:cs typeface="DejaVu Serif"/>
              </a:rPr>
              <a:t>.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spcBef>
                <a:spcPts val="1030"/>
              </a:spcBef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15888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4160BF-1C6F-454E-BDED-0B92ADE69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60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-195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40" dirty="0">
                <a:solidFill>
                  <a:srgbClr val="52CE42"/>
                </a:solidFill>
                <a:latin typeface="Georgia"/>
                <a:cs typeface="Georgia"/>
              </a:rPr>
              <a:t>mesure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ECCE94-E928-4D35-97ED-2F549EEBD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208279" algn="ctr">
              <a:lnSpc>
                <a:spcPct val="100000"/>
              </a:lnSpc>
              <a:spcBef>
                <a:spcPts val="95"/>
              </a:spcBef>
            </a:pPr>
            <a:r>
              <a:rPr lang="fr-FR" b="1" spc="-80" dirty="0">
                <a:latin typeface="Georgia"/>
                <a:cs typeface="Georgia"/>
              </a:rPr>
              <a:t>Les </a:t>
            </a:r>
            <a:r>
              <a:rPr lang="fr-FR" b="1" spc="-60" dirty="0">
                <a:latin typeface="Georgia"/>
                <a:cs typeface="Georgia"/>
              </a:rPr>
              <a:t>unités de </a:t>
            </a:r>
            <a:r>
              <a:rPr lang="fr-FR" b="1" spc="-65" dirty="0">
                <a:latin typeface="Georgia"/>
                <a:cs typeface="Georgia"/>
              </a:rPr>
              <a:t>poids</a:t>
            </a:r>
            <a:r>
              <a:rPr lang="fr-FR" b="1" spc="45" dirty="0">
                <a:latin typeface="Georgia"/>
                <a:cs typeface="Georgia"/>
              </a:rPr>
              <a:t> </a:t>
            </a:r>
            <a:r>
              <a:rPr lang="fr-FR" b="1" spc="-90" dirty="0">
                <a:latin typeface="Georgia"/>
                <a:cs typeface="Georgia"/>
              </a:rPr>
              <a:t>:</a:t>
            </a:r>
            <a:endParaRPr lang="fr-FR" dirty="0">
              <a:latin typeface="Georgia"/>
              <a:cs typeface="Georgia"/>
            </a:endParaRPr>
          </a:p>
          <a:p>
            <a:pPr marL="539750" indent="-69850">
              <a:lnSpc>
                <a:spcPct val="100000"/>
              </a:lnSpc>
              <a:buChar char="-"/>
              <a:tabLst>
                <a:tab pos="540385" algn="l"/>
              </a:tabLst>
            </a:pPr>
            <a:r>
              <a:rPr lang="fr-FR" spc="-80" dirty="0">
                <a:latin typeface="DejaVu Serif"/>
                <a:cs typeface="DejaVu Serif"/>
              </a:rPr>
              <a:t>le </a:t>
            </a:r>
            <a:r>
              <a:rPr lang="fr-FR" spc="-114" dirty="0">
                <a:latin typeface="DejaVu Serif"/>
                <a:cs typeface="DejaVu Serif"/>
              </a:rPr>
              <a:t>gramme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25" dirty="0">
                <a:latin typeface="DejaVu Serif"/>
                <a:cs typeface="DejaVu Serif"/>
              </a:rPr>
              <a:t> </a:t>
            </a:r>
            <a:r>
              <a:rPr lang="fr-FR" spc="-150" dirty="0">
                <a:latin typeface="DejaVu Serif"/>
                <a:cs typeface="DejaVu Serif"/>
              </a:rPr>
              <a:t>g</a:t>
            </a:r>
            <a:endParaRPr lang="fr-FR" dirty="0">
              <a:latin typeface="DejaVu Serif"/>
              <a:cs typeface="DejaVu Serif"/>
            </a:endParaRPr>
          </a:p>
          <a:p>
            <a:pPr marL="539750" indent="-69850">
              <a:lnSpc>
                <a:spcPct val="100000"/>
              </a:lnSpc>
              <a:buChar char="-"/>
              <a:tabLst>
                <a:tab pos="540385" algn="l"/>
              </a:tabLst>
            </a:pPr>
            <a:r>
              <a:rPr lang="fr-FR" spc="-120" dirty="0">
                <a:latin typeface="DejaVu Serif"/>
                <a:cs typeface="DejaVu Serif"/>
              </a:rPr>
              <a:t>Le </a:t>
            </a:r>
            <a:r>
              <a:rPr lang="fr-FR" spc="-90" dirty="0">
                <a:latin typeface="DejaVu Serif"/>
                <a:cs typeface="DejaVu Serif"/>
              </a:rPr>
              <a:t>milligramme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14" dirty="0">
                <a:latin typeface="DejaVu Serif"/>
                <a:cs typeface="DejaVu Serif"/>
              </a:rPr>
              <a:t> </a:t>
            </a:r>
            <a:r>
              <a:rPr lang="fr-FR" spc="-135" dirty="0">
                <a:latin typeface="DejaVu Serif"/>
                <a:cs typeface="DejaVu Serif"/>
              </a:rPr>
              <a:t>mg</a:t>
            </a:r>
            <a:endParaRPr lang="fr-FR" dirty="0">
              <a:latin typeface="DejaVu Serif"/>
              <a:cs typeface="DejaVu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DejaVu Serif"/>
              <a:buChar char="-"/>
            </a:pPr>
            <a:endParaRPr lang="fr-FR" dirty="0">
              <a:latin typeface="Times New Roman"/>
              <a:cs typeface="Times New Roman"/>
            </a:endParaRPr>
          </a:p>
          <a:p>
            <a:pPr marR="95250" algn="ctr">
              <a:lnSpc>
                <a:spcPct val="100000"/>
              </a:lnSpc>
              <a:spcBef>
                <a:spcPts val="5"/>
              </a:spcBef>
            </a:pPr>
            <a:r>
              <a:rPr lang="fr-FR" b="1" spc="-80" dirty="0">
                <a:latin typeface="Georgia"/>
                <a:cs typeface="Georgia"/>
              </a:rPr>
              <a:t>Les </a:t>
            </a:r>
            <a:r>
              <a:rPr lang="fr-FR" b="1" spc="-60" dirty="0">
                <a:latin typeface="Georgia"/>
                <a:cs typeface="Georgia"/>
              </a:rPr>
              <a:t>unités de </a:t>
            </a:r>
            <a:r>
              <a:rPr lang="fr-FR" b="1" spc="-70" dirty="0">
                <a:latin typeface="Georgia"/>
                <a:cs typeface="Georgia"/>
              </a:rPr>
              <a:t>volume</a:t>
            </a:r>
            <a:r>
              <a:rPr lang="fr-FR" b="1" spc="45" dirty="0">
                <a:latin typeface="Georgia"/>
                <a:cs typeface="Georgia"/>
              </a:rPr>
              <a:t> </a:t>
            </a:r>
            <a:r>
              <a:rPr lang="fr-FR" b="1" spc="-90" dirty="0">
                <a:latin typeface="Georgia"/>
                <a:cs typeface="Georgia"/>
              </a:rPr>
              <a:t>:</a:t>
            </a:r>
            <a:endParaRPr lang="fr-FR" dirty="0">
              <a:latin typeface="Georgia"/>
              <a:cs typeface="Georgia"/>
            </a:endParaRPr>
          </a:p>
          <a:p>
            <a:pPr marL="539750" indent="-69850">
              <a:lnSpc>
                <a:spcPct val="100000"/>
              </a:lnSpc>
              <a:buChar char="-"/>
              <a:tabLst>
                <a:tab pos="540385" algn="l"/>
              </a:tabLst>
            </a:pPr>
            <a:r>
              <a:rPr lang="fr-FR" spc="-80" dirty="0">
                <a:latin typeface="DejaVu Serif"/>
                <a:cs typeface="DejaVu Serif"/>
              </a:rPr>
              <a:t>le </a:t>
            </a:r>
            <a:r>
              <a:rPr lang="fr-FR" spc="-95" dirty="0">
                <a:latin typeface="DejaVu Serif"/>
                <a:cs typeface="DejaVu Serif"/>
              </a:rPr>
              <a:t>mètre </a:t>
            </a:r>
            <a:r>
              <a:rPr lang="fr-FR" spc="-105" dirty="0">
                <a:latin typeface="DejaVu Serif"/>
                <a:cs typeface="DejaVu Serif"/>
              </a:rPr>
              <a:t>cube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55" dirty="0">
                <a:latin typeface="DejaVu Serif"/>
                <a:cs typeface="DejaVu Serif"/>
              </a:rPr>
              <a:t> </a:t>
            </a:r>
            <a:r>
              <a:rPr lang="fr-FR" spc="-60" dirty="0">
                <a:latin typeface="DejaVu Serif"/>
                <a:cs typeface="DejaVu Serif"/>
              </a:rPr>
              <a:t>m³</a:t>
            </a:r>
            <a:endParaRPr lang="fr-FR" dirty="0">
              <a:latin typeface="DejaVu Serif"/>
              <a:cs typeface="DejaVu Serif"/>
            </a:endParaRPr>
          </a:p>
          <a:p>
            <a:pPr marL="539750" indent="-69850">
              <a:lnSpc>
                <a:spcPct val="100000"/>
              </a:lnSpc>
              <a:buChar char="-"/>
              <a:tabLst>
                <a:tab pos="540385" algn="l"/>
              </a:tabLst>
            </a:pPr>
            <a:r>
              <a:rPr lang="fr-FR" spc="-80" dirty="0">
                <a:latin typeface="DejaVu Serif"/>
                <a:cs typeface="DejaVu Serif"/>
              </a:rPr>
              <a:t>le </a:t>
            </a:r>
            <a:r>
              <a:rPr lang="fr-FR" spc="-90" dirty="0">
                <a:latin typeface="DejaVu Serif"/>
                <a:cs typeface="DejaVu Serif"/>
              </a:rPr>
              <a:t>centimètre </a:t>
            </a:r>
            <a:r>
              <a:rPr lang="fr-FR" spc="-105" dirty="0">
                <a:latin typeface="DejaVu Serif"/>
                <a:cs typeface="DejaVu Serif"/>
              </a:rPr>
              <a:t>cube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70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cm³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05104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6553C102-F028-494F-8925-7D4813F3D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60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-195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40" dirty="0">
                <a:solidFill>
                  <a:srgbClr val="52CE42"/>
                </a:solidFill>
                <a:latin typeface="Georgia"/>
                <a:cs typeface="Georgia"/>
              </a:rPr>
              <a:t>mesure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1A0635-E5A7-4C58-AA8A-C4F6283BB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46355" algn="ctr">
              <a:lnSpc>
                <a:spcPct val="100000"/>
              </a:lnSpc>
              <a:spcBef>
                <a:spcPts val="5"/>
              </a:spcBef>
            </a:pPr>
            <a:r>
              <a:rPr lang="fr-FR" b="1" spc="-80" dirty="0">
                <a:latin typeface="Georgia"/>
                <a:cs typeface="Georgia"/>
              </a:rPr>
              <a:t>Les </a:t>
            </a:r>
            <a:r>
              <a:rPr lang="fr-FR" b="1" spc="-60" dirty="0">
                <a:latin typeface="Georgia"/>
                <a:cs typeface="Georgia"/>
              </a:rPr>
              <a:t>unités de </a:t>
            </a:r>
            <a:r>
              <a:rPr lang="fr-FR" b="1" spc="-55" dirty="0">
                <a:latin typeface="Georgia"/>
                <a:cs typeface="Georgia"/>
              </a:rPr>
              <a:t>capacité</a:t>
            </a:r>
            <a:r>
              <a:rPr lang="fr-FR" b="1" spc="35" dirty="0">
                <a:latin typeface="Georgia"/>
                <a:cs typeface="Georgia"/>
              </a:rPr>
              <a:t> </a:t>
            </a:r>
            <a:r>
              <a:rPr lang="fr-FR" b="1" spc="-90" dirty="0">
                <a:latin typeface="Georgia"/>
                <a:cs typeface="Georgia"/>
              </a:rPr>
              <a:t>:</a:t>
            </a:r>
            <a:endParaRPr lang="fr-FR" dirty="0">
              <a:latin typeface="Georgia"/>
              <a:cs typeface="Georgia"/>
            </a:endParaRPr>
          </a:p>
          <a:p>
            <a:pPr marL="539750" indent="-69850">
              <a:lnSpc>
                <a:spcPct val="100000"/>
              </a:lnSpc>
              <a:buChar char="-"/>
              <a:tabLst>
                <a:tab pos="540385" algn="l"/>
              </a:tabLst>
            </a:pPr>
            <a:r>
              <a:rPr lang="fr-FR" spc="-80" dirty="0">
                <a:latin typeface="DejaVu Serif"/>
                <a:cs typeface="DejaVu Serif"/>
              </a:rPr>
              <a:t>le </a:t>
            </a:r>
            <a:r>
              <a:rPr lang="fr-FR" spc="-65" dirty="0">
                <a:latin typeface="DejaVu Serif"/>
                <a:cs typeface="DejaVu Serif"/>
              </a:rPr>
              <a:t>litre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85" dirty="0">
                <a:latin typeface="DejaVu Serif"/>
                <a:cs typeface="DejaVu Serif"/>
              </a:rPr>
              <a:t> </a:t>
            </a:r>
            <a:r>
              <a:rPr lang="fr-FR" spc="-130" dirty="0">
                <a:latin typeface="DejaVu Serif"/>
                <a:cs typeface="DejaVu Serif"/>
              </a:rPr>
              <a:t>L</a:t>
            </a:r>
            <a:endParaRPr lang="fr-FR" dirty="0">
              <a:latin typeface="DejaVu Serif"/>
              <a:cs typeface="DejaVu Serif"/>
            </a:endParaRPr>
          </a:p>
          <a:p>
            <a:pPr marL="539750" indent="-69850">
              <a:lnSpc>
                <a:spcPct val="100000"/>
              </a:lnSpc>
              <a:buChar char="-"/>
              <a:tabLst>
                <a:tab pos="540385" algn="l"/>
              </a:tabLst>
            </a:pPr>
            <a:r>
              <a:rPr lang="fr-FR" spc="-80" dirty="0">
                <a:latin typeface="DejaVu Serif"/>
                <a:cs typeface="DejaVu Serif"/>
              </a:rPr>
              <a:t>le </a:t>
            </a:r>
            <a:r>
              <a:rPr lang="fr-FR" spc="-65" dirty="0">
                <a:latin typeface="DejaVu Serif"/>
                <a:cs typeface="DejaVu Serif"/>
              </a:rPr>
              <a:t>millilitre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75" dirty="0">
                <a:latin typeface="DejaVu Serif"/>
                <a:cs typeface="DejaVu Serif"/>
              </a:rPr>
              <a:t> </a:t>
            </a:r>
            <a:r>
              <a:rPr lang="fr-FR" spc="-125" dirty="0" err="1">
                <a:latin typeface="DejaVu Serif"/>
                <a:cs typeface="DejaVu Serif"/>
              </a:rPr>
              <a:t>mL</a:t>
            </a:r>
            <a:endParaRPr lang="fr-FR" dirty="0">
              <a:latin typeface="DejaVu Serif"/>
              <a:cs typeface="DejaVu Serif"/>
            </a:endParaRPr>
          </a:p>
          <a:p>
            <a:pPr marL="539750" indent="-69850">
              <a:lnSpc>
                <a:spcPct val="100000"/>
              </a:lnSpc>
              <a:buChar char="-"/>
              <a:tabLst>
                <a:tab pos="540385" algn="l"/>
              </a:tabLst>
            </a:pPr>
            <a:r>
              <a:rPr lang="fr-FR" spc="-85" dirty="0">
                <a:latin typeface="DejaVu Serif"/>
                <a:cs typeface="DejaVu Serif"/>
              </a:rPr>
              <a:t>les </a:t>
            </a:r>
            <a:r>
              <a:rPr lang="fr-FR" spc="-95" dirty="0">
                <a:latin typeface="DejaVu Serif"/>
                <a:cs typeface="DejaVu Serif"/>
              </a:rPr>
              <a:t>gouttes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20" dirty="0">
                <a:latin typeface="DejaVu Serif"/>
                <a:cs typeface="DejaVu Serif"/>
              </a:rPr>
              <a:t> </a:t>
            </a:r>
            <a:r>
              <a:rPr lang="fr-FR" spc="-100" dirty="0" err="1">
                <a:latin typeface="DejaVu Serif"/>
                <a:cs typeface="DejaVu Serif"/>
              </a:rPr>
              <a:t>gttes</a:t>
            </a:r>
            <a:endParaRPr lang="fr-FR" dirty="0">
              <a:latin typeface="DejaVu Serif"/>
              <a:cs typeface="DejaVu Serif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lang="fr-FR" sz="2000" i="1" spc="-40" dirty="0">
                <a:latin typeface="Georgia"/>
                <a:cs typeface="Georgia"/>
              </a:rPr>
              <a:t>Equivalences</a:t>
            </a:r>
            <a:r>
              <a:rPr lang="fr-FR" sz="2000" i="1" spc="-15" dirty="0">
                <a:latin typeface="Georgia"/>
                <a:cs typeface="Georgia"/>
              </a:rPr>
              <a:t> </a:t>
            </a:r>
            <a:r>
              <a:rPr lang="fr-FR" sz="2000" i="1" spc="-100" dirty="0">
                <a:latin typeface="Georgia"/>
                <a:cs typeface="Georgia"/>
              </a:rPr>
              <a:t>:</a:t>
            </a:r>
            <a:endParaRPr lang="fr-FR"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lang="fr-FR" sz="2000" i="1" spc="80" dirty="0">
                <a:latin typeface="Georgia"/>
                <a:cs typeface="Georgia"/>
              </a:rPr>
              <a:t>1 </a:t>
            </a:r>
            <a:r>
              <a:rPr lang="fr-FR" sz="2000" i="1" spc="-25" dirty="0">
                <a:latin typeface="Georgia"/>
                <a:cs typeface="Georgia"/>
              </a:rPr>
              <a:t>cuillère </a:t>
            </a:r>
            <a:r>
              <a:rPr lang="fr-FR" sz="2000" i="1" spc="-40" dirty="0">
                <a:latin typeface="Georgia"/>
                <a:cs typeface="Georgia"/>
              </a:rPr>
              <a:t>à </a:t>
            </a:r>
            <a:r>
              <a:rPr lang="fr-FR" sz="2000" i="1" spc="-25" dirty="0">
                <a:latin typeface="Georgia"/>
                <a:cs typeface="Georgia"/>
              </a:rPr>
              <a:t>café </a:t>
            </a:r>
            <a:r>
              <a:rPr lang="fr-FR" sz="2000" i="1" spc="-15" dirty="0">
                <a:latin typeface="Georgia"/>
                <a:cs typeface="Georgia"/>
              </a:rPr>
              <a:t>(</a:t>
            </a:r>
            <a:r>
              <a:rPr lang="fr-FR" sz="2000" i="1" spc="-15" dirty="0" err="1">
                <a:latin typeface="Georgia"/>
                <a:cs typeface="Georgia"/>
              </a:rPr>
              <a:t>càc</a:t>
            </a:r>
            <a:r>
              <a:rPr lang="fr-FR" sz="2000" i="1" spc="-15" dirty="0">
                <a:latin typeface="Georgia"/>
                <a:cs typeface="Georgia"/>
              </a:rPr>
              <a:t>) </a:t>
            </a:r>
            <a:r>
              <a:rPr lang="fr-FR" sz="2000" i="1" spc="-90" dirty="0">
                <a:latin typeface="Georgia"/>
                <a:cs typeface="Georgia"/>
              </a:rPr>
              <a:t>=</a:t>
            </a:r>
            <a:r>
              <a:rPr lang="fr-FR" sz="2000" i="1" spc="-120" dirty="0">
                <a:latin typeface="Georgia"/>
                <a:cs typeface="Georgia"/>
              </a:rPr>
              <a:t> </a:t>
            </a:r>
            <a:r>
              <a:rPr lang="fr-FR" sz="2000" i="1" spc="-50" dirty="0">
                <a:latin typeface="Georgia"/>
                <a:cs typeface="Georgia"/>
              </a:rPr>
              <a:t>5mL</a:t>
            </a:r>
            <a:endParaRPr lang="fr-FR" sz="2000" dirty="0">
              <a:latin typeface="Georgia"/>
              <a:cs typeface="Georgia"/>
            </a:endParaRPr>
          </a:p>
          <a:p>
            <a:pPr marL="12700" marR="784860">
              <a:lnSpc>
                <a:spcPct val="100000"/>
              </a:lnSpc>
              <a:spcBef>
                <a:spcPts val="35"/>
              </a:spcBef>
            </a:pPr>
            <a:r>
              <a:rPr lang="fr-FR" sz="2000" i="1" spc="80" dirty="0">
                <a:latin typeface="Georgia"/>
                <a:cs typeface="Georgia"/>
              </a:rPr>
              <a:t>1 </a:t>
            </a:r>
            <a:r>
              <a:rPr lang="fr-FR" sz="2000" i="1" spc="-25" dirty="0">
                <a:latin typeface="Georgia"/>
                <a:cs typeface="Georgia"/>
              </a:rPr>
              <a:t>cuillère </a:t>
            </a:r>
            <a:r>
              <a:rPr lang="fr-FR" sz="2000" i="1" spc="-40" dirty="0">
                <a:latin typeface="Georgia"/>
                <a:cs typeface="Georgia"/>
              </a:rPr>
              <a:t>à </a:t>
            </a:r>
            <a:r>
              <a:rPr lang="fr-FR" sz="2000" i="1" spc="-35" dirty="0">
                <a:latin typeface="Georgia"/>
                <a:cs typeface="Georgia"/>
              </a:rPr>
              <a:t>dessert (càd):</a:t>
            </a:r>
            <a:r>
              <a:rPr lang="fr-FR" sz="2000" i="1" spc="-110" dirty="0">
                <a:latin typeface="Georgia"/>
                <a:cs typeface="Georgia"/>
              </a:rPr>
              <a:t> </a:t>
            </a:r>
            <a:r>
              <a:rPr lang="fr-FR" sz="2000" i="1" spc="-35" dirty="0">
                <a:latin typeface="Georgia"/>
                <a:cs typeface="Georgia"/>
              </a:rPr>
              <a:t>10mL  </a:t>
            </a:r>
          </a:p>
          <a:p>
            <a:pPr marL="12700" marR="784860">
              <a:lnSpc>
                <a:spcPct val="100000"/>
              </a:lnSpc>
              <a:spcBef>
                <a:spcPts val="35"/>
              </a:spcBef>
            </a:pPr>
            <a:r>
              <a:rPr lang="fr-FR" sz="2000" i="1" spc="80" dirty="0">
                <a:latin typeface="Georgia"/>
                <a:cs typeface="Georgia"/>
              </a:rPr>
              <a:t>1 </a:t>
            </a:r>
            <a:r>
              <a:rPr lang="fr-FR" sz="2000" i="1" spc="-25" dirty="0">
                <a:latin typeface="Georgia"/>
                <a:cs typeface="Georgia"/>
              </a:rPr>
              <a:t>cuillère </a:t>
            </a:r>
            <a:r>
              <a:rPr lang="fr-FR" sz="2000" i="1" spc="-40" dirty="0">
                <a:latin typeface="Georgia"/>
                <a:cs typeface="Georgia"/>
              </a:rPr>
              <a:t>à </a:t>
            </a:r>
            <a:r>
              <a:rPr lang="fr-FR" sz="2000" i="1" spc="-35" dirty="0">
                <a:latin typeface="Georgia"/>
                <a:cs typeface="Georgia"/>
              </a:rPr>
              <a:t>soupe </a:t>
            </a:r>
            <a:r>
              <a:rPr lang="fr-FR" sz="2000" i="1" spc="-25" dirty="0">
                <a:latin typeface="Georgia"/>
                <a:cs typeface="Georgia"/>
              </a:rPr>
              <a:t>(càs) </a:t>
            </a:r>
            <a:r>
              <a:rPr lang="fr-FR" sz="2000" i="1" spc="-100" dirty="0">
                <a:latin typeface="Georgia"/>
                <a:cs typeface="Georgia"/>
              </a:rPr>
              <a:t>:</a:t>
            </a:r>
            <a:r>
              <a:rPr lang="fr-FR" sz="2000" i="1" spc="-110" dirty="0">
                <a:latin typeface="Georgia"/>
                <a:cs typeface="Georgia"/>
              </a:rPr>
              <a:t> </a:t>
            </a:r>
            <a:r>
              <a:rPr lang="fr-FR" sz="2000" i="1" spc="-15" dirty="0">
                <a:latin typeface="Georgia"/>
                <a:cs typeface="Georgia"/>
              </a:rPr>
              <a:t>15mL</a:t>
            </a:r>
            <a:endParaRPr lang="fr-FR" sz="2000" dirty="0">
              <a:latin typeface="Georgia"/>
              <a:cs typeface="Georgia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0679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F2F0A7-DC3F-4D31-A4BC-75822457D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E0B8D3-6135-4890-BF97-022FCE2CF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72110">
              <a:lnSpc>
                <a:spcPct val="100000"/>
              </a:lnSpc>
            </a:pPr>
            <a:r>
              <a:rPr lang="fr-FR" b="1" spc="-80" dirty="0">
                <a:latin typeface="Georgia"/>
                <a:cs typeface="Georgia"/>
              </a:rPr>
              <a:t>Les </a:t>
            </a:r>
            <a:r>
              <a:rPr lang="fr-FR" b="1" spc="-60" dirty="0">
                <a:latin typeface="Georgia"/>
                <a:cs typeface="Georgia"/>
              </a:rPr>
              <a:t>unités biologiques</a:t>
            </a:r>
            <a:r>
              <a:rPr lang="fr-FR" b="1" spc="30" dirty="0">
                <a:latin typeface="Georgia"/>
                <a:cs typeface="Georgia"/>
              </a:rPr>
              <a:t> </a:t>
            </a:r>
            <a:r>
              <a:rPr lang="fr-FR" b="1" spc="-90" dirty="0">
                <a:latin typeface="Georgia"/>
                <a:cs typeface="Georgia"/>
              </a:rPr>
              <a:t>:</a:t>
            </a:r>
            <a:endParaRPr lang="fr-FR" dirty="0">
              <a:latin typeface="Georgia"/>
              <a:cs typeface="Georgia"/>
            </a:endParaRPr>
          </a:p>
          <a:p>
            <a:pPr marL="539750" indent="-69850">
              <a:lnSpc>
                <a:spcPct val="100000"/>
              </a:lnSpc>
              <a:buChar char="-"/>
              <a:tabLst>
                <a:tab pos="540385" algn="l"/>
              </a:tabLst>
            </a:pPr>
            <a:r>
              <a:rPr lang="fr-FR" spc="-85" dirty="0">
                <a:latin typeface="DejaVu Serif"/>
                <a:cs typeface="DejaVu Serif"/>
              </a:rPr>
              <a:t>les unités internationales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60" dirty="0">
                <a:latin typeface="DejaVu Serif"/>
                <a:cs typeface="DejaVu Serif"/>
              </a:rPr>
              <a:t> </a:t>
            </a:r>
            <a:r>
              <a:rPr lang="fr-FR" spc="-135" dirty="0">
                <a:latin typeface="DejaVu Serif"/>
                <a:cs typeface="DejaVu Serif"/>
              </a:rPr>
              <a:t>UI</a:t>
            </a:r>
            <a:endParaRPr lang="fr-FR" dirty="0">
              <a:latin typeface="DejaVu Serif"/>
              <a:cs typeface="DejaVu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DejaVu Serif"/>
              <a:buChar char="-"/>
            </a:pPr>
            <a:endParaRPr lang="fr-FR" dirty="0">
              <a:latin typeface="Times New Roman"/>
              <a:cs typeface="Times New Roman"/>
            </a:endParaRPr>
          </a:p>
          <a:p>
            <a:pPr marR="169545" algn="ctr">
              <a:lnSpc>
                <a:spcPct val="100000"/>
              </a:lnSpc>
            </a:pPr>
            <a:r>
              <a:rPr lang="fr-FR" b="1" spc="-80" dirty="0">
                <a:latin typeface="Georgia"/>
                <a:cs typeface="Georgia"/>
              </a:rPr>
              <a:t>Les </a:t>
            </a:r>
            <a:r>
              <a:rPr lang="fr-FR" b="1" spc="-60" dirty="0">
                <a:latin typeface="Georgia"/>
                <a:cs typeface="Georgia"/>
              </a:rPr>
              <a:t>unités de </a:t>
            </a:r>
            <a:r>
              <a:rPr lang="fr-FR" b="1" spc="-65" dirty="0">
                <a:latin typeface="Georgia"/>
                <a:cs typeface="Georgia"/>
              </a:rPr>
              <a:t>temps</a:t>
            </a:r>
            <a:r>
              <a:rPr lang="fr-FR" b="1" spc="-5" dirty="0">
                <a:latin typeface="Georgia"/>
                <a:cs typeface="Georgia"/>
              </a:rPr>
              <a:t> </a:t>
            </a:r>
            <a:r>
              <a:rPr lang="fr-FR" b="1" spc="-90" dirty="0">
                <a:latin typeface="Georgia"/>
                <a:cs typeface="Georgia"/>
              </a:rPr>
              <a:t>:</a:t>
            </a:r>
            <a:endParaRPr lang="fr-FR" dirty="0">
              <a:latin typeface="Georgia"/>
              <a:cs typeface="Georgia"/>
            </a:endParaRPr>
          </a:p>
          <a:p>
            <a:pPr marL="539750" indent="-69850">
              <a:lnSpc>
                <a:spcPct val="100000"/>
              </a:lnSpc>
              <a:buChar char="-"/>
              <a:tabLst>
                <a:tab pos="540385" algn="l"/>
              </a:tabLst>
            </a:pP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100" dirty="0">
                <a:latin typeface="DejaVu Serif"/>
                <a:cs typeface="DejaVu Serif"/>
              </a:rPr>
              <a:t>seconde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40" dirty="0">
                <a:latin typeface="DejaVu Serif"/>
                <a:cs typeface="DejaVu Serif"/>
              </a:rPr>
              <a:t> </a:t>
            </a:r>
            <a:r>
              <a:rPr lang="fr-FR" spc="-90" dirty="0">
                <a:latin typeface="DejaVu Serif"/>
                <a:cs typeface="DejaVu Serif"/>
              </a:rPr>
              <a:t>s</a:t>
            </a:r>
            <a:endParaRPr lang="fr-FR" dirty="0">
              <a:latin typeface="DejaVu Serif"/>
              <a:cs typeface="DejaVu Serif"/>
            </a:endParaRPr>
          </a:p>
          <a:p>
            <a:pPr marL="546100" indent="-69850">
              <a:lnSpc>
                <a:spcPct val="100000"/>
              </a:lnSpc>
              <a:buChar char="-"/>
              <a:tabLst>
                <a:tab pos="546735" algn="l"/>
              </a:tabLst>
            </a:pP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90" dirty="0">
                <a:latin typeface="DejaVu Serif"/>
                <a:cs typeface="DejaVu Serif"/>
              </a:rPr>
              <a:t>minute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40" dirty="0">
                <a:latin typeface="DejaVu Serif"/>
                <a:cs typeface="DejaVu Serif"/>
              </a:rPr>
              <a:t> </a:t>
            </a:r>
            <a:r>
              <a:rPr lang="fr-FR" spc="-85" dirty="0">
                <a:latin typeface="DejaVu Serif"/>
                <a:cs typeface="DejaVu Serif"/>
              </a:rPr>
              <a:t>min</a:t>
            </a:r>
            <a:endParaRPr lang="fr-FR" dirty="0">
              <a:latin typeface="DejaVu Serif"/>
              <a:cs typeface="DejaVu Serif"/>
            </a:endParaRPr>
          </a:p>
          <a:p>
            <a:pPr marL="546100" indent="-69850">
              <a:lnSpc>
                <a:spcPct val="100000"/>
              </a:lnSpc>
              <a:buChar char="-"/>
              <a:tabLst>
                <a:tab pos="546735" algn="l"/>
              </a:tabLst>
            </a:pPr>
            <a:r>
              <a:rPr lang="fr-FR" spc="-90" dirty="0">
                <a:latin typeface="DejaVu Serif"/>
                <a:cs typeface="DejaVu Serif"/>
              </a:rPr>
              <a:t>l’heure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r>
              <a:rPr lang="fr-FR" spc="-114" dirty="0">
                <a:latin typeface="DejaVu Serif"/>
                <a:cs typeface="DejaVu Serif"/>
              </a:rPr>
              <a:t> </a:t>
            </a:r>
            <a:r>
              <a:rPr lang="fr-FR" spc="-95" dirty="0">
                <a:latin typeface="DejaVu Serif"/>
                <a:cs typeface="DejaVu Serif"/>
              </a:rPr>
              <a:t>h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41602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AB4983-73A4-4516-8133-42FE15E1C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55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-5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poids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7C020E-ABCB-4C53-A488-EB4C9B9B6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</a:pPr>
            <a:r>
              <a:rPr lang="fr-FR" sz="4000" spc="-130" dirty="0">
                <a:solidFill>
                  <a:srgbClr val="942B3C"/>
                </a:solidFill>
                <a:latin typeface="DejaVu Serif"/>
                <a:cs typeface="DejaVu Serif"/>
              </a:rPr>
              <a:t>Les </a:t>
            </a:r>
            <a:r>
              <a:rPr lang="fr-FR" sz="4000" spc="-100" dirty="0">
                <a:solidFill>
                  <a:srgbClr val="942B3C"/>
                </a:solidFill>
                <a:latin typeface="DejaVu Serif"/>
                <a:cs typeface="DejaVu Serif"/>
              </a:rPr>
              <a:t>unités </a:t>
            </a:r>
            <a:r>
              <a:rPr lang="fr-FR" sz="4000" spc="-120" dirty="0">
                <a:solidFill>
                  <a:srgbClr val="942B3C"/>
                </a:solidFill>
                <a:latin typeface="DejaVu Serif"/>
                <a:cs typeface="DejaVu Serif"/>
              </a:rPr>
              <a:t>de</a:t>
            </a:r>
            <a:r>
              <a:rPr lang="fr-FR" sz="4000" spc="-18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4000" spc="-90" dirty="0">
                <a:solidFill>
                  <a:srgbClr val="942B3C"/>
                </a:solidFill>
                <a:latin typeface="DejaVu Serif"/>
                <a:cs typeface="DejaVu Serif"/>
              </a:rPr>
              <a:t>poids</a:t>
            </a:r>
            <a:endParaRPr lang="fr-FR" sz="4000" dirty="0">
              <a:latin typeface="DejaVu Serif"/>
              <a:cs typeface="DejaVu Serif"/>
            </a:endParaRPr>
          </a:p>
          <a:p>
            <a:pPr marR="920750" algn="ctr">
              <a:lnSpc>
                <a:spcPct val="100000"/>
              </a:lnSpc>
              <a:spcBef>
                <a:spcPts val="1200"/>
              </a:spcBef>
            </a:pPr>
            <a:r>
              <a:rPr lang="fr-FR" b="1" spc="-95" dirty="0">
                <a:latin typeface="Georgia"/>
                <a:cs typeface="Georgia"/>
              </a:rPr>
              <a:t>Le </a:t>
            </a:r>
            <a:r>
              <a:rPr lang="fr-FR" b="1" spc="-85" dirty="0">
                <a:latin typeface="Georgia"/>
                <a:cs typeface="Georgia"/>
              </a:rPr>
              <a:t>gramme </a:t>
            </a:r>
            <a:r>
              <a:rPr lang="fr-FR" b="1" spc="-90" dirty="0">
                <a:latin typeface="Georgia"/>
                <a:cs typeface="Georgia"/>
              </a:rPr>
              <a:t>:</a:t>
            </a:r>
            <a:r>
              <a:rPr lang="fr-FR" b="1" spc="-5" dirty="0">
                <a:latin typeface="Georgia"/>
                <a:cs typeface="Georgia"/>
              </a:rPr>
              <a:t> </a:t>
            </a:r>
            <a:r>
              <a:rPr lang="fr-FR" b="1" spc="-60" dirty="0">
                <a:latin typeface="Georgia"/>
                <a:cs typeface="Georgia"/>
              </a:rPr>
              <a:t>g</a:t>
            </a:r>
            <a:endParaRPr lang="fr-FR" dirty="0">
              <a:latin typeface="Georgia"/>
              <a:cs typeface="Georgia"/>
            </a:endParaRPr>
          </a:p>
          <a:p>
            <a:pPr marL="17145">
              <a:lnSpc>
                <a:spcPct val="100000"/>
              </a:lnSpc>
              <a:spcBef>
                <a:spcPts val="705"/>
              </a:spcBef>
            </a:pPr>
            <a:r>
              <a:rPr lang="fr-FR" spc="-105" dirty="0">
                <a:latin typeface="DejaVu Serif"/>
                <a:cs typeface="DejaVu Serif"/>
              </a:rPr>
              <a:t>Exemple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multiples</a:t>
            </a:r>
            <a:r>
              <a:rPr lang="fr-FR" spc="-180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endParaRPr lang="fr-FR" dirty="0">
              <a:latin typeface="DejaVu Serif"/>
              <a:cs typeface="DejaVu Serif"/>
            </a:endParaRPr>
          </a:p>
          <a:p>
            <a:pPr marL="701675" marR="111125">
              <a:lnSpc>
                <a:spcPct val="100000"/>
              </a:lnSpc>
              <a:spcBef>
                <a:spcPts val="100"/>
              </a:spcBef>
            </a:pPr>
            <a:r>
              <a:rPr lang="fr-FR" spc="-85" dirty="0">
                <a:latin typeface="DejaVu Serif"/>
                <a:cs typeface="DejaVu Serif"/>
              </a:rPr>
              <a:t>1 </a:t>
            </a:r>
            <a:r>
              <a:rPr lang="fr-FR" spc="-95" dirty="0">
                <a:latin typeface="DejaVu Serif"/>
                <a:cs typeface="DejaVu Serif"/>
              </a:rPr>
              <a:t>kilogramme </a:t>
            </a:r>
            <a:r>
              <a:rPr lang="fr-FR" spc="-75" dirty="0">
                <a:latin typeface="DejaVu Serif"/>
                <a:cs typeface="DejaVu Serif"/>
              </a:rPr>
              <a:t>(kg), </a:t>
            </a:r>
            <a:r>
              <a:rPr lang="fr-FR" spc="-110" dirty="0">
                <a:latin typeface="DejaVu Serif"/>
                <a:cs typeface="DejaVu Serif"/>
              </a:rPr>
              <a:t>égal à </a:t>
            </a:r>
            <a:r>
              <a:rPr lang="fr-FR" spc="-85" dirty="0">
                <a:latin typeface="DejaVu Serif"/>
                <a:cs typeface="DejaVu Serif"/>
              </a:rPr>
              <a:t>1000</a:t>
            </a:r>
            <a:r>
              <a:rPr lang="fr-FR" spc="-170" dirty="0">
                <a:latin typeface="DejaVu Serif"/>
                <a:cs typeface="DejaVu Serif"/>
              </a:rPr>
              <a:t> </a:t>
            </a:r>
            <a:r>
              <a:rPr lang="fr-FR" spc="-150" dirty="0">
                <a:latin typeface="DejaVu Serif"/>
                <a:cs typeface="DejaVu Serif"/>
              </a:rPr>
              <a:t>g  </a:t>
            </a:r>
            <a:r>
              <a:rPr lang="fr-FR" spc="-85" dirty="0">
                <a:latin typeface="DejaVu Serif"/>
                <a:cs typeface="DejaVu Serif"/>
              </a:rPr>
              <a:t>1 </a:t>
            </a:r>
            <a:r>
              <a:rPr lang="fr-FR" spc="-114" dirty="0">
                <a:latin typeface="DejaVu Serif"/>
                <a:cs typeface="DejaVu Serif"/>
              </a:rPr>
              <a:t>gramme </a:t>
            </a:r>
            <a:r>
              <a:rPr lang="fr-FR" spc="-75" dirty="0">
                <a:latin typeface="DejaVu Serif"/>
                <a:cs typeface="DejaVu Serif"/>
              </a:rPr>
              <a:t>(g), </a:t>
            </a:r>
            <a:r>
              <a:rPr lang="fr-FR" spc="-105" dirty="0">
                <a:latin typeface="DejaVu Serif"/>
                <a:cs typeface="DejaVu Serif"/>
              </a:rPr>
              <a:t>égal </a:t>
            </a:r>
            <a:r>
              <a:rPr lang="fr-FR" spc="-110" dirty="0">
                <a:latin typeface="DejaVu Serif"/>
                <a:cs typeface="DejaVu Serif"/>
              </a:rPr>
              <a:t>à </a:t>
            </a:r>
            <a:r>
              <a:rPr lang="fr-FR" spc="-85" dirty="0">
                <a:latin typeface="DejaVu Serif"/>
                <a:cs typeface="DejaVu Serif"/>
              </a:rPr>
              <a:t>1000</a:t>
            </a:r>
            <a:r>
              <a:rPr lang="fr-FR" spc="-135" dirty="0">
                <a:latin typeface="DejaVu Serif"/>
                <a:cs typeface="DejaVu Serif"/>
              </a:rPr>
              <a:t> mg</a:t>
            </a:r>
            <a:endParaRPr lang="fr-FR" dirty="0">
              <a:latin typeface="DejaVu Serif"/>
              <a:cs typeface="DejaVu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fr-FR" sz="4400" dirty="0">
              <a:latin typeface="Times New Roman"/>
              <a:cs typeface="Times New Roman"/>
            </a:endParaRPr>
          </a:p>
          <a:p>
            <a:pPr marL="17145">
              <a:lnSpc>
                <a:spcPct val="100000"/>
              </a:lnSpc>
            </a:pPr>
            <a:r>
              <a:rPr lang="fr-FR" spc="-105" dirty="0">
                <a:latin typeface="DejaVu Serif"/>
                <a:cs typeface="DejaVu Serif"/>
              </a:rPr>
              <a:t>Exemple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75" dirty="0">
                <a:latin typeface="DejaVu Serif"/>
                <a:cs typeface="DejaVu Serif"/>
              </a:rPr>
              <a:t>sous-multiples</a:t>
            </a:r>
            <a:r>
              <a:rPr lang="fr-FR" spc="-125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endParaRPr lang="fr-FR" dirty="0">
              <a:latin typeface="DejaVu Serif"/>
              <a:cs typeface="DejaVu Serif"/>
            </a:endParaRPr>
          </a:p>
          <a:p>
            <a:pPr marL="701675">
              <a:lnSpc>
                <a:spcPct val="100000"/>
              </a:lnSpc>
              <a:spcBef>
                <a:spcPts val="310"/>
              </a:spcBef>
            </a:pPr>
            <a:r>
              <a:rPr lang="fr-FR" spc="-85" dirty="0">
                <a:latin typeface="DejaVu Serif"/>
                <a:cs typeface="DejaVu Serif"/>
              </a:rPr>
              <a:t>1 </a:t>
            </a:r>
            <a:r>
              <a:rPr lang="fr-FR" spc="-90" dirty="0">
                <a:latin typeface="DejaVu Serif"/>
                <a:cs typeface="DejaVu Serif"/>
              </a:rPr>
              <a:t>milligramme </a:t>
            </a:r>
            <a:r>
              <a:rPr lang="fr-FR" spc="-85" dirty="0">
                <a:latin typeface="DejaVu Serif"/>
                <a:cs typeface="DejaVu Serif"/>
              </a:rPr>
              <a:t>(mg), </a:t>
            </a:r>
            <a:r>
              <a:rPr lang="fr-FR" spc="-110" dirty="0">
                <a:latin typeface="DejaVu Serif"/>
                <a:cs typeface="DejaVu Serif"/>
              </a:rPr>
              <a:t>égal à </a:t>
            </a:r>
            <a:r>
              <a:rPr lang="fr-FR" spc="-95" dirty="0">
                <a:latin typeface="DejaVu Serif"/>
                <a:cs typeface="DejaVu Serif"/>
              </a:rPr>
              <a:t>0.001</a:t>
            </a:r>
            <a:r>
              <a:rPr lang="fr-FR" spc="-150" dirty="0">
                <a:latin typeface="DejaVu Serif"/>
                <a:cs typeface="DejaVu Serif"/>
              </a:rPr>
              <a:t> g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07667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EF050B-AA34-4C26-A0F8-514CE5595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55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-5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poids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20B50474-0DA8-45B3-A2F0-F489DA152D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33154" y="3474271"/>
            <a:ext cx="1639966" cy="84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1875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21201D-D658-404C-AFFC-3FE20103E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2D1109-4BD1-47F1-B19F-9C16132C8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4400" spc="-95" dirty="0">
                <a:solidFill>
                  <a:srgbClr val="942B3C"/>
                </a:solidFill>
                <a:latin typeface="DejaVu Serif"/>
                <a:cs typeface="DejaVu Serif"/>
              </a:rPr>
              <a:t>Application</a:t>
            </a:r>
            <a:endParaRPr lang="fr-FR" sz="4400" dirty="0">
              <a:latin typeface="DejaVu Serif"/>
              <a:cs typeface="DejaVu Serif"/>
            </a:endParaRPr>
          </a:p>
          <a:p>
            <a:pPr marL="143510" indent="0">
              <a:lnSpc>
                <a:spcPct val="100000"/>
              </a:lnSpc>
              <a:spcBef>
                <a:spcPts val="944"/>
              </a:spcBef>
              <a:buNone/>
            </a:pPr>
            <a:r>
              <a:rPr lang="fr-FR" spc="-80" dirty="0">
                <a:latin typeface="DejaVu Serif"/>
                <a:cs typeface="DejaVu Serif"/>
              </a:rPr>
              <a:t>Convertir </a:t>
            </a:r>
            <a:r>
              <a:rPr lang="fr-FR" spc="-95" dirty="0">
                <a:latin typeface="DejaVu Serif"/>
                <a:cs typeface="DejaVu Serif"/>
              </a:rPr>
              <a:t>100mg </a:t>
            </a:r>
            <a:r>
              <a:rPr lang="fr-FR" spc="-90" dirty="0">
                <a:latin typeface="DejaVu Serif"/>
                <a:cs typeface="DejaVu Serif"/>
              </a:rPr>
              <a:t>en</a:t>
            </a:r>
            <a:r>
              <a:rPr lang="fr-FR" spc="-135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grammes</a:t>
            </a:r>
          </a:p>
          <a:p>
            <a:pPr marL="143510" indent="0">
              <a:lnSpc>
                <a:spcPct val="100000"/>
              </a:lnSpc>
              <a:spcBef>
                <a:spcPts val="944"/>
              </a:spcBef>
              <a:buNone/>
            </a:pPr>
            <a:r>
              <a:rPr lang="fr-FR" spc="-100" dirty="0">
                <a:latin typeface="DejaVu Serif"/>
                <a:cs typeface="DejaVu Serif"/>
              </a:rPr>
              <a:t>Convertir 500 mg en grammes</a:t>
            </a:r>
          </a:p>
          <a:p>
            <a:pPr marL="143510" indent="0">
              <a:lnSpc>
                <a:spcPct val="100000"/>
              </a:lnSpc>
              <a:spcBef>
                <a:spcPts val="944"/>
              </a:spcBef>
              <a:buNone/>
            </a:pPr>
            <a:r>
              <a:rPr lang="fr-FR" spc="-100" dirty="0">
                <a:latin typeface="DejaVu Serif"/>
                <a:cs typeface="DejaVu Serif"/>
              </a:rPr>
              <a:t>Convertir 960 mg en grammes</a:t>
            </a:r>
          </a:p>
          <a:p>
            <a:pPr marL="143510" indent="0">
              <a:lnSpc>
                <a:spcPct val="100000"/>
              </a:lnSpc>
              <a:spcBef>
                <a:spcPts val="944"/>
              </a:spcBef>
              <a:buNone/>
            </a:pPr>
            <a:r>
              <a:rPr lang="fr-FR" spc="-100" dirty="0">
                <a:latin typeface="DejaVu Serif"/>
                <a:cs typeface="DejaVu Serif"/>
              </a:rPr>
              <a:t>Convertir 10 grammes en mg</a:t>
            </a:r>
          </a:p>
          <a:p>
            <a:pPr marL="143510" indent="0">
              <a:lnSpc>
                <a:spcPct val="100000"/>
              </a:lnSpc>
              <a:spcBef>
                <a:spcPts val="944"/>
              </a:spcBef>
              <a:buNone/>
            </a:pPr>
            <a:endParaRPr lang="fr-FR" dirty="0">
              <a:latin typeface="DejaVu Serif"/>
              <a:cs typeface="DejaVu Serif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58070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7FA7DB-8D25-4CCB-85C9-C11AA800C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55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90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40" dirty="0">
                <a:solidFill>
                  <a:srgbClr val="52CE42"/>
                </a:solidFill>
                <a:latin typeface="Georgia"/>
                <a:cs typeface="Georgia"/>
              </a:rPr>
              <a:t>volumes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E55F41-03F0-4C84-BCC0-5D66DA6CC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</a:pPr>
            <a:r>
              <a:rPr lang="fr-FR" sz="4000" spc="-130" dirty="0">
                <a:solidFill>
                  <a:srgbClr val="942B3C"/>
                </a:solidFill>
                <a:latin typeface="DejaVu Serif"/>
                <a:cs typeface="DejaVu Serif"/>
              </a:rPr>
              <a:t>Les </a:t>
            </a:r>
            <a:r>
              <a:rPr lang="fr-FR" sz="4000" spc="-100" dirty="0">
                <a:solidFill>
                  <a:srgbClr val="942B3C"/>
                </a:solidFill>
                <a:latin typeface="DejaVu Serif"/>
                <a:cs typeface="DejaVu Serif"/>
              </a:rPr>
              <a:t>unités </a:t>
            </a:r>
            <a:r>
              <a:rPr lang="fr-FR" sz="4000" spc="-120" dirty="0">
                <a:solidFill>
                  <a:srgbClr val="942B3C"/>
                </a:solidFill>
                <a:latin typeface="DejaVu Serif"/>
                <a:cs typeface="DejaVu Serif"/>
              </a:rPr>
              <a:t>de</a:t>
            </a:r>
            <a:r>
              <a:rPr lang="fr-FR" sz="4000" spc="-13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4000" spc="-105" dirty="0">
                <a:solidFill>
                  <a:srgbClr val="942B3C"/>
                </a:solidFill>
                <a:latin typeface="DejaVu Serif"/>
                <a:cs typeface="DejaVu Serif"/>
              </a:rPr>
              <a:t>volume</a:t>
            </a:r>
            <a:endParaRPr lang="fr-FR" sz="4000" dirty="0">
              <a:latin typeface="DejaVu Serif"/>
              <a:cs typeface="DejaVu Serif"/>
            </a:endParaRPr>
          </a:p>
          <a:p>
            <a:pPr marL="427355">
              <a:lnSpc>
                <a:spcPct val="100000"/>
              </a:lnSpc>
              <a:spcBef>
                <a:spcPts val="1195"/>
              </a:spcBef>
            </a:pPr>
            <a:r>
              <a:rPr lang="fr-FR" b="1" spc="-95" dirty="0">
                <a:latin typeface="Georgia"/>
                <a:cs typeface="Georgia"/>
              </a:rPr>
              <a:t>Le </a:t>
            </a:r>
            <a:r>
              <a:rPr lang="fr-FR" b="1" spc="-65" dirty="0">
                <a:latin typeface="Georgia"/>
                <a:cs typeface="Georgia"/>
              </a:rPr>
              <a:t>mètre cube </a:t>
            </a:r>
            <a:r>
              <a:rPr lang="fr-FR" b="1" spc="-90" dirty="0">
                <a:latin typeface="Georgia"/>
                <a:cs typeface="Georgia"/>
              </a:rPr>
              <a:t>:</a:t>
            </a:r>
            <a:r>
              <a:rPr lang="fr-FR" b="1" spc="-85" dirty="0">
                <a:latin typeface="Georgia"/>
                <a:cs typeface="Georgia"/>
              </a:rPr>
              <a:t> </a:t>
            </a:r>
            <a:r>
              <a:rPr lang="fr-FR" b="1" spc="-120" dirty="0">
                <a:latin typeface="Georgia"/>
                <a:cs typeface="Georgia"/>
              </a:rPr>
              <a:t>m³</a:t>
            </a:r>
            <a:endParaRPr lang="fr-FR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fr-FR" sz="4800" dirty="0">
              <a:latin typeface="Times New Roman"/>
              <a:cs typeface="Times New Roman"/>
            </a:endParaRPr>
          </a:p>
          <a:p>
            <a:pPr marL="17145">
              <a:lnSpc>
                <a:spcPct val="100000"/>
              </a:lnSpc>
              <a:spcBef>
                <a:spcPts val="5"/>
              </a:spcBef>
            </a:pPr>
            <a:r>
              <a:rPr lang="fr-FR" spc="-105" dirty="0">
                <a:latin typeface="DejaVu Serif"/>
                <a:cs typeface="DejaVu Serif"/>
              </a:rPr>
              <a:t>Exemple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5" dirty="0">
                <a:latin typeface="DejaVu Serif"/>
                <a:cs typeface="DejaVu Serif"/>
              </a:rPr>
              <a:t>sous </a:t>
            </a:r>
            <a:r>
              <a:rPr lang="fr-FR" spc="-75" dirty="0">
                <a:latin typeface="DejaVu Serif"/>
                <a:cs typeface="DejaVu Serif"/>
              </a:rPr>
              <a:t>-multiples</a:t>
            </a:r>
            <a:r>
              <a:rPr lang="fr-FR" spc="-120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:</a:t>
            </a:r>
            <a:endParaRPr lang="fr-FR" dirty="0">
              <a:latin typeface="DejaVu Serif"/>
              <a:cs typeface="DejaVu Serif"/>
            </a:endParaRPr>
          </a:p>
          <a:p>
            <a:pPr marL="701675" marR="5080">
              <a:lnSpc>
                <a:spcPct val="100000"/>
              </a:lnSpc>
              <a:spcBef>
                <a:spcPts val="95"/>
              </a:spcBef>
            </a:pPr>
            <a:r>
              <a:rPr lang="fr-FR" spc="-85" dirty="0">
                <a:latin typeface="DejaVu Serif"/>
                <a:cs typeface="DejaVu Serif"/>
              </a:rPr>
              <a:t>1 </a:t>
            </a:r>
            <a:r>
              <a:rPr lang="fr-FR" spc="-90" dirty="0">
                <a:latin typeface="DejaVu Serif"/>
                <a:cs typeface="DejaVu Serif"/>
              </a:rPr>
              <a:t>centimètre </a:t>
            </a:r>
            <a:r>
              <a:rPr lang="fr-FR" spc="-105" dirty="0">
                <a:latin typeface="DejaVu Serif"/>
                <a:cs typeface="DejaVu Serif"/>
              </a:rPr>
              <a:t>cube </a:t>
            </a:r>
            <a:r>
              <a:rPr lang="fr-FR" spc="-65" dirty="0">
                <a:latin typeface="DejaVu Serif"/>
                <a:cs typeface="DejaVu Serif"/>
              </a:rPr>
              <a:t>(cm³), </a:t>
            </a:r>
            <a:r>
              <a:rPr lang="fr-FR" spc="-105" dirty="0">
                <a:latin typeface="DejaVu Serif"/>
                <a:cs typeface="DejaVu Serif"/>
              </a:rPr>
              <a:t>égal </a:t>
            </a:r>
            <a:r>
              <a:rPr lang="fr-FR" spc="-110" dirty="0">
                <a:latin typeface="DejaVu Serif"/>
                <a:cs typeface="DejaVu Serif"/>
              </a:rPr>
              <a:t>à </a:t>
            </a:r>
            <a:r>
              <a:rPr lang="fr-FR" spc="-90" dirty="0">
                <a:latin typeface="DejaVu Serif"/>
                <a:cs typeface="DejaVu Serif"/>
              </a:rPr>
              <a:t>0.000001</a:t>
            </a:r>
            <a:r>
              <a:rPr lang="fr-FR" spc="-180" dirty="0">
                <a:latin typeface="DejaVu Serif"/>
                <a:cs typeface="DejaVu Serif"/>
              </a:rPr>
              <a:t> </a:t>
            </a:r>
            <a:r>
              <a:rPr lang="fr-FR" spc="-60" dirty="0">
                <a:latin typeface="DejaVu Serif"/>
                <a:cs typeface="DejaVu Serif"/>
              </a:rPr>
              <a:t>m³  </a:t>
            </a:r>
            <a:r>
              <a:rPr lang="fr-FR" spc="-85" dirty="0">
                <a:latin typeface="DejaVu Serif"/>
                <a:cs typeface="DejaVu Serif"/>
              </a:rPr>
              <a:t>1 </a:t>
            </a:r>
            <a:r>
              <a:rPr lang="fr-FR" spc="-80" dirty="0">
                <a:latin typeface="DejaVu Serif"/>
                <a:cs typeface="DejaVu Serif"/>
              </a:rPr>
              <a:t>millimètre </a:t>
            </a:r>
            <a:r>
              <a:rPr lang="fr-FR" spc="-105" dirty="0">
                <a:latin typeface="DejaVu Serif"/>
                <a:cs typeface="DejaVu Serif"/>
              </a:rPr>
              <a:t>cube </a:t>
            </a:r>
            <a:r>
              <a:rPr lang="fr-FR" spc="-60" dirty="0">
                <a:latin typeface="DejaVu Serif"/>
                <a:cs typeface="DejaVu Serif"/>
              </a:rPr>
              <a:t>(mm³), </a:t>
            </a:r>
            <a:r>
              <a:rPr lang="fr-FR" spc="-105" dirty="0">
                <a:latin typeface="DejaVu Serif"/>
                <a:cs typeface="DejaVu Serif"/>
              </a:rPr>
              <a:t>égal </a:t>
            </a:r>
            <a:r>
              <a:rPr lang="fr-FR" spc="-110" dirty="0">
                <a:latin typeface="DejaVu Serif"/>
                <a:cs typeface="DejaVu Serif"/>
              </a:rPr>
              <a:t>à </a:t>
            </a:r>
            <a:r>
              <a:rPr lang="fr-FR" spc="-95" dirty="0">
                <a:latin typeface="DejaVu Serif"/>
                <a:cs typeface="DejaVu Serif"/>
              </a:rPr>
              <a:t>0.001</a:t>
            </a:r>
            <a:r>
              <a:rPr lang="fr-FR" spc="-185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cm³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75110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2C108-1EBF-42DD-8C80-D65D6F870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55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90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40" dirty="0">
                <a:solidFill>
                  <a:srgbClr val="52CE42"/>
                </a:solidFill>
                <a:latin typeface="Georgia"/>
                <a:cs typeface="Georgia"/>
              </a:rPr>
              <a:t>volumes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09B8554B-64ED-422F-B769-0CDAF57D30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9298" y="2157731"/>
            <a:ext cx="10432870" cy="403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9077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68C9C8B3-29B8-47E5-B4EC-C6755C21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55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90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40" dirty="0">
                <a:solidFill>
                  <a:srgbClr val="52CE42"/>
                </a:solidFill>
                <a:latin typeface="Georgia"/>
                <a:cs typeface="Georgia"/>
              </a:rPr>
              <a:t>volumes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0CC92A-3570-4304-AC9F-9944057BA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4400" spc="-95" dirty="0">
                <a:solidFill>
                  <a:srgbClr val="942B3C"/>
                </a:solidFill>
                <a:latin typeface="DejaVu Serif"/>
                <a:cs typeface="DejaVu Serif"/>
              </a:rPr>
              <a:t>Application</a:t>
            </a:r>
            <a:endParaRPr lang="fr-FR" sz="4400" dirty="0">
              <a:latin typeface="DejaVu Serif"/>
              <a:cs typeface="DejaVu Serif"/>
            </a:endParaRPr>
          </a:p>
          <a:p>
            <a:pPr marL="372110">
              <a:lnSpc>
                <a:spcPct val="100000"/>
              </a:lnSpc>
              <a:spcBef>
                <a:spcPts val="944"/>
              </a:spcBef>
            </a:pP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Convertir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1 cm³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en</a:t>
            </a:r>
            <a:r>
              <a:rPr lang="fr-FR" spc="-16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mm³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23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80BC14-7565-4BBA-9C94-B78B9ABD0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95" dirty="0">
                <a:latin typeface="Georgia"/>
                <a:cs typeface="Georgia"/>
              </a:rPr>
              <a:t>La </a:t>
            </a:r>
            <a:r>
              <a:rPr lang="fr-FR" b="1" spc="-105" dirty="0">
                <a:latin typeface="Georgia"/>
                <a:cs typeface="Georgia"/>
              </a:rPr>
              <a:t>règle </a:t>
            </a:r>
            <a:r>
              <a:rPr lang="fr-FR" b="1" spc="-110" dirty="0">
                <a:latin typeface="Georgia"/>
                <a:cs typeface="Georgia"/>
              </a:rPr>
              <a:t>des</a:t>
            </a:r>
            <a:r>
              <a:rPr lang="fr-FR" b="1" spc="220" dirty="0">
                <a:latin typeface="Georgia"/>
                <a:cs typeface="Georgia"/>
              </a:rPr>
              <a:t> </a:t>
            </a:r>
            <a:r>
              <a:rPr lang="fr-FR" b="1" spc="-120" dirty="0">
                <a:latin typeface="Georgia"/>
                <a:cs typeface="Georgia"/>
              </a:rPr>
              <a:t>5B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82794-F72B-4BBF-AEDA-7D132DEAE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pc="-145" dirty="0">
                <a:solidFill>
                  <a:srgbClr val="942B3C"/>
                </a:solidFill>
                <a:latin typeface="DejaVu Serif"/>
                <a:cs typeface="DejaVu Serif"/>
              </a:rPr>
              <a:t>La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sécurisation </a:t>
            </a:r>
            <a:r>
              <a:rPr lang="fr-FR" spc="-120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l’administration  </a:t>
            </a:r>
            <a:r>
              <a:rPr lang="fr-FR" spc="-114" dirty="0">
                <a:solidFill>
                  <a:srgbClr val="942B3C"/>
                </a:solidFill>
                <a:latin typeface="DejaVu Serif"/>
                <a:cs typeface="DejaVu Serif"/>
              </a:rPr>
              <a:t>médicamenteuse </a:t>
            </a:r>
            <a:r>
              <a:rPr lang="fr-FR" spc="-105" dirty="0">
                <a:solidFill>
                  <a:srgbClr val="942B3C"/>
                </a:solidFill>
                <a:latin typeface="DejaVu Serif"/>
                <a:cs typeface="DejaVu Serif"/>
              </a:rPr>
              <a:t>repose </a:t>
            </a:r>
            <a:r>
              <a:rPr lang="fr-FR" b="1" spc="-80" dirty="0">
                <a:solidFill>
                  <a:srgbClr val="942B3C"/>
                </a:solidFill>
                <a:latin typeface="Georgia"/>
                <a:cs typeface="Georgia"/>
              </a:rPr>
              <a:t>sur </a:t>
            </a:r>
            <a:r>
              <a:rPr lang="fr-FR" b="1" spc="-65" dirty="0">
                <a:solidFill>
                  <a:srgbClr val="942B3C"/>
                </a:solidFill>
                <a:latin typeface="Georgia"/>
                <a:cs typeface="Georgia"/>
              </a:rPr>
              <a:t>la </a:t>
            </a:r>
            <a:r>
              <a:rPr lang="fr-FR" b="1" spc="-60" dirty="0">
                <a:solidFill>
                  <a:srgbClr val="942B3C"/>
                </a:solidFill>
                <a:latin typeface="Georgia"/>
                <a:cs typeface="Georgia"/>
              </a:rPr>
              <a:t>règle </a:t>
            </a:r>
            <a:r>
              <a:rPr lang="fr-FR" b="1" spc="-70" dirty="0">
                <a:solidFill>
                  <a:srgbClr val="942B3C"/>
                </a:solidFill>
                <a:latin typeface="Georgia"/>
                <a:cs typeface="Georgia"/>
              </a:rPr>
              <a:t>des </a:t>
            </a:r>
            <a:r>
              <a:rPr lang="fr-FR" b="1" spc="-10" dirty="0">
                <a:solidFill>
                  <a:srgbClr val="942B3C"/>
                </a:solidFill>
                <a:latin typeface="Georgia"/>
                <a:cs typeface="Georgia"/>
              </a:rPr>
              <a:t>5</a:t>
            </a:r>
            <a:r>
              <a:rPr lang="fr-FR" b="1" spc="-5" dirty="0">
                <a:solidFill>
                  <a:srgbClr val="942B3C"/>
                </a:solidFill>
                <a:latin typeface="Georgia"/>
                <a:cs typeface="Georgia"/>
              </a:rPr>
              <a:t> </a:t>
            </a:r>
            <a:r>
              <a:rPr lang="fr-FR" b="1" spc="-130" dirty="0">
                <a:solidFill>
                  <a:srgbClr val="942B3C"/>
                </a:solidFill>
                <a:latin typeface="Georgia"/>
                <a:cs typeface="Georgia"/>
              </a:rPr>
              <a:t>B.</a:t>
            </a:r>
            <a:endParaRPr lang="fr-FR" dirty="0">
              <a:latin typeface="Georgia"/>
              <a:cs typeface="Georgia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object 18">
            <a:extLst>
              <a:ext uri="{FF2B5EF4-FFF2-40B4-BE49-F238E27FC236}">
                <a16:creationId xmlns:a16="http://schemas.microsoft.com/office/drawing/2014/main" id="{04D9BF7B-2A62-4D69-8FC0-06BD2B17F96A}"/>
              </a:ext>
            </a:extLst>
          </p:cNvPr>
          <p:cNvSpPr txBox="1"/>
          <p:nvPr/>
        </p:nvSpPr>
        <p:spPr>
          <a:xfrm>
            <a:off x="2124120" y="3174072"/>
            <a:ext cx="1113155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0" spc="-1730" dirty="0">
                <a:solidFill>
                  <a:srgbClr val="942B3C"/>
                </a:solidFill>
                <a:latin typeface="DejaVu Serif"/>
                <a:cs typeface="DejaVu Serif"/>
              </a:rPr>
              <a:t>B</a:t>
            </a:r>
            <a:endParaRPr sz="14000" dirty="0">
              <a:latin typeface="DejaVu Serif"/>
              <a:cs typeface="DejaVu Serif"/>
            </a:endParaRPr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EBF558E7-4018-496D-BF28-0F2B218C2B24}"/>
              </a:ext>
            </a:extLst>
          </p:cNvPr>
          <p:cNvSpPr txBox="1"/>
          <p:nvPr/>
        </p:nvSpPr>
        <p:spPr>
          <a:xfrm>
            <a:off x="2171109" y="5123204"/>
            <a:ext cx="101917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spc="-200" dirty="0">
                <a:solidFill>
                  <a:srgbClr val="942B3C"/>
                </a:solidFill>
                <a:latin typeface="Georgia"/>
                <a:cs typeface="Georgia"/>
              </a:rPr>
              <a:t>Les</a:t>
            </a:r>
            <a:r>
              <a:rPr sz="2600" b="1" spc="-165" dirty="0">
                <a:solidFill>
                  <a:srgbClr val="942B3C"/>
                </a:solidFill>
                <a:latin typeface="Georgia"/>
                <a:cs typeface="Georgia"/>
              </a:rPr>
              <a:t> </a:t>
            </a:r>
            <a:r>
              <a:rPr sz="2600" b="1" spc="-150" dirty="0">
                <a:solidFill>
                  <a:srgbClr val="942B3C"/>
                </a:solidFill>
                <a:latin typeface="Georgia"/>
                <a:cs typeface="Georgia"/>
              </a:rPr>
              <a:t>5B</a:t>
            </a:r>
            <a:endParaRPr sz="2600" dirty="0">
              <a:latin typeface="Georgia"/>
              <a:cs typeface="Georgia"/>
            </a:endParaRPr>
          </a:p>
        </p:txBody>
      </p:sp>
      <p:sp>
        <p:nvSpPr>
          <p:cNvPr id="6" name="object 10">
            <a:extLst>
              <a:ext uri="{FF2B5EF4-FFF2-40B4-BE49-F238E27FC236}">
                <a16:creationId xmlns:a16="http://schemas.microsoft.com/office/drawing/2014/main" id="{5891977F-667E-4A22-9DC5-DB9A29659F56}"/>
              </a:ext>
            </a:extLst>
          </p:cNvPr>
          <p:cNvSpPr txBox="1"/>
          <p:nvPr/>
        </p:nvSpPr>
        <p:spPr>
          <a:xfrm>
            <a:off x="3284263" y="3612825"/>
            <a:ext cx="3224399" cy="1972335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400"/>
              </a:spcBef>
            </a:pPr>
            <a:r>
              <a:rPr sz="2800" b="1" spc="-150" dirty="0">
                <a:solidFill>
                  <a:srgbClr val="942B3C"/>
                </a:solidFill>
                <a:latin typeface="Georgia"/>
                <a:cs typeface="Georgia"/>
              </a:rPr>
              <a:t>Médicament</a:t>
            </a:r>
            <a:endParaRPr sz="28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695"/>
              </a:spcBef>
              <a:tabLst>
                <a:tab pos="625475" algn="l"/>
              </a:tabLst>
            </a:pPr>
            <a:r>
              <a:rPr sz="3200" b="1" spc="-555" baseline="18162" dirty="0">
                <a:solidFill>
                  <a:srgbClr val="942B3C"/>
                </a:solidFill>
                <a:latin typeface="Georgia"/>
                <a:cs typeface="Georgia"/>
              </a:rPr>
              <a:t>ON</a:t>
            </a:r>
            <a:r>
              <a:rPr sz="2800" b="1" spc="-555" baseline="18162" dirty="0">
                <a:solidFill>
                  <a:srgbClr val="942B3C"/>
                </a:solidFill>
                <a:latin typeface="Georgia"/>
                <a:cs typeface="Georgia"/>
              </a:rPr>
              <a:t>	</a:t>
            </a:r>
            <a:r>
              <a:rPr sz="2800" b="1" spc="-145" dirty="0">
                <a:solidFill>
                  <a:srgbClr val="942B3C"/>
                </a:solidFill>
                <a:latin typeface="Georgia"/>
                <a:cs typeface="Georgia"/>
              </a:rPr>
              <a:t>Dose</a:t>
            </a:r>
            <a:endParaRPr sz="2800" dirty="0">
              <a:latin typeface="Georgia"/>
              <a:cs typeface="Georgia"/>
            </a:endParaRPr>
          </a:p>
          <a:p>
            <a:pPr marL="625475">
              <a:lnSpc>
                <a:spcPct val="100000"/>
              </a:lnSpc>
              <a:spcBef>
                <a:spcPts val="2170"/>
              </a:spcBef>
            </a:pPr>
            <a:r>
              <a:rPr sz="2800" b="1" spc="-180" dirty="0">
                <a:solidFill>
                  <a:srgbClr val="942B3C"/>
                </a:solidFill>
                <a:latin typeface="Georgia"/>
                <a:cs typeface="Georgia"/>
              </a:rPr>
              <a:t>Voie</a:t>
            </a:r>
            <a:endParaRPr sz="2800" dirty="0">
              <a:latin typeface="Georgia"/>
              <a:cs typeface="Georgia"/>
            </a:endParaRPr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740CD9B7-F10A-4842-BA55-EF8E748B6BF7}"/>
              </a:ext>
            </a:extLst>
          </p:cNvPr>
          <p:cNvSpPr txBox="1"/>
          <p:nvPr/>
        </p:nvSpPr>
        <p:spPr>
          <a:xfrm>
            <a:off x="3892276" y="3213283"/>
            <a:ext cx="1791063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120" dirty="0">
                <a:solidFill>
                  <a:srgbClr val="942B3C"/>
                </a:solidFill>
                <a:latin typeface="Georgia"/>
                <a:cs typeface="Georgia"/>
              </a:rPr>
              <a:t>Patient</a:t>
            </a:r>
            <a:endParaRPr sz="2800" dirty="0">
              <a:latin typeface="Georgia"/>
              <a:cs typeface="Georgia"/>
            </a:endParaRPr>
          </a:p>
        </p:txBody>
      </p:sp>
      <p:sp>
        <p:nvSpPr>
          <p:cNvPr id="8" name="object 9">
            <a:extLst>
              <a:ext uri="{FF2B5EF4-FFF2-40B4-BE49-F238E27FC236}">
                <a16:creationId xmlns:a16="http://schemas.microsoft.com/office/drawing/2014/main" id="{8601A9D2-BD7C-4056-991F-9A64CABE75CA}"/>
              </a:ext>
            </a:extLst>
          </p:cNvPr>
          <p:cNvSpPr txBox="1"/>
          <p:nvPr/>
        </p:nvSpPr>
        <p:spPr>
          <a:xfrm>
            <a:off x="3892276" y="5660766"/>
            <a:ext cx="220372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229" dirty="0">
                <a:solidFill>
                  <a:srgbClr val="942B3C"/>
                </a:solidFill>
                <a:latin typeface="Georgia"/>
                <a:cs typeface="Georgia"/>
              </a:rPr>
              <a:t>Mom</a:t>
            </a:r>
            <a:r>
              <a:rPr sz="2800" b="1" spc="-155" dirty="0">
                <a:solidFill>
                  <a:srgbClr val="942B3C"/>
                </a:solidFill>
                <a:latin typeface="Georgia"/>
                <a:cs typeface="Georgia"/>
              </a:rPr>
              <a:t>e</a:t>
            </a:r>
            <a:r>
              <a:rPr sz="2800" b="1" spc="-120" dirty="0">
                <a:solidFill>
                  <a:srgbClr val="942B3C"/>
                </a:solidFill>
                <a:latin typeface="Georgia"/>
                <a:cs typeface="Georgia"/>
              </a:rPr>
              <a:t>nt</a:t>
            </a:r>
            <a:endParaRPr sz="28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712633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41319161-F9F5-4A99-BE10-305C9AB0F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55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90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40" dirty="0">
                <a:solidFill>
                  <a:srgbClr val="52CE42"/>
                </a:solidFill>
                <a:latin typeface="Georgia"/>
                <a:cs typeface="Georgia"/>
              </a:rPr>
              <a:t>volumes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D44A49E9-CCDE-4E31-A414-54250B3D5D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372" y="2776009"/>
            <a:ext cx="10515600" cy="3081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8035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5E6E67-D86B-47EC-B72E-2D6DCE218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A62DFD-478B-4F89-AB8B-6CE62D077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0" marR="380365" indent="0">
              <a:lnSpc>
                <a:spcPct val="120000"/>
              </a:lnSpc>
              <a:spcBef>
                <a:spcPts val="150"/>
              </a:spcBef>
              <a:buNone/>
            </a:pPr>
            <a:r>
              <a:rPr lang="fr-FR" spc="-135" dirty="0">
                <a:solidFill>
                  <a:srgbClr val="942B3C"/>
                </a:solidFill>
                <a:latin typeface="DejaVu Serif"/>
                <a:cs typeface="DejaVu Serif"/>
              </a:rPr>
              <a:t>On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peut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aussi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utiliser </a:t>
            </a:r>
            <a:r>
              <a:rPr lang="fr-FR" spc="-85" dirty="0">
                <a:solidFill>
                  <a:srgbClr val="942B3C"/>
                </a:solidFill>
                <a:latin typeface="DejaVu Serif"/>
                <a:cs typeface="DejaVu Serif"/>
              </a:rPr>
              <a:t>les unités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capacité. 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L’unité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est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le 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litre:</a:t>
            </a:r>
            <a:r>
              <a:rPr lang="fr-FR" spc="-14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130" dirty="0">
                <a:solidFill>
                  <a:srgbClr val="942B3C"/>
                </a:solidFill>
                <a:latin typeface="DejaVu Serif"/>
                <a:cs typeface="DejaVu Serif"/>
              </a:rPr>
              <a:t>L</a:t>
            </a:r>
            <a:endParaRPr lang="fr-FR" dirty="0">
              <a:latin typeface="DejaVu Serif"/>
              <a:cs typeface="DejaVu Serif"/>
            </a:endParaRPr>
          </a:p>
          <a:p>
            <a:pPr marL="12700">
              <a:lnSpc>
                <a:spcPct val="120000"/>
              </a:lnSpc>
              <a:spcBef>
                <a:spcPts val="760"/>
              </a:spcBef>
            </a:pPr>
            <a:r>
              <a:rPr lang="fr-FR" sz="2400" spc="-85" dirty="0">
                <a:solidFill>
                  <a:srgbClr val="942B3C"/>
                </a:solidFill>
                <a:latin typeface="DejaVu Serif"/>
                <a:cs typeface="DejaVu Serif"/>
              </a:rPr>
              <a:t>Tableau </a:t>
            </a:r>
            <a:r>
              <a:rPr lang="fr-FR" sz="2400" spc="-90" dirty="0">
                <a:solidFill>
                  <a:srgbClr val="942B3C"/>
                </a:solidFill>
                <a:latin typeface="DejaVu Serif"/>
                <a:cs typeface="DejaVu Serif"/>
              </a:rPr>
              <a:t>de </a:t>
            </a:r>
            <a:r>
              <a:rPr lang="fr-FR" sz="2400" spc="-85" dirty="0">
                <a:solidFill>
                  <a:srgbClr val="942B3C"/>
                </a:solidFill>
                <a:latin typeface="DejaVu Serif"/>
                <a:cs typeface="DejaVu Serif"/>
              </a:rPr>
              <a:t>correspondance </a:t>
            </a:r>
            <a:r>
              <a:rPr lang="fr-FR" sz="2400" spc="-80" dirty="0">
                <a:solidFill>
                  <a:srgbClr val="942B3C"/>
                </a:solidFill>
                <a:latin typeface="DejaVu Serif"/>
                <a:cs typeface="DejaVu Serif"/>
              </a:rPr>
              <a:t>entre volumes et </a:t>
            </a:r>
            <a:r>
              <a:rPr lang="fr-FR" sz="2400" spc="-90" dirty="0">
                <a:solidFill>
                  <a:srgbClr val="942B3C"/>
                </a:solidFill>
                <a:latin typeface="DejaVu Serif"/>
                <a:cs typeface="DejaVu Serif"/>
              </a:rPr>
              <a:t>capacités</a:t>
            </a:r>
            <a:r>
              <a:rPr lang="fr-FR" sz="2400" spc="-105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2400" spc="-70" dirty="0">
                <a:solidFill>
                  <a:srgbClr val="942B3C"/>
                </a:solidFill>
                <a:latin typeface="DejaVu Serif"/>
                <a:cs typeface="DejaVu Serif"/>
              </a:rPr>
              <a:t>:</a:t>
            </a:r>
            <a:endParaRPr lang="fr-FR" sz="2400" dirty="0">
              <a:latin typeface="DejaVu Serif"/>
              <a:cs typeface="DejaVu Serif"/>
            </a:endParaRPr>
          </a:p>
          <a:p>
            <a:pPr marL="143510" indent="0">
              <a:lnSpc>
                <a:spcPts val="950"/>
              </a:lnSpc>
              <a:buNone/>
            </a:pPr>
            <a:endParaRPr lang="fr-FR" spc="-70" dirty="0">
              <a:latin typeface="DejaVu Serif"/>
              <a:cs typeface="DejaVu Serif"/>
            </a:endParaRPr>
          </a:p>
          <a:p>
            <a:pPr marL="143510" indent="0">
              <a:lnSpc>
                <a:spcPts val="950"/>
              </a:lnSpc>
              <a:buNone/>
            </a:pPr>
            <a:endParaRPr lang="fr-FR" spc="-70" dirty="0">
              <a:latin typeface="DejaVu Serif"/>
              <a:cs typeface="DejaVu Serif"/>
            </a:endParaRPr>
          </a:p>
          <a:p>
            <a:pPr marL="372110">
              <a:lnSpc>
                <a:spcPts val="950"/>
              </a:lnSpc>
            </a:pPr>
            <a:endParaRPr lang="fr-FR" spc="-70" dirty="0">
              <a:latin typeface="DejaVu Serif"/>
              <a:cs typeface="DejaVu Serif"/>
            </a:endParaRPr>
          </a:p>
          <a:p>
            <a:pPr marL="372110">
              <a:lnSpc>
                <a:spcPts val="950"/>
              </a:lnSpc>
            </a:pPr>
            <a:endParaRPr lang="fr-FR" spc="-70" dirty="0">
              <a:latin typeface="DejaVu Serif"/>
              <a:cs typeface="DejaVu Serif"/>
            </a:endParaRPr>
          </a:p>
          <a:p>
            <a:pPr marL="372110">
              <a:lnSpc>
                <a:spcPts val="950"/>
              </a:lnSpc>
            </a:pPr>
            <a:endParaRPr lang="fr-FR" spc="-70" dirty="0">
              <a:latin typeface="DejaVu Serif"/>
              <a:cs typeface="DejaVu Serif"/>
            </a:endParaRPr>
          </a:p>
          <a:p>
            <a:pPr marL="372110">
              <a:lnSpc>
                <a:spcPts val="950"/>
              </a:lnSpc>
            </a:pPr>
            <a:endParaRPr lang="fr-FR" spc="-70" dirty="0">
              <a:latin typeface="DejaVu Serif"/>
              <a:cs typeface="DejaVu Serif"/>
            </a:endParaRPr>
          </a:p>
          <a:p>
            <a:pPr marL="372110">
              <a:lnSpc>
                <a:spcPts val="950"/>
              </a:lnSpc>
            </a:pPr>
            <a:endParaRPr lang="fr-FR" spc="-70" dirty="0">
              <a:latin typeface="DejaVu Serif"/>
              <a:cs typeface="DejaVu Serif"/>
            </a:endParaRPr>
          </a:p>
          <a:p>
            <a:pPr marL="372110">
              <a:lnSpc>
                <a:spcPts val="950"/>
              </a:lnSpc>
            </a:pPr>
            <a:endParaRPr lang="fr-FR" spc="-70" dirty="0">
              <a:latin typeface="DejaVu Serif"/>
              <a:cs typeface="DejaVu Serif"/>
            </a:endParaRPr>
          </a:p>
          <a:p>
            <a:pPr marL="372110">
              <a:lnSpc>
                <a:spcPts val="950"/>
              </a:lnSpc>
            </a:pPr>
            <a:endParaRPr lang="fr-FR" spc="-70" dirty="0">
              <a:latin typeface="DejaVu Serif"/>
              <a:cs typeface="DejaVu Serif"/>
            </a:endParaRPr>
          </a:p>
          <a:p>
            <a:pPr marL="143510" indent="0">
              <a:lnSpc>
                <a:spcPct val="100000"/>
              </a:lnSpc>
              <a:buNone/>
            </a:pPr>
            <a:endParaRPr lang="fr-FR" spc="-70" dirty="0">
              <a:latin typeface="DejaVu Serif"/>
              <a:cs typeface="DejaVu Serif"/>
            </a:endParaRPr>
          </a:p>
          <a:p>
            <a:pPr marL="372110">
              <a:lnSpc>
                <a:spcPct val="100000"/>
              </a:lnSpc>
              <a:spcBef>
                <a:spcPts val="100"/>
              </a:spcBef>
            </a:pPr>
            <a:r>
              <a:rPr lang="fr-FR" spc="-65" dirty="0">
                <a:latin typeface="DejaVu Serif"/>
                <a:cs typeface="DejaVu Serif"/>
              </a:rPr>
              <a:t>1 </a:t>
            </a:r>
            <a:r>
              <a:rPr lang="fr-FR" spc="-100" dirty="0">
                <a:latin typeface="DejaVu Serif"/>
                <a:cs typeface="DejaVu Serif"/>
              </a:rPr>
              <a:t>L </a:t>
            </a:r>
            <a:r>
              <a:rPr lang="fr-FR" spc="-70" dirty="0">
                <a:latin typeface="DejaVu Serif"/>
                <a:cs typeface="DejaVu Serif"/>
              </a:rPr>
              <a:t>est </a:t>
            </a:r>
            <a:r>
              <a:rPr lang="fr-FR" spc="-85" dirty="0">
                <a:latin typeface="DejaVu Serif"/>
                <a:cs typeface="DejaVu Serif"/>
              </a:rPr>
              <a:t>égal à </a:t>
            </a:r>
            <a:r>
              <a:rPr lang="fr-FR" spc="-65" dirty="0">
                <a:latin typeface="DejaVu Serif"/>
                <a:cs typeface="DejaVu Serif"/>
              </a:rPr>
              <a:t>1</a:t>
            </a:r>
            <a:r>
              <a:rPr lang="fr-FR" spc="-105" dirty="0">
                <a:latin typeface="DejaVu Serif"/>
                <a:cs typeface="DejaVu Serif"/>
              </a:rPr>
              <a:t> </a:t>
            </a:r>
            <a:r>
              <a:rPr lang="fr-FR" spc="-50" dirty="0">
                <a:latin typeface="DejaVu Serif"/>
                <a:cs typeface="DejaVu Serif"/>
              </a:rPr>
              <a:t>dm³</a:t>
            </a:r>
            <a:endParaRPr lang="fr-FR" dirty="0">
              <a:latin typeface="DejaVu Serif"/>
              <a:cs typeface="DejaVu Serif"/>
            </a:endParaRPr>
          </a:p>
          <a:p>
            <a:pPr marL="372110">
              <a:lnSpc>
                <a:spcPct val="100000"/>
              </a:lnSpc>
            </a:pPr>
            <a:r>
              <a:rPr lang="fr-FR" spc="-65" dirty="0">
                <a:latin typeface="DejaVu Serif"/>
                <a:cs typeface="DejaVu Serif"/>
              </a:rPr>
              <a:t>1 </a:t>
            </a:r>
            <a:r>
              <a:rPr lang="fr-FR" spc="-95" dirty="0" err="1">
                <a:latin typeface="DejaVu Serif"/>
                <a:cs typeface="DejaVu Serif"/>
              </a:rPr>
              <a:t>mL</a:t>
            </a:r>
            <a:r>
              <a:rPr lang="fr-FR" spc="-95" dirty="0">
                <a:latin typeface="DejaVu Serif"/>
                <a:cs typeface="DejaVu Serif"/>
              </a:rPr>
              <a:t> </a:t>
            </a:r>
            <a:r>
              <a:rPr lang="fr-FR" spc="-70" dirty="0">
                <a:latin typeface="DejaVu Serif"/>
                <a:cs typeface="DejaVu Serif"/>
              </a:rPr>
              <a:t>est </a:t>
            </a:r>
            <a:r>
              <a:rPr lang="fr-FR" spc="-85" dirty="0">
                <a:latin typeface="DejaVu Serif"/>
                <a:cs typeface="DejaVu Serif"/>
              </a:rPr>
              <a:t>égal à </a:t>
            </a:r>
            <a:r>
              <a:rPr lang="fr-FR" spc="-65" dirty="0">
                <a:latin typeface="DejaVu Serif"/>
                <a:cs typeface="DejaVu Serif"/>
              </a:rPr>
              <a:t>1 cm³ </a:t>
            </a:r>
            <a:r>
              <a:rPr lang="fr-FR" spc="-120" dirty="0">
                <a:latin typeface="DejaVu Serif"/>
                <a:cs typeface="DejaVu Serif"/>
              </a:rPr>
              <a:t>(=</a:t>
            </a:r>
            <a:r>
              <a:rPr lang="fr-FR" spc="-195" dirty="0">
                <a:latin typeface="DejaVu Serif"/>
                <a:cs typeface="DejaVu Serif"/>
              </a:rPr>
              <a:t> </a:t>
            </a:r>
            <a:r>
              <a:rPr lang="fr-FR" spc="-70" dirty="0">
                <a:latin typeface="DejaVu Serif"/>
                <a:cs typeface="DejaVu Serif"/>
              </a:rPr>
              <a:t>cc)</a:t>
            </a:r>
            <a:endParaRPr lang="fr-FR" dirty="0">
              <a:latin typeface="DejaVu Serif"/>
              <a:cs typeface="DejaVu Serif"/>
            </a:endParaRPr>
          </a:p>
          <a:p>
            <a:pPr marL="372110">
              <a:lnSpc>
                <a:spcPts val="950"/>
              </a:lnSpc>
            </a:pPr>
            <a:endParaRPr lang="fr-FR" dirty="0">
              <a:latin typeface="DejaVu Serif"/>
              <a:cs typeface="DejaVu Serif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768EE8F-8F72-40B0-B5E3-033AE960C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70776"/>
            <a:ext cx="10515600" cy="210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825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F739C8-38B4-4A17-8103-5A8A9F483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55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110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14" dirty="0">
                <a:solidFill>
                  <a:srgbClr val="52CE42"/>
                </a:solidFill>
                <a:latin typeface="Georgia"/>
                <a:cs typeface="Georgia"/>
              </a:rPr>
              <a:t>capacité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D8D814-5001-44F5-8BB4-8DA75063F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lang="fr-FR" sz="4000" spc="-130" dirty="0">
                <a:solidFill>
                  <a:srgbClr val="942B3C"/>
                </a:solidFill>
                <a:latin typeface="DejaVu Serif"/>
                <a:cs typeface="DejaVu Serif"/>
              </a:rPr>
              <a:t>Les </a:t>
            </a:r>
            <a:r>
              <a:rPr lang="fr-FR" sz="4000" spc="-100" dirty="0">
                <a:solidFill>
                  <a:srgbClr val="942B3C"/>
                </a:solidFill>
                <a:latin typeface="DejaVu Serif"/>
                <a:cs typeface="DejaVu Serif"/>
              </a:rPr>
              <a:t>unités </a:t>
            </a:r>
            <a:r>
              <a:rPr lang="fr-FR" sz="4000" spc="-120" dirty="0">
                <a:solidFill>
                  <a:srgbClr val="942B3C"/>
                </a:solidFill>
                <a:latin typeface="DejaVu Serif"/>
                <a:cs typeface="DejaVu Serif"/>
              </a:rPr>
              <a:t>de</a:t>
            </a:r>
            <a:r>
              <a:rPr lang="fr-FR" sz="4000" spc="-14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4000" spc="-114" dirty="0">
                <a:solidFill>
                  <a:srgbClr val="942B3C"/>
                </a:solidFill>
                <a:latin typeface="DejaVu Serif"/>
                <a:cs typeface="DejaVu Serif"/>
              </a:rPr>
              <a:t>capacité</a:t>
            </a:r>
            <a:endParaRPr lang="fr-FR" sz="4000" dirty="0">
              <a:latin typeface="DejaVu Serif"/>
              <a:cs typeface="DejaVu Serif"/>
            </a:endParaRPr>
          </a:p>
          <a:p>
            <a:pPr marR="911225" algn="ctr">
              <a:lnSpc>
                <a:spcPct val="100000"/>
              </a:lnSpc>
              <a:spcBef>
                <a:spcPts val="1195"/>
              </a:spcBef>
            </a:pPr>
            <a:r>
              <a:rPr lang="fr-FR" b="1" spc="-95" dirty="0">
                <a:latin typeface="Georgia"/>
                <a:cs typeface="Georgia"/>
              </a:rPr>
              <a:t>Le </a:t>
            </a:r>
            <a:r>
              <a:rPr lang="fr-FR" b="1" spc="-45" dirty="0">
                <a:latin typeface="Georgia"/>
                <a:cs typeface="Georgia"/>
              </a:rPr>
              <a:t>litre </a:t>
            </a:r>
            <a:r>
              <a:rPr lang="fr-FR" b="1" spc="-90" dirty="0">
                <a:latin typeface="Georgia"/>
                <a:cs typeface="Georgia"/>
              </a:rPr>
              <a:t>:</a:t>
            </a:r>
            <a:r>
              <a:rPr lang="fr-FR" b="1" spc="-150" dirty="0">
                <a:latin typeface="Georgia"/>
                <a:cs typeface="Georgia"/>
              </a:rPr>
              <a:t> </a:t>
            </a:r>
            <a:r>
              <a:rPr lang="fr-FR" b="1" spc="-140" dirty="0">
                <a:latin typeface="Georgia"/>
                <a:cs typeface="Georgia"/>
              </a:rPr>
              <a:t>L</a:t>
            </a:r>
            <a:endParaRPr lang="fr-FR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fr-FR" sz="3600" dirty="0">
              <a:latin typeface="Times New Roman"/>
              <a:cs typeface="Times New Roman"/>
            </a:endParaRPr>
          </a:p>
          <a:p>
            <a:pPr marL="17145">
              <a:lnSpc>
                <a:spcPct val="100000"/>
              </a:lnSpc>
            </a:pPr>
            <a:r>
              <a:rPr lang="fr-FR" spc="-105" dirty="0">
                <a:latin typeface="DejaVu Serif"/>
                <a:cs typeface="DejaVu Serif"/>
              </a:rPr>
              <a:t>Exemple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5" dirty="0">
                <a:latin typeface="DejaVu Serif"/>
                <a:cs typeface="DejaVu Serif"/>
              </a:rPr>
              <a:t>sous</a:t>
            </a:r>
            <a:r>
              <a:rPr lang="fr-FR" spc="-105" dirty="0">
                <a:latin typeface="DejaVu Serif"/>
                <a:cs typeface="DejaVu Serif"/>
              </a:rPr>
              <a:t> </a:t>
            </a:r>
            <a:r>
              <a:rPr lang="fr-FR" spc="-75" dirty="0">
                <a:latin typeface="DejaVu Serif"/>
                <a:cs typeface="DejaVu Serif"/>
              </a:rPr>
              <a:t>-multiple:</a:t>
            </a:r>
            <a:endParaRPr lang="fr-FR" dirty="0">
              <a:latin typeface="DejaVu Serif"/>
              <a:cs typeface="DejaVu Serif"/>
            </a:endParaRPr>
          </a:p>
          <a:p>
            <a:pPr marL="701675">
              <a:lnSpc>
                <a:spcPct val="100000"/>
              </a:lnSpc>
              <a:spcBef>
                <a:spcPts val="315"/>
              </a:spcBef>
            </a:pPr>
            <a:r>
              <a:rPr lang="fr-FR" spc="-85" dirty="0">
                <a:latin typeface="DejaVu Serif"/>
                <a:cs typeface="DejaVu Serif"/>
              </a:rPr>
              <a:t>1 </a:t>
            </a:r>
            <a:r>
              <a:rPr lang="fr-FR" spc="-80" dirty="0">
                <a:latin typeface="DejaVu Serif"/>
                <a:cs typeface="DejaVu Serif"/>
              </a:rPr>
              <a:t>décilitre </a:t>
            </a:r>
            <a:r>
              <a:rPr lang="fr-FR" spc="-75" dirty="0">
                <a:latin typeface="DejaVu Serif"/>
                <a:cs typeface="DejaVu Serif"/>
              </a:rPr>
              <a:t>(</a:t>
            </a:r>
            <a:r>
              <a:rPr lang="fr-FR" spc="-75" dirty="0" err="1">
                <a:latin typeface="DejaVu Serif"/>
                <a:cs typeface="DejaVu Serif"/>
              </a:rPr>
              <a:t>dL</a:t>
            </a:r>
            <a:r>
              <a:rPr lang="fr-FR" spc="-75" dirty="0">
                <a:latin typeface="DejaVu Serif"/>
                <a:cs typeface="DejaVu Serif"/>
              </a:rPr>
              <a:t>), </a:t>
            </a:r>
            <a:r>
              <a:rPr lang="fr-FR" spc="-105" dirty="0">
                <a:latin typeface="DejaVu Serif"/>
                <a:cs typeface="DejaVu Serif"/>
              </a:rPr>
              <a:t>égal </a:t>
            </a:r>
            <a:r>
              <a:rPr lang="fr-FR" spc="-110" dirty="0">
                <a:latin typeface="DejaVu Serif"/>
                <a:cs typeface="DejaVu Serif"/>
              </a:rPr>
              <a:t>à</a:t>
            </a:r>
            <a:r>
              <a:rPr lang="fr-FR" spc="-175" dirty="0">
                <a:latin typeface="DejaVu Serif"/>
                <a:cs typeface="DejaVu Serif"/>
              </a:rPr>
              <a:t> </a:t>
            </a:r>
            <a:r>
              <a:rPr lang="fr-FR" spc="-105" dirty="0">
                <a:latin typeface="DejaVu Serif"/>
                <a:cs typeface="DejaVu Serif"/>
              </a:rPr>
              <a:t>0.1L</a:t>
            </a:r>
            <a:endParaRPr lang="fr-FR" dirty="0">
              <a:latin typeface="DejaVu Serif"/>
              <a:cs typeface="DejaVu Serif"/>
            </a:endParaRPr>
          </a:p>
          <a:p>
            <a:pPr marL="701675">
              <a:lnSpc>
                <a:spcPct val="100000"/>
              </a:lnSpc>
              <a:spcBef>
                <a:spcPts val="325"/>
              </a:spcBef>
            </a:pPr>
            <a:r>
              <a:rPr lang="fr-FR" spc="-85" dirty="0">
                <a:latin typeface="DejaVu Serif"/>
                <a:cs typeface="DejaVu Serif"/>
              </a:rPr>
              <a:t>1 </a:t>
            </a:r>
            <a:r>
              <a:rPr lang="fr-FR" spc="-80" dirty="0">
                <a:latin typeface="DejaVu Serif"/>
                <a:cs typeface="DejaVu Serif"/>
              </a:rPr>
              <a:t>centilitre (</a:t>
            </a:r>
            <a:r>
              <a:rPr lang="fr-FR" spc="-80" dirty="0" err="1">
                <a:latin typeface="DejaVu Serif"/>
                <a:cs typeface="DejaVu Serif"/>
              </a:rPr>
              <a:t>cL</a:t>
            </a:r>
            <a:r>
              <a:rPr lang="fr-FR" spc="-80" dirty="0">
                <a:latin typeface="DejaVu Serif"/>
                <a:cs typeface="DejaVu Serif"/>
              </a:rPr>
              <a:t>), </a:t>
            </a:r>
            <a:r>
              <a:rPr lang="fr-FR" spc="-105" dirty="0">
                <a:latin typeface="DejaVu Serif"/>
                <a:cs typeface="DejaVu Serif"/>
              </a:rPr>
              <a:t>égal </a:t>
            </a:r>
            <a:r>
              <a:rPr lang="fr-FR" spc="-110" dirty="0">
                <a:latin typeface="DejaVu Serif"/>
                <a:cs typeface="DejaVu Serif"/>
              </a:rPr>
              <a:t>à</a:t>
            </a:r>
            <a:r>
              <a:rPr lang="fr-FR" spc="-185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0.01L</a:t>
            </a:r>
            <a:endParaRPr lang="fr-FR" dirty="0">
              <a:latin typeface="DejaVu Serif"/>
              <a:cs typeface="DejaVu Serif"/>
            </a:endParaRPr>
          </a:p>
          <a:p>
            <a:pPr marL="701675">
              <a:lnSpc>
                <a:spcPct val="100000"/>
              </a:lnSpc>
              <a:spcBef>
                <a:spcPts val="320"/>
              </a:spcBef>
            </a:pPr>
            <a:r>
              <a:rPr lang="fr-FR" spc="-85" dirty="0">
                <a:latin typeface="DejaVu Serif"/>
                <a:cs typeface="DejaVu Serif"/>
              </a:rPr>
              <a:t>1 </a:t>
            </a:r>
            <a:r>
              <a:rPr lang="fr-FR" spc="-65" dirty="0">
                <a:latin typeface="DejaVu Serif"/>
                <a:cs typeface="DejaVu Serif"/>
              </a:rPr>
              <a:t>millilitre </a:t>
            </a:r>
            <a:r>
              <a:rPr lang="fr-FR" spc="-80" dirty="0">
                <a:latin typeface="DejaVu Serif"/>
                <a:cs typeface="DejaVu Serif"/>
              </a:rPr>
              <a:t>(</a:t>
            </a:r>
            <a:r>
              <a:rPr lang="fr-FR" spc="-80" dirty="0" err="1">
                <a:latin typeface="DejaVu Serif"/>
                <a:cs typeface="DejaVu Serif"/>
              </a:rPr>
              <a:t>mL</a:t>
            </a:r>
            <a:r>
              <a:rPr lang="fr-FR" spc="-80" dirty="0">
                <a:latin typeface="DejaVu Serif"/>
                <a:cs typeface="DejaVu Serif"/>
              </a:rPr>
              <a:t>), </a:t>
            </a:r>
            <a:r>
              <a:rPr lang="fr-FR" spc="-110" dirty="0">
                <a:latin typeface="DejaVu Serif"/>
                <a:cs typeface="DejaVu Serif"/>
              </a:rPr>
              <a:t>égal à</a:t>
            </a:r>
            <a:r>
              <a:rPr lang="fr-FR" spc="-190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0.001L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67855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23D729FC-2E3D-4231-B862-91FDED23E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55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110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14" dirty="0">
                <a:solidFill>
                  <a:srgbClr val="52CE42"/>
                </a:solidFill>
                <a:latin typeface="Georgia"/>
                <a:cs typeface="Georgia"/>
              </a:rPr>
              <a:t>capacité</a:t>
            </a: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F7763D0-F2F0-4CA5-AC98-4DC227AF12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4974" y="1982632"/>
            <a:ext cx="9780104" cy="4593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1229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F77D9A87-2A24-4AC3-8957-6612CFB36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55" dirty="0">
                <a:solidFill>
                  <a:srgbClr val="52CE42"/>
                </a:solidFill>
                <a:latin typeface="Georgia"/>
                <a:cs typeface="Georgia"/>
              </a:rPr>
              <a:t>Les </a:t>
            </a:r>
            <a:r>
              <a:rPr lang="fr-FR" b="1" spc="-120" dirty="0">
                <a:solidFill>
                  <a:srgbClr val="52CE42"/>
                </a:solidFill>
                <a:latin typeface="Georgia"/>
                <a:cs typeface="Georgia"/>
              </a:rPr>
              <a:t>unités </a:t>
            </a:r>
            <a:r>
              <a:rPr lang="fr-FR" b="1" spc="-110" dirty="0">
                <a:solidFill>
                  <a:srgbClr val="52CE42"/>
                </a:solidFill>
                <a:latin typeface="Georgia"/>
                <a:cs typeface="Georgia"/>
              </a:rPr>
              <a:t>de</a:t>
            </a:r>
            <a:r>
              <a:rPr lang="fr-FR" b="1" spc="110" dirty="0">
                <a:solidFill>
                  <a:srgbClr val="52CE42"/>
                </a:solidFill>
                <a:latin typeface="Georgia"/>
                <a:cs typeface="Georgia"/>
              </a:rPr>
              <a:t> </a:t>
            </a:r>
            <a:r>
              <a:rPr lang="fr-FR" b="1" spc="-114" dirty="0">
                <a:solidFill>
                  <a:srgbClr val="52CE42"/>
                </a:solidFill>
                <a:latin typeface="Georgia"/>
                <a:cs typeface="Georgia"/>
              </a:rPr>
              <a:t>capacité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C01F86-A265-45DE-867C-8D4AD077A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4400" spc="-95" dirty="0">
                <a:solidFill>
                  <a:srgbClr val="942B3C"/>
                </a:solidFill>
                <a:latin typeface="DejaVu Serif"/>
                <a:cs typeface="DejaVu Serif"/>
              </a:rPr>
              <a:t>Application</a:t>
            </a:r>
            <a:endParaRPr lang="fr-FR" sz="4400" dirty="0">
              <a:latin typeface="DejaVu Serif"/>
              <a:cs typeface="DejaVu Serif"/>
            </a:endParaRPr>
          </a:p>
          <a:p>
            <a:pPr marL="372110">
              <a:lnSpc>
                <a:spcPct val="100000"/>
              </a:lnSpc>
              <a:spcBef>
                <a:spcPts val="825"/>
              </a:spcBef>
            </a:pP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Convertir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1 </a:t>
            </a:r>
            <a:r>
              <a:rPr lang="fr-FR" spc="-114" dirty="0" err="1">
                <a:solidFill>
                  <a:srgbClr val="942B3C"/>
                </a:solidFill>
                <a:latin typeface="DejaVu Serif"/>
                <a:cs typeface="DejaVu Serif"/>
              </a:rPr>
              <a:t>mL</a:t>
            </a:r>
            <a:r>
              <a:rPr lang="fr-FR" spc="-114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en</a:t>
            </a:r>
            <a:r>
              <a:rPr lang="fr-FR" spc="-10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114" dirty="0">
                <a:solidFill>
                  <a:srgbClr val="942B3C"/>
                </a:solidFill>
                <a:latin typeface="DejaVu Serif"/>
                <a:cs typeface="DejaVu Serif"/>
              </a:rPr>
              <a:t>L</a:t>
            </a:r>
            <a:endParaRPr lang="fr-FR" dirty="0">
              <a:latin typeface="DejaVu Serif"/>
              <a:cs typeface="DejaVu Serif"/>
            </a:endParaRPr>
          </a:p>
          <a:p>
            <a:pPr marL="372110">
              <a:lnSpc>
                <a:spcPct val="100000"/>
              </a:lnSpc>
              <a:spcBef>
                <a:spcPts val="145"/>
              </a:spcBef>
            </a:pP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Convertir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1 </a:t>
            </a:r>
            <a:r>
              <a:rPr lang="fr-FR" spc="-114" dirty="0">
                <a:solidFill>
                  <a:srgbClr val="942B3C"/>
                </a:solidFill>
                <a:latin typeface="DejaVu Serif"/>
                <a:cs typeface="DejaVu Serif"/>
              </a:rPr>
              <a:t>L </a:t>
            </a:r>
            <a:r>
              <a:rPr lang="fr-FR" spc="-90" dirty="0">
                <a:solidFill>
                  <a:srgbClr val="942B3C"/>
                </a:solidFill>
                <a:latin typeface="DejaVu Serif"/>
                <a:cs typeface="DejaVu Serif"/>
              </a:rPr>
              <a:t>en </a:t>
            </a:r>
            <a:r>
              <a:rPr lang="fr-FR" spc="-114" dirty="0" err="1">
                <a:solidFill>
                  <a:srgbClr val="942B3C"/>
                </a:solidFill>
                <a:latin typeface="DejaVu Serif"/>
                <a:cs typeface="DejaVu Serif"/>
              </a:rPr>
              <a:t>mL</a:t>
            </a:r>
            <a:r>
              <a:rPr lang="fr-FR" spc="-114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80" dirty="0">
                <a:solidFill>
                  <a:srgbClr val="942B3C"/>
                </a:solidFill>
                <a:latin typeface="DejaVu Serif"/>
                <a:cs typeface="DejaVu Serif"/>
              </a:rPr>
              <a:t>et </a:t>
            </a:r>
            <a:r>
              <a:rPr lang="fr-FR" spc="-95" dirty="0">
                <a:solidFill>
                  <a:srgbClr val="942B3C"/>
                </a:solidFill>
                <a:latin typeface="DejaVu Serif"/>
                <a:cs typeface="DejaVu Serif"/>
              </a:rPr>
              <a:t>en</a:t>
            </a:r>
            <a:r>
              <a:rPr lang="fr-FR" spc="-7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pc="-75" dirty="0">
                <a:solidFill>
                  <a:srgbClr val="942B3C"/>
                </a:solidFill>
                <a:latin typeface="DejaVu Serif"/>
                <a:cs typeface="DejaVu Serif"/>
              </a:rPr>
              <a:t>cm³                          </a:t>
            </a:r>
            <a:endParaRPr lang="fr-FR" dirty="0">
              <a:latin typeface="DejaVu Serif"/>
              <a:cs typeface="DejaVu Serif"/>
            </a:endParaRP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object 36">
            <a:extLst>
              <a:ext uri="{FF2B5EF4-FFF2-40B4-BE49-F238E27FC236}">
                <a16:creationId xmlns:a16="http://schemas.microsoft.com/office/drawing/2014/main" id="{8236B388-EB19-41B4-A9FF-26F4DE029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215116"/>
              </p:ext>
            </p:extLst>
          </p:nvPr>
        </p:nvGraphicFramePr>
        <p:xfrm>
          <a:off x="999460" y="3763926"/>
          <a:ext cx="10354339" cy="24130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6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3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8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8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86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18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70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86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770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864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5864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2641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602791">
                <a:tc gridSpan="3"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spc="-45" dirty="0">
                          <a:latin typeface="DejaVu Serif"/>
                          <a:cs typeface="DejaVu Serif"/>
                        </a:rPr>
                        <a:t>m³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387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spc="-50" dirty="0">
                          <a:latin typeface="DejaVu Serif"/>
                          <a:cs typeface="DejaVu Serif"/>
                        </a:rPr>
                        <a:t>dm³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387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spc="-55" dirty="0">
                          <a:latin typeface="DejaVu Serif"/>
                          <a:cs typeface="DejaVu Serif"/>
                        </a:rPr>
                        <a:t>cm³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387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3200" spc="-60" dirty="0">
                          <a:latin typeface="DejaVu Serif"/>
                          <a:cs typeface="DejaVu Serif"/>
                        </a:rPr>
                        <a:t>mm³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387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3200" dirty="0">
                          <a:latin typeface="DejaVu Serif"/>
                          <a:cs typeface="DejaVu Serif"/>
                        </a:rPr>
                        <a:t>L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3200" spc="-85" dirty="0">
                          <a:latin typeface="DejaVu Serif"/>
                          <a:cs typeface="DejaVu Serif"/>
                        </a:rPr>
                        <a:t>dL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3200" spc="-85" dirty="0">
                          <a:latin typeface="DejaVu Serif"/>
                          <a:cs typeface="DejaVu Serif"/>
                        </a:rPr>
                        <a:t>cL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3200" spc="-95" dirty="0">
                          <a:latin typeface="DejaVu Serif"/>
                          <a:cs typeface="DejaVu Serif"/>
                        </a:rPr>
                        <a:t>mL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76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3200" spc="-75" dirty="0">
                          <a:latin typeface="DejaVu Serif"/>
                          <a:cs typeface="DejaVu Serif"/>
                        </a:rPr>
                        <a:t>0.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635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3200" dirty="0">
                          <a:latin typeface="DejaVu Serif"/>
                          <a:cs typeface="DejaVu Serif"/>
                        </a:rPr>
                        <a:t>0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635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3200" dirty="0">
                          <a:latin typeface="DejaVu Serif"/>
                          <a:cs typeface="DejaVu Serif"/>
                        </a:rPr>
                        <a:t>0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635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3200" dirty="0">
                          <a:solidFill>
                            <a:srgbClr val="942B3C"/>
                          </a:solidFill>
                          <a:latin typeface="DejaVu Serif"/>
                          <a:cs typeface="DejaVu Serif"/>
                        </a:rPr>
                        <a:t>1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635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9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3200" dirty="0">
                          <a:solidFill>
                            <a:srgbClr val="942B3C"/>
                          </a:solidFill>
                          <a:latin typeface="DejaVu Serif"/>
                          <a:cs typeface="DejaVu Serif"/>
                        </a:rPr>
                        <a:t>1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3200" dirty="0">
                          <a:latin typeface="DejaVu Serif"/>
                          <a:cs typeface="DejaVu Serif"/>
                        </a:rPr>
                        <a:t>0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3200" dirty="0">
                          <a:latin typeface="DejaVu Serif"/>
                          <a:cs typeface="DejaVu Serif"/>
                        </a:rPr>
                        <a:t>0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3200" dirty="0">
                          <a:latin typeface="DejaVu Serif"/>
                          <a:cs typeface="DejaVu Serif"/>
                        </a:rPr>
                        <a:t>0</a:t>
                      </a:r>
                      <a:endParaRPr sz="3200">
                        <a:latin typeface="DejaVu Serif"/>
                        <a:cs typeface="DejaVu Serif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37">
            <a:extLst>
              <a:ext uri="{FF2B5EF4-FFF2-40B4-BE49-F238E27FC236}">
                <a16:creationId xmlns:a16="http://schemas.microsoft.com/office/drawing/2014/main" id="{C4934A1B-6E4F-47E4-81F6-4EB70917AF76}"/>
              </a:ext>
            </a:extLst>
          </p:cNvPr>
          <p:cNvSpPr txBox="1"/>
          <p:nvPr/>
        </p:nvSpPr>
        <p:spPr>
          <a:xfrm>
            <a:off x="7591647" y="2227779"/>
            <a:ext cx="3062177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sz="2800" spc="-104" baseline="9259" dirty="0">
                <a:latin typeface="DejaVu Serif"/>
                <a:cs typeface="DejaVu Serif"/>
              </a:rPr>
              <a:t>Répons</a:t>
            </a:r>
            <a:r>
              <a:rPr sz="2800" spc="-104" baseline="4629" dirty="0">
                <a:latin typeface="DejaVu Serif"/>
                <a:cs typeface="DejaVu Serif"/>
              </a:rPr>
              <a:t>e: </a:t>
            </a:r>
            <a:r>
              <a:rPr sz="2800" spc="-112" baseline="4629" dirty="0">
                <a:latin typeface="DejaVu Serif"/>
                <a:cs typeface="DejaVu Serif"/>
              </a:rPr>
              <a:t>1mL </a:t>
            </a:r>
            <a:r>
              <a:rPr sz="2800" spc="-262" baseline="4629" dirty="0">
                <a:latin typeface="DejaVu Serif"/>
                <a:cs typeface="DejaVu Serif"/>
              </a:rPr>
              <a:t>=</a:t>
            </a:r>
            <a:r>
              <a:rPr lang="fr-FR" sz="2800" spc="-262" baseline="4629" dirty="0">
                <a:latin typeface="DejaVu Serif"/>
                <a:cs typeface="DejaVu Serif"/>
              </a:rPr>
              <a:t> </a:t>
            </a:r>
            <a:r>
              <a:rPr sz="2800" spc="-262" baseline="4629" dirty="0">
                <a:latin typeface="DejaVu Serif"/>
                <a:cs typeface="DejaVu Serif"/>
              </a:rPr>
              <a:t> </a:t>
            </a:r>
            <a:r>
              <a:rPr lang="fr-FR" sz="2800" spc="-97" baseline="4629" dirty="0">
                <a:latin typeface="DejaVu Serif"/>
                <a:cs typeface="DejaVu Serif"/>
              </a:rPr>
              <a:t> </a:t>
            </a:r>
            <a:r>
              <a:rPr sz="2800" spc="-65" dirty="0">
                <a:latin typeface="DejaVu Serif"/>
                <a:cs typeface="DejaVu Serif"/>
              </a:rPr>
              <a:t>0</a:t>
            </a:r>
            <a:r>
              <a:rPr lang="fr-FR" sz="2800" spc="-65" dirty="0">
                <a:latin typeface="DejaVu Serif"/>
                <a:cs typeface="DejaVu Serif"/>
              </a:rPr>
              <a:t>,0</a:t>
            </a:r>
            <a:r>
              <a:rPr sz="2800" spc="-65" dirty="0">
                <a:latin typeface="DejaVu Serif"/>
                <a:cs typeface="DejaVu Serif"/>
              </a:rPr>
              <a:t>01</a:t>
            </a:r>
            <a:r>
              <a:rPr sz="2800" spc="-100" dirty="0">
                <a:latin typeface="DejaVu Serif"/>
                <a:cs typeface="DejaVu Serif"/>
              </a:rPr>
              <a:t> </a:t>
            </a:r>
            <a:r>
              <a:rPr sz="2800" spc="-80" dirty="0">
                <a:latin typeface="DejaVu Serif"/>
                <a:cs typeface="DejaVu Serif"/>
              </a:rPr>
              <a:t>L</a:t>
            </a:r>
            <a:endParaRPr sz="2800" dirty="0">
              <a:latin typeface="DejaVu Serif"/>
              <a:cs typeface="DejaVu Serif"/>
            </a:endParaRPr>
          </a:p>
        </p:txBody>
      </p:sp>
      <p:sp>
        <p:nvSpPr>
          <p:cNvPr id="8" name="object 38">
            <a:extLst>
              <a:ext uri="{FF2B5EF4-FFF2-40B4-BE49-F238E27FC236}">
                <a16:creationId xmlns:a16="http://schemas.microsoft.com/office/drawing/2014/main" id="{C419F822-7D97-4506-A214-73CDD45D0226}"/>
              </a:ext>
            </a:extLst>
          </p:cNvPr>
          <p:cNvSpPr txBox="1"/>
          <p:nvPr/>
        </p:nvSpPr>
        <p:spPr>
          <a:xfrm>
            <a:off x="7591646" y="2980190"/>
            <a:ext cx="3062177" cy="6141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00"/>
              </a:lnSpc>
            </a:pPr>
            <a:endParaRPr lang="fr-FR" sz="2800" spc="-75" baseline="9259" dirty="0">
              <a:latin typeface="DejaVu Serif"/>
              <a:cs typeface="DejaVu Serif"/>
            </a:endParaRPr>
          </a:p>
          <a:p>
            <a:pPr>
              <a:lnSpc>
                <a:spcPts val="600"/>
              </a:lnSpc>
            </a:pPr>
            <a:endParaRPr lang="fr-FR" sz="2800" spc="-75" baseline="9259" dirty="0">
              <a:latin typeface="DejaVu Serif"/>
              <a:cs typeface="DejaVu Serif"/>
            </a:endParaRPr>
          </a:p>
          <a:p>
            <a:pPr>
              <a:lnSpc>
                <a:spcPts val="600"/>
              </a:lnSpc>
            </a:pPr>
            <a:endParaRPr lang="fr-FR" sz="2800" spc="-75" baseline="9259" dirty="0">
              <a:latin typeface="DejaVu Serif"/>
              <a:cs typeface="DejaVu Serif"/>
            </a:endParaRPr>
          </a:p>
          <a:p>
            <a:pPr>
              <a:lnSpc>
                <a:spcPts val="600"/>
              </a:lnSpc>
            </a:pPr>
            <a:endParaRPr lang="fr-FR" sz="2800" spc="-75" baseline="9259" dirty="0">
              <a:latin typeface="DejaVu Serif"/>
              <a:cs typeface="DejaVu Serif"/>
            </a:endParaRPr>
          </a:p>
          <a:p>
            <a:pPr>
              <a:lnSpc>
                <a:spcPts val="600"/>
              </a:lnSpc>
            </a:pPr>
            <a:r>
              <a:rPr sz="2800" spc="-75" baseline="9259" dirty="0">
                <a:latin typeface="DejaVu Serif"/>
                <a:cs typeface="DejaVu Serif"/>
              </a:rPr>
              <a:t>1 </a:t>
            </a:r>
            <a:r>
              <a:rPr sz="2800" spc="-120" baseline="9259" dirty="0">
                <a:latin typeface="DejaVu Serif"/>
                <a:cs typeface="DejaVu Serif"/>
              </a:rPr>
              <a:t>L </a:t>
            </a:r>
            <a:r>
              <a:rPr sz="2800" spc="-262" baseline="9259" dirty="0">
                <a:latin typeface="DejaVu Serif"/>
                <a:cs typeface="DejaVu Serif"/>
              </a:rPr>
              <a:t>= </a:t>
            </a:r>
            <a:r>
              <a:rPr sz="2800" spc="-97" baseline="9259" dirty="0">
                <a:latin typeface="DejaVu Serif"/>
                <a:cs typeface="DejaVu Serif"/>
              </a:rPr>
              <a:t>100</a:t>
            </a:r>
            <a:r>
              <a:rPr sz="2800" spc="-97" baseline="4629" dirty="0">
                <a:latin typeface="DejaVu Serif"/>
                <a:cs typeface="DejaVu Serif"/>
              </a:rPr>
              <a:t>0 </a:t>
            </a:r>
            <a:r>
              <a:rPr sz="2800" spc="-120" baseline="4629" dirty="0">
                <a:latin typeface="DejaVu Serif"/>
                <a:cs typeface="DejaVu Serif"/>
              </a:rPr>
              <a:t>mL </a:t>
            </a:r>
            <a:r>
              <a:rPr sz="2800" spc="-262" baseline="4629" dirty="0">
                <a:latin typeface="DejaVu Serif"/>
                <a:cs typeface="DejaVu Serif"/>
              </a:rPr>
              <a:t>= </a:t>
            </a:r>
            <a:r>
              <a:rPr lang="fr-FR" sz="2800" spc="-97" baseline="4629" dirty="0">
                <a:latin typeface="DejaVu Serif"/>
                <a:cs typeface="DejaVu Serif"/>
              </a:rPr>
              <a:t> </a:t>
            </a:r>
            <a:r>
              <a:rPr lang="fr-FR" sz="2800" spc="-65" baseline="4629" dirty="0">
                <a:latin typeface="DejaVu Serif"/>
                <a:cs typeface="DejaVu Serif"/>
              </a:rPr>
              <a:t> </a:t>
            </a:r>
            <a:r>
              <a:rPr lang="fr-FR" sz="2800" spc="-65" dirty="0">
                <a:latin typeface="DejaVu Serif"/>
                <a:cs typeface="DejaVu Serif"/>
              </a:rPr>
              <a:t>1000</a:t>
            </a:r>
            <a:r>
              <a:rPr sz="2800" spc="-140" dirty="0">
                <a:latin typeface="DejaVu Serif"/>
                <a:cs typeface="DejaVu Serif"/>
              </a:rPr>
              <a:t> </a:t>
            </a:r>
            <a:r>
              <a:rPr sz="2800" spc="-50" dirty="0">
                <a:latin typeface="DejaVu Serif"/>
                <a:cs typeface="DejaVu Serif"/>
              </a:rPr>
              <a:t>cm³</a:t>
            </a:r>
            <a:endParaRPr lang="fr-FR" sz="2800" spc="-50" dirty="0">
              <a:latin typeface="DejaVu Serif"/>
              <a:cs typeface="DejaVu Serif"/>
            </a:endParaRPr>
          </a:p>
          <a:p>
            <a:pPr>
              <a:lnSpc>
                <a:spcPts val="600"/>
              </a:lnSpc>
            </a:pPr>
            <a:endParaRPr lang="fr-FR" sz="2800" spc="-50" dirty="0">
              <a:latin typeface="DejaVu Serif"/>
              <a:cs typeface="DejaVu Serif"/>
            </a:endParaRPr>
          </a:p>
          <a:p>
            <a:pPr>
              <a:lnSpc>
                <a:spcPts val="600"/>
              </a:lnSpc>
            </a:pPr>
            <a:endParaRPr lang="fr-FR" sz="2800" spc="-50" dirty="0">
              <a:latin typeface="DejaVu Serif"/>
              <a:cs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334482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73623140-9A28-461D-ACC3-C1AE4958F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95" dirty="0">
                <a:latin typeface="Georgia"/>
                <a:cs typeface="Georgia"/>
              </a:rPr>
              <a:t>La </a:t>
            </a:r>
            <a:r>
              <a:rPr lang="fr-FR" b="1" spc="-105" dirty="0">
                <a:latin typeface="Georgia"/>
                <a:cs typeface="Georgia"/>
              </a:rPr>
              <a:t>règle </a:t>
            </a:r>
            <a:r>
              <a:rPr lang="fr-FR" b="1" spc="-110" dirty="0">
                <a:latin typeface="Georgia"/>
                <a:cs typeface="Georgia"/>
              </a:rPr>
              <a:t>des</a:t>
            </a:r>
            <a:r>
              <a:rPr lang="fr-FR" b="1" spc="220" dirty="0">
                <a:latin typeface="Georgia"/>
                <a:cs typeface="Georgia"/>
              </a:rPr>
              <a:t> </a:t>
            </a:r>
            <a:r>
              <a:rPr lang="fr-FR" b="1" spc="-120" dirty="0">
                <a:latin typeface="Georgia"/>
                <a:cs typeface="Georgia"/>
              </a:rPr>
              <a:t>5B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7B709C-CC28-4BD3-A8C2-E776BFBD7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b="1" dirty="0"/>
              <a:t>S’assurer de donner au bon  patient, le médicament prescrit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L’identité du patient est vérifiée lors de chaque administration (nom, prénom, date de naissance…)</a:t>
            </a:r>
          </a:p>
          <a:p>
            <a:r>
              <a:rPr lang="fr-FR" b="1" dirty="0"/>
              <a:t>S’assurer que le bon médicament va être administré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L’étiquetage du médicament est vérifié  </a:t>
            </a:r>
          </a:p>
          <a:p>
            <a:pPr marL="0" indent="0">
              <a:buNone/>
            </a:pPr>
            <a:r>
              <a:rPr lang="fr-FR" dirty="0"/>
              <a:t>- Le nom du médicament est clair</a:t>
            </a:r>
          </a:p>
          <a:p>
            <a:pPr marL="0" indent="0">
              <a:buNone/>
            </a:pPr>
            <a:r>
              <a:rPr lang="fr-FR" dirty="0"/>
              <a:t>- La prescription doit être rédigée pour le bon patient</a:t>
            </a:r>
          </a:p>
          <a:p>
            <a:pPr>
              <a:buFontTx/>
              <a:buChar char="-"/>
            </a:pPr>
            <a:r>
              <a:rPr lang="fr-FR" dirty="0"/>
              <a:t> La forme galénique ou la concentration...est précisée </a:t>
            </a:r>
          </a:p>
          <a:p>
            <a:pPr>
              <a:buFontTx/>
              <a:buChar char="-"/>
            </a:pPr>
            <a:r>
              <a:rPr lang="fr-FR" dirty="0"/>
              <a:t> Le produit préparé correspond à la prescription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230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04B77323-0B29-42EE-AFED-AA7B0326F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606" y="251036"/>
            <a:ext cx="10772775" cy="1658198"/>
          </a:xfrm>
        </p:spPr>
        <p:txBody>
          <a:bodyPr/>
          <a:lstStyle/>
          <a:p>
            <a:r>
              <a:rPr lang="fr-FR" b="1" spc="-195" dirty="0">
                <a:latin typeface="Georgia"/>
                <a:cs typeface="Georgia"/>
              </a:rPr>
              <a:t>La </a:t>
            </a:r>
            <a:r>
              <a:rPr lang="fr-FR" b="1" spc="-105" dirty="0">
                <a:latin typeface="Georgia"/>
                <a:cs typeface="Georgia"/>
              </a:rPr>
              <a:t>règle </a:t>
            </a:r>
            <a:r>
              <a:rPr lang="fr-FR" b="1" spc="-110" dirty="0">
                <a:latin typeface="Georgia"/>
                <a:cs typeface="Georgia"/>
              </a:rPr>
              <a:t>des</a:t>
            </a:r>
            <a:r>
              <a:rPr lang="fr-FR" b="1" spc="220" dirty="0">
                <a:latin typeface="Georgia"/>
                <a:cs typeface="Georgia"/>
              </a:rPr>
              <a:t> </a:t>
            </a:r>
            <a:r>
              <a:rPr lang="fr-FR" b="1" spc="-120" dirty="0">
                <a:latin typeface="Georgia"/>
                <a:cs typeface="Georgia"/>
              </a:rPr>
              <a:t>5B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3DC0AB-C3C6-4B76-8768-ACFA94BD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93628"/>
            <a:ext cx="10753725" cy="376618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fr-FR" sz="2000" b="1" dirty="0"/>
              <a:t>S’assurer d’administrer la bonne dose, concentration,  ou dilution du médicament prescrit</a:t>
            </a:r>
            <a:endParaRPr lang="fr-FR" sz="2000" dirty="0"/>
          </a:p>
          <a:p>
            <a:pPr marL="0" indent="0">
              <a:lnSpc>
                <a:spcPct val="120000"/>
              </a:lnSpc>
              <a:buNone/>
            </a:pPr>
            <a:r>
              <a:rPr lang="fr-FR" sz="2000" dirty="0"/>
              <a:t>- La dose est rédigée de façon précise (exprimée soit en  concentration/ soit en quantité totale du médicament  en précisant le nom et le volume du diluant)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000" dirty="0"/>
              <a:t>- La dose prescrite est adaptée au patient (enfant, personne âgée, insuffisant rénal…)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000" dirty="0"/>
              <a:t>- Les unités de mesure sont connues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000" dirty="0"/>
              <a:t>- Les calculs de dose et de dilution réalisés sont  vérifiés.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000" dirty="0"/>
              <a:t>- Une double vérification est faite en cas de doute sur  les calculs et systématiquement pour certains médicaments considérés à risque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2000" dirty="0"/>
              <a:t>- Le prescripteur ou le pharmacien est questionné lorsque la dose prescrite diffère de la posologie habituelle</a:t>
            </a:r>
          </a:p>
          <a:p>
            <a:pPr marL="0" indent="0">
              <a:lnSpc>
                <a:spcPct val="120000"/>
              </a:lnSpc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45306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84352186-CFAE-4DCD-ADFC-BDEF7D97A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95" dirty="0">
                <a:latin typeface="Georgia"/>
                <a:cs typeface="Georgia"/>
              </a:rPr>
              <a:t>La </a:t>
            </a:r>
            <a:r>
              <a:rPr lang="fr-FR" b="1" spc="-105" dirty="0">
                <a:latin typeface="Georgia"/>
                <a:cs typeface="Georgia"/>
              </a:rPr>
              <a:t>règle </a:t>
            </a:r>
            <a:r>
              <a:rPr lang="fr-FR" b="1" spc="-110" dirty="0">
                <a:latin typeface="Georgia"/>
                <a:cs typeface="Georgia"/>
              </a:rPr>
              <a:t>des</a:t>
            </a:r>
            <a:r>
              <a:rPr lang="fr-FR" b="1" spc="220" dirty="0">
                <a:latin typeface="Georgia"/>
                <a:cs typeface="Georgia"/>
              </a:rPr>
              <a:t> </a:t>
            </a:r>
            <a:r>
              <a:rPr lang="fr-FR" b="1" spc="-120" dirty="0">
                <a:latin typeface="Georgia"/>
                <a:cs typeface="Georgia"/>
              </a:rPr>
              <a:t>5B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B47FB5-A736-4FFF-9CEF-5CC6AE81E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S’assurer d’utiliser la bonne voie prescrite</a:t>
            </a:r>
            <a:endParaRPr lang="fr-FR" sz="2800" dirty="0"/>
          </a:p>
          <a:p>
            <a:pPr marL="0" indent="0">
              <a:buNone/>
            </a:pPr>
            <a:r>
              <a:rPr lang="fr-FR" sz="2800" dirty="0"/>
              <a:t>- La voie est indiquée et concorde avec la forme  galénique</a:t>
            </a:r>
            <a:r>
              <a:rPr lang="fr-FR" sz="2800" b="1" dirty="0"/>
              <a:t>; e</a:t>
            </a:r>
            <a:r>
              <a:rPr lang="fr-FR" sz="2800" dirty="0"/>
              <a:t>lle est appropriée et sécurisée</a:t>
            </a:r>
          </a:p>
          <a:p>
            <a:pPr marL="0" indent="0">
              <a:buNone/>
            </a:pPr>
            <a:r>
              <a:rPr lang="fr-FR" sz="2800" dirty="0"/>
              <a:t>- Les abréviations sont connues</a:t>
            </a:r>
          </a:p>
          <a:p>
            <a:pPr marL="0" indent="0">
              <a:buNone/>
            </a:pPr>
            <a:r>
              <a:rPr lang="fr-FR" sz="2800" dirty="0"/>
              <a:t>- Une confirmation est demandée au prescripteur  pour certaines voies très à risque</a:t>
            </a:r>
          </a:p>
        </p:txBody>
      </p:sp>
    </p:spTree>
    <p:extLst>
      <p:ext uri="{BB962C8B-B14F-4D97-AF65-F5344CB8AC3E}">
        <p14:creationId xmlns:p14="http://schemas.microsoft.com/office/powerpoint/2010/main" val="34121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A4F05E7A-7F90-405D-A6E9-73ACB0289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-195" dirty="0">
                <a:latin typeface="Georgia"/>
                <a:cs typeface="Georgia"/>
              </a:rPr>
              <a:t>La </a:t>
            </a:r>
            <a:r>
              <a:rPr lang="fr-FR" b="1" spc="-105" dirty="0">
                <a:latin typeface="Georgia"/>
                <a:cs typeface="Georgia"/>
              </a:rPr>
              <a:t>règle </a:t>
            </a:r>
            <a:r>
              <a:rPr lang="fr-FR" b="1" spc="-110" dirty="0">
                <a:latin typeface="Georgia"/>
                <a:cs typeface="Georgia"/>
              </a:rPr>
              <a:t>des</a:t>
            </a:r>
            <a:r>
              <a:rPr lang="fr-FR" b="1" spc="220" dirty="0">
                <a:latin typeface="Georgia"/>
                <a:cs typeface="Georgia"/>
              </a:rPr>
              <a:t> </a:t>
            </a:r>
            <a:r>
              <a:rPr lang="fr-FR" b="1" spc="-120" dirty="0">
                <a:latin typeface="Georgia"/>
                <a:cs typeface="Georgia"/>
              </a:rPr>
              <a:t>5B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AC2F9-6FB4-46D7-932D-1A397CF14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/>
              <a:t>S’assurer que l’administration est réalisée au bon  moment</a:t>
            </a:r>
            <a:endParaRPr lang="fr-FR" sz="2800" dirty="0"/>
          </a:p>
          <a:p>
            <a:pPr marL="0" indent="0">
              <a:buNone/>
            </a:pPr>
            <a:r>
              <a:rPr lang="fr-FR" sz="2800" dirty="0"/>
              <a:t>L’horaire et la fréquence sont prescrits (ou vitesse de la perfusion…)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/>
              <a:t>Selon les besoins du patient, tenter de concilier, « son bon moment » avec les contraintes liées au  traitement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/>
              <a:t>Selon leurs contraintes pharmacocinétiques,</a:t>
            </a:r>
          </a:p>
          <a:p>
            <a:pPr marL="0" indent="0">
              <a:buNone/>
            </a:pPr>
            <a:r>
              <a:rPr lang="fr-FR" sz="2800" dirty="0"/>
              <a:t>certains médicaments sont administrés à certaines heures et fréquences spécifiques.</a:t>
            </a:r>
          </a:p>
        </p:txBody>
      </p:sp>
    </p:spTree>
    <p:extLst>
      <p:ext uri="{BB962C8B-B14F-4D97-AF65-F5344CB8AC3E}">
        <p14:creationId xmlns:p14="http://schemas.microsoft.com/office/powerpoint/2010/main" val="971392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3EAF86-8DE4-483C-A7C0-5EC4F211B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1004689" cy="1658198"/>
          </a:xfrm>
        </p:spPr>
        <p:txBody>
          <a:bodyPr>
            <a:normAutofit/>
          </a:bodyPr>
          <a:lstStyle/>
          <a:p>
            <a:pPr marL="542925" marR="5080" indent="-506730">
              <a:lnSpc>
                <a:spcPct val="100000"/>
              </a:lnSpc>
              <a:spcBef>
                <a:spcPts val="225"/>
              </a:spcBef>
            </a:pPr>
            <a:r>
              <a:rPr lang="fr-FR" sz="3600" b="1" spc="-270" dirty="0">
                <a:solidFill>
                  <a:srgbClr val="F99F2F"/>
                </a:solidFill>
                <a:latin typeface="Georgia"/>
                <a:cs typeface="Georgia"/>
              </a:rPr>
              <a:t>L’ </a:t>
            </a:r>
            <a:r>
              <a:rPr lang="fr-FR" sz="3600" b="1" spc="-130" dirty="0">
                <a:solidFill>
                  <a:srgbClr val="F99F2F"/>
                </a:solidFill>
                <a:latin typeface="Georgia"/>
                <a:cs typeface="Georgia"/>
              </a:rPr>
              <a:t>administration </a:t>
            </a:r>
            <a:r>
              <a:rPr lang="fr-FR" sz="3600" b="1" spc="-110" dirty="0">
                <a:solidFill>
                  <a:srgbClr val="F99F2F"/>
                </a:solidFill>
                <a:latin typeface="Georgia"/>
                <a:cs typeface="Georgia"/>
              </a:rPr>
              <a:t>des  </a:t>
            </a:r>
            <a:r>
              <a:rPr lang="fr-FR" sz="3600" b="1" spc="-140" dirty="0">
                <a:solidFill>
                  <a:srgbClr val="F99F2F"/>
                </a:solidFill>
                <a:latin typeface="Georgia"/>
                <a:cs typeface="Georgia"/>
              </a:rPr>
              <a:t>médicaments</a:t>
            </a:r>
            <a:r>
              <a:rPr lang="fr-FR" sz="3600" b="1" spc="-75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75" dirty="0">
                <a:solidFill>
                  <a:srgbClr val="F99F2F"/>
                </a:solidFill>
                <a:latin typeface="Georgia"/>
                <a:cs typeface="Georgia"/>
              </a:rPr>
              <a:t>:</a:t>
            </a:r>
            <a:br>
              <a:rPr lang="fr-FR" sz="3600" dirty="0">
                <a:latin typeface="Georgia"/>
                <a:cs typeface="Georgia"/>
              </a:rPr>
            </a:br>
            <a:r>
              <a:rPr lang="fr-FR" sz="3600" b="1" spc="-170" dirty="0">
                <a:solidFill>
                  <a:srgbClr val="F99F2F"/>
                </a:solidFill>
                <a:latin typeface="Georgia"/>
                <a:cs typeface="Georgia"/>
              </a:rPr>
              <a:t>un</a:t>
            </a:r>
            <a:r>
              <a:rPr lang="fr-FR" sz="3600" b="1" spc="-80" dirty="0">
                <a:solidFill>
                  <a:srgbClr val="F99F2F"/>
                </a:solidFill>
                <a:latin typeface="Georgia"/>
                <a:cs typeface="Georgia"/>
              </a:rPr>
              <a:t> </a:t>
            </a:r>
            <a:r>
              <a:rPr lang="fr-FR" sz="3600" b="1" spc="-125" dirty="0">
                <a:solidFill>
                  <a:srgbClr val="F99F2F"/>
                </a:solidFill>
                <a:latin typeface="Georgia"/>
                <a:cs typeface="Georgia"/>
              </a:rPr>
              <a:t>processus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BDE8A2-0383-4D12-9A68-3FF443368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37" y="2356237"/>
            <a:ext cx="10753725" cy="3766185"/>
          </a:xfrm>
        </p:spPr>
        <p:txBody>
          <a:bodyPr>
            <a:normAutofit lnSpcReduction="10000"/>
          </a:bodyPr>
          <a:lstStyle/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lang="fr-FR" sz="4000" spc="-100" dirty="0">
                <a:solidFill>
                  <a:srgbClr val="942B3C"/>
                </a:solidFill>
                <a:latin typeface="DejaVu Serif"/>
                <a:cs typeface="DejaVu Serif"/>
              </a:rPr>
              <a:t>L’administration </a:t>
            </a:r>
            <a:r>
              <a:rPr lang="fr-FR" sz="4000" spc="-114" dirty="0">
                <a:solidFill>
                  <a:srgbClr val="942B3C"/>
                </a:solidFill>
                <a:latin typeface="DejaVu Serif"/>
                <a:cs typeface="DejaVu Serif"/>
              </a:rPr>
              <a:t>se </a:t>
            </a:r>
            <a:r>
              <a:rPr lang="fr-FR" sz="4000" spc="-110" dirty="0">
                <a:solidFill>
                  <a:srgbClr val="942B3C"/>
                </a:solidFill>
                <a:latin typeface="DejaVu Serif"/>
                <a:cs typeface="DejaVu Serif"/>
              </a:rPr>
              <a:t>décline </a:t>
            </a:r>
            <a:r>
              <a:rPr lang="fr-FR" sz="4000" spc="-114" dirty="0">
                <a:solidFill>
                  <a:srgbClr val="942B3C"/>
                </a:solidFill>
                <a:latin typeface="DejaVu Serif"/>
                <a:cs typeface="DejaVu Serif"/>
              </a:rPr>
              <a:t>en </a:t>
            </a:r>
            <a:r>
              <a:rPr lang="fr-FR" sz="4000" spc="-100" dirty="0">
                <a:solidFill>
                  <a:srgbClr val="942B3C"/>
                </a:solidFill>
                <a:latin typeface="DejaVu Serif"/>
                <a:cs typeface="DejaVu Serif"/>
              </a:rPr>
              <a:t>5 sous-processus</a:t>
            </a:r>
            <a:r>
              <a:rPr lang="fr-FR" sz="4000" spc="-150" dirty="0">
                <a:solidFill>
                  <a:srgbClr val="942B3C"/>
                </a:solidFill>
                <a:latin typeface="DejaVu Serif"/>
                <a:cs typeface="DejaVu Serif"/>
              </a:rPr>
              <a:t> </a:t>
            </a:r>
            <a:r>
              <a:rPr lang="fr-FR" sz="4000" spc="-90" dirty="0">
                <a:solidFill>
                  <a:srgbClr val="942B3C"/>
                </a:solidFill>
                <a:latin typeface="DejaVu Serif"/>
                <a:cs typeface="DejaVu Serif"/>
              </a:rPr>
              <a:t>:</a:t>
            </a:r>
            <a:endParaRPr lang="fr-FR" sz="4000" dirty="0">
              <a:latin typeface="DejaVu Serif"/>
              <a:cs typeface="DejaVu Serif"/>
            </a:endParaRPr>
          </a:p>
          <a:p>
            <a:pPr marL="143510" marR="283845" indent="0">
              <a:lnSpc>
                <a:spcPct val="100000"/>
              </a:lnSpc>
              <a:spcBef>
                <a:spcPts val="575"/>
              </a:spcBef>
              <a:buNone/>
            </a:pPr>
            <a:r>
              <a:rPr lang="fr-FR" sz="3600" b="1" spc="-85" dirty="0">
                <a:latin typeface="Georgia"/>
                <a:cs typeface="Georgia"/>
              </a:rPr>
              <a:t>V</a:t>
            </a:r>
            <a:r>
              <a:rPr lang="fr-FR" spc="-85" dirty="0">
                <a:latin typeface="DejaVu Serif"/>
                <a:cs typeface="DejaVu Serif"/>
              </a:rPr>
              <a:t>érification </a:t>
            </a:r>
            <a:r>
              <a:rPr lang="fr-FR" spc="-95" dirty="0">
                <a:latin typeface="DejaVu Serif"/>
                <a:cs typeface="DejaVu Serif"/>
              </a:rPr>
              <a:t>des </a:t>
            </a:r>
            <a:r>
              <a:rPr lang="fr-FR" spc="-100" dirty="0">
                <a:latin typeface="DejaVu Serif"/>
                <a:cs typeface="DejaVu Serif"/>
              </a:rPr>
              <a:t>concordances </a:t>
            </a:r>
            <a:r>
              <a:rPr lang="fr-FR" spc="-90" dirty="0">
                <a:latin typeface="DejaVu Serif"/>
                <a:cs typeface="DejaVu Serif"/>
              </a:rPr>
              <a:t>entre </a:t>
            </a:r>
            <a:r>
              <a:rPr lang="fr-FR" spc="-80" dirty="0">
                <a:latin typeface="DejaVu Serif"/>
                <a:cs typeface="DejaVu Serif"/>
              </a:rPr>
              <a:t>le produit,  le </a:t>
            </a:r>
            <a:r>
              <a:rPr lang="fr-FR" spc="-85" dirty="0">
                <a:latin typeface="DejaVu Serif"/>
                <a:cs typeface="DejaVu Serif"/>
              </a:rPr>
              <a:t>patient et </a:t>
            </a:r>
            <a:r>
              <a:rPr lang="fr-FR" spc="-80" dirty="0">
                <a:latin typeface="DejaVu Serif"/>
                <a:cs typeface="DejaVu Serif"/>
              </a:rPr>
              <a:t>la</a:t>
            </a:r>
            <a:r>
              <a:rPr lang="fr-FR" spc="-170" dirty="0">
                <a:latin typeface="DejaVu Serif"/>
                <a:cs typeface="DejaVu Serif"/>
              </a:rPr>
              <a:t> </a:t>
            </a:r>
            <a:r>
              <a:rPr lang="fr-FR" spc="-80" dirty="0">
                <a:latin typeface="DejaVu Serif"/>
                <a:cs typeface="DejaVu Serif"/>
              </a:rPr>
              <a:t>prescription</a:t>
            </a:r>
            <a:endParaRPr lang="fr-FR" dirty="0">
              <a:latin typeface="DejaVu Serif"/>
              <a:cs typeface="DejaVu Serif"/>
            </a:endParaRPr>
          </a:p>
          <a:p>
            <a:pPr marL="143510" marR="95885" indent="0">
              <a:lnSpc>
                <a:spcPct val="100000"/>
              </a:lnSpc>
              <a:spcBef>
                <a:spcPts val="60"/>
              </a:spcBef>
              <a:buNone/>
            </a:pPr>
            <a:r>
              <a:rPr lang="fr-FR" sz="3600" b="1" spc="-85" dirty="0">
                <a:latin typeface="Georgia"/>
                <a:cs typeface="Georgia"/>
              </a:rPr>
              <a:t>P</a:t>
            </a:r>
            <a:r>
              <a:rPr lang="fr-FR" spc="-85" dirty="0">
                <a:latin typeface="DejaVu Serif"/>
                <a:cs typeface="DejaVu Serif"/>
              </a:rPr>
              <a:t>réparation </a:t>
            </a:r>
            <a:r>
              <a:rPr lang="fr-FR" spc="-95" dirty="0">
                <a:latin typeface="DejaVu Serif"/>
                <a:cs typeface="DejaVu Serif"/>
              </a:rPr>
              <a:t>du </a:t>
            </a:r>
            <a:r>
              <a:rPr lang="fr-FR" spc="-100" dirty="0">
                <a:latin typeface="DejaVu Serif"/>
                <a:cs typeface="DejaVu Serif"/>
              </a:rPr>
              <a:t>médicament </a:t>
            </a:r>
            <a:r>
              <a:rPr lang="fr-FR" spc="-110" dirty="0">
                <a:latin typeface="DejaVu Serif"/>
                <a:cs typeface="DejaVu Serif"/>
              </a:rPr>
              <a:t>à </a:t>
            </a:r>
            <a:r>
              <a:rPr lang="fr-FR" spc="-75" dirty="0">
                <a:latin typeface="DejaVu Serif"/>
                <a:cs typeface="DejaVu Serif"/>
              </a:rPr>
              <a:t>partir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la </a:t>
            </a:r>
            <a:r>
              <a:rPr lang="fr-FR" spc="-75" dirty="0">
                <a:latin typeface="DejaVu Serif"/>
                <a:cs typeface="DejaVu Serif"/>
              </a:rPr>
              <a:t>prescription </a:t>
            </a:r>
            <a:r>
              <a:rPr lang="fr-FR" spc="-95" dirty="0">
                <a:latin typeface="DejaVu Serif"/>
                <a:cs typeface="DejaVu Serif"/>
              </a:rPr>
              <a:t>médicale </a:t>
            </a:r>
            <a:r>
              <a:rPr lang="fr-FR" spc="-85" dirty="0">
                <a:latin typeface="DejaVu Serif"/>
                <a:cs typeface="DejaVu Serif"/>
              </a:rPr>
              <a:t>ou </a:t>
            </a:r>
            <a:r>
              <a:rPr lang="fr-FR" spc="-95" dirty="0">
                <a:latin typeface="DejaVu Serif"/>
                <a:cs typeface="DejaVu Serif"/>
              </a:rPr>
              <a:t>d’un </a:t>
            </a:r>
            <a:r>
              <a:rPr lang="fr-FR" spc="-80" dirty="0">
                <a:latin typeface="DejaVu Serif"/>
                <a:cs typeface="DejaVu Serif"/>
              </a:rPr>
              <a:t>protocole</a:t>
            </a:r>
            <a:r>
              <a:rPr lang="fr-FR" spc="-175" dirty="0">
                <a:latin typeface="DejaVu Serif"/>
                <a:cs typeface="DejaVu Serif"/>
              </a:rPr>
              <a:t> </a:t>
            </a:r>
            <a:r>
              <a:rPr lang="fr-FR" spc="-90" dirty="0">
                <a:latin typeface="DejaVu Serif"/>
                <a:cs typeface="DejaVu Serif"/>
              </a:rPr>
              <a:t>thérapeutique</a:t>
            </a:r>
            <a:endParaRPr lang="fr-FR" dirty="0">
              <a:latin typeface="DejaVu Serif"/>
              <a:cs typeface="DejaVu Serif"/>
            </a:endParaRPr>
          </a:p>
          <a:p>
            <a:pPr marL="143510" indent="0">
              <a:lnSpc>
                <a:spcPct val="100000"/>
              </a:lnSpc>
              <a:buNone/>
            </a:pPr>
            <a:r>
              <a:rPr lang="fr-FR" sz="3600" b="1" spc="-80" dirty="0">
                <a:latin typeface="Georgia"/>
                <a:cs typeface="Georgia"/>
              </a:rPr>
              <a:t>A</a:t>
            </a:r>
            <a:r>
              <a:rPr lang="fr-FR" spc="-80" dirty="0">
                <a:latin typeface="DejaVu Serif"/>
                <a:cs typeface="DejaVu Serif"/>
              </a:rPr>
              <a:t>dministration </a:t>
            </a:r>
            <a:r>
              <a:rPr lang="fr-FR" spc="-90" dirty="0">
                <a:latin typeface="DejaVu Serif"/>
                <a:cs typeface="DejaVu Serif"/>
              </a:rPr>
              <a:t>proprement </a:t>
            </a:r>
            <a:r>
              <a:rPr lang="fr-FR" spc="-80" dirty="0">
                <a:latin typeface="DejaVu Serif"/>
                <a:cs typeface="DejaVu Serif"/>
              </a:rPr>
              <a:t>dite </a:t>
            </a:r>
            <a:r>
              <a:rPr lang="fr-FR" spc="-95" dirty="0">
                <a:latin typeface="DejaVu Serif"/>
                <a:cs typeface="DejaVu Serif"/>
              </a:rPr>
              <a:t>du</a:t>
            </a:r>
            <a:r>
              <a:rPr lang="fr-FR" spc="-135" dirty="0">
                <a:latin typeface="DejaVu Serif"/>
                <a:cs typeface="DejaVu Serif"/>
              </a:rPr>
              <a:t> </a:t>
            </a:r>
            <a:r>
              <a:rPr lang="fr-FR" spc="-100" dirty="0">
                <a:latin typeface="DejaVu Serif"/>
                <a:cs typeface="DejaVu Serif"/>
              </a:rPr>
              <a:t>médicament</a:t>
            </a:r>
            <a:endParaRPr lang="fr-FR" dirty="0">
              <a:latin typeface="DejaVu Serif"/>
              <a:cs typeface="DejaVu Serif"/>
            </a:endParaRPr>
          </a:p>
          <a:p>
            <a:pPr marL="143510" marR="476884" indent="0">
              <a:lnSpc>
                <a:spcPct val="100000"/>
              </a:lnSpc>
              <a:spcBef>
                <a:spcPts val="15"/>
              </a:spcBef>
              <a:buNone/>
            </a:pPr>
            <a:r>
              <a:rPr lang="fr-FR" sz="3600" b="1" spc="-80" dirty="0">
                <a:latin typeface="Georgia"/>
                <a:cs typeface="Georgia"/>
              </a:rPr>
              <a:t>T</a:t>
            </a:r>
            <a:r>
              <a:rPr lang="fr-FR" spc="-80" dirty="0">
                <a:latin typeface="DejaVu Serif"/>
                <a:cs typeface="DejaVu Serif"/>
              </a:rPr>
              <a:t>raçabilité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l’administration </a:t>
            </a:r>
            <a:r>
              <a:rPr lang="fr-FR" spc="-85" dirty="0">
                <a:latin typeface="DejaVu Serif"/>
                <a:cs typeface="DejaVu Serif"/>
              </a:rPr>
              <a:t>ou </a:t>
            </a:r>
            <a:r>
              <a:rPr lang="fr-FR" spc="-95" dirty="0">
                <a:latin typeface="DejaVu Serif"/>
                <a:cs typeface="DejaVu Serif"/>
              </a:rPr>
              <a:t>de </a:t>
            </a:r>
            <a:r>
              <a:rPr lang="fr-FR" spc="-80" dirty="0">
                <a:latin typeface="DejaVu Serif"/>
                <a:cs typeface="DejaVu Serif"/>
              </a:rPr>
              <a:t>la</a:t>
            </a:r>
            <a:r>
              <a:rPr lang="fr-FR" spc="-210" dirty="0">
                <a:latin typeface="DejaVu Serif"/>
                <a:cs typeface="DejaVu Serif"/>
              </a:rPr>
              <a:t> </a:t>
            </a:r>
            <a:r>
              <a:rPr lang="fr-FR" spc="-85" dirty="0">
                <a:latin typeface="DejaVu Serif"/>
                <a:cs typeface="DejaVu Serif"/>
              </a:rPr>
              <a:t>non  </a:t>
            </a:r>
            <a:r>
              <a:rPr lang="fr-FR" spc="-80" dirty="0">
                <a:latin typeface="DejaVu Serif"/>
                <a:cs typeface="DejaVu Serif"/>
              </a:rPr>
              <a:t>administration </a:t>
            </a:r>
            <a:r>
              <a:rPr lang="fr-FR" spc="-85" dirty="0">
                <a:latin typeface="DejaVu Serif"/>
                <a:cs typeface="DejaVu Serif"/>
              </a:rPr>
              <a:t>(avec </a:t>
            </a:r>
            <a:r>
              <a:rPr lang="fr-FR" spc="-75" dirty="0">
                <a:latin typeface="DejaVu Serif"/>
                <a:cs typeface="DejaVu Serif"/>
              </a:rPr>
              <a:t>motif </a:t>
            </a:r>
            <a:r>
              <a:rPr lang="fr-FR" spc="-80" dirty="0">
                <a:latin typeface="DejaVu Serif"/>
                <a:cs typeface="DejaVu Serif"/>
              </a:rPr>
              <a:t>précisé)  </a:t>
            </a:r>
          </a:p>
          <a:p>
            <a:pPr marL="143510" marR="476884" indent="0">
              <a:lnSpc>
                <a:spcPct val="100000"/>
              </a:lnSpc>
              <a:spcBef>
                <a:spcPts val="15"/>
              </a:spcBef>
              <a:buNone/>
            </a:pPr>
            <a:r>
              <a:rPr lang="fr-FR" sz="3600" b="1" spc="-90" dirty="0">
                <a:latin typeface="Georgia"/>
                <a:cs typeface="Georgia"/>
              </a:rPr>
              <a:t>S</a:t>
            </a:r>
            <a:r>
              <a:rPr lang="fr-FR" spc="-90" dirty="0">
                <a:latin typeface="DejaVu Serif"/>
                <a:cs typeface="DejaVu Serif"/>
              </a:rPr>
              <a:t>urveillance </a:t>
            </a:r>
            <a:r>
              <a:rPr lang="fr-FR" spc="-95" dirty="0">
                <a:latin typeface="DejaVu Serif"/>
                <a:cs typeface="DejaVu Serif"/>
              </a:rPr>
              <a:t>du</a:t>
            </a:r>
            <a:r>
              <a:rPr lang="fr-FR" spc="-105" dirty="0">
                <a:latin typeface="DejaVu Serif"/>
                <a:cs typeface="DejaVu Serif"/>
              </a:rPr>
              <a:t> </a:t>
            </a:r>
            <a:r>
              <a:rPr lang="fr-FR" spc="-85" dirty="0">
                <a:latin typeface="DejaVu Serif"/>
                <a:cs typeface="DejaVu Serif"/>
              </a:rPr>
              <a:t>patient</a:t>
            </a:r>
            <a:endParaRPr lang="fr-FR" dirty="0">
              <a:latin typeface="DejaVu Serif"/>
              <a:cs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15797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étropolitain">
  <a:themeElements>
    <a:clrScheme name="Métropolitai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étropolitai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étropolitai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TM03457491[[fn=Métropolitain]]</Template>
  <TotalTime>6078</TotalTime>
  <Words>2136</Words>
  <Application>Microsoft Macintosh PowerPoint</Application>
  <PresentationFormat>Grand écran</PresentationFormat>
  <Paragraphs>284</Paragraphs>
  <Slides>44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44</vt:i4>
      </vt:variant>
    </vt:vector>
  </HeadingPairs>
  <TitlesOfParts>
    <vt:vector size="51" baseType="lpstr">
      <vt:lpstr>Arial</vt:lpstr>
      <vt:lpstr>Calibri Light</vt:lpstr>
      <vt:lpstr>DejaVu Serif</vt:lpstr>
      <vt:lpstr>Georgia</vt:lpstr>
      <vt:lpstr>Times New Roman</vt:lpstr>
      <vt:lpstr>Wingdings</vt:lpstr>
      <vt:lpstr>Métropolitain</vt:lpstr>
      <vt:lpstr>L’administration des médicaments</vt:lpstr>
      <vt:lpstr>Les objectifs pédagogiques </vt:lpstr>
      <vt:lpstr>Introduction:</vt:lpstr>
      <vt:lpstr>La règle des 5B</vt:lpstr>
      <vt:lpstr>La règle des 5B</vt:lpstr>
      <vt:lpstr>La règle des 5B</vt:lpstr>
      <vt:lpstr>La règle des 5B</vt:lpstr>
      <vt:lpstr>La règle des 5B</vt:lpstr>
      <vt:lpstr>L’ administration des  médicaments : un processus</vt:lpstr>
      <vt:lpstr>L’ administration des  médicaments : un processus</vt:lpstr>
      <vt:lpstr>L’ administration des  médicaments : un processus</vt:lpstr>
      <vt:lpstr>L’ administration des  médicaments : un processus</vt:lpstr>
      <vt:lpstr>L’ administration des  médicaments : un processus</vt:lpstr>
      <vt:lpstr>La préparation des  médicaments</vt:lpstr>
      <vt:lpstr>La préparation des  médicaments</vt:lpstr>
      <vt:lpstr>La double vérification</vt:lpstr>
      <vt:lpstr>MERCI DE VOTRE ATTENTION</vt:lpstr>
      <vt:lpstr>Présentation PowerPoint</vt:lpstr>
      <vt:lpstr>Les précautions  selon les voies  d’administration</vt:lpstr>
      <vt:lpstr>Présentation PowerPoint</vt:lpstr>
      <vt:lpstr>Per os : broyage, fractionnement des comprimés  ouverture des gélules</vt:lpstr>
      <vt:lpstr>Présentation PowerPoint</vt:lpstr>
      <vt:lpstr>Présentation PowerPoint</vt:lpstr>
      <vt:lpstr>Injection et  concentration</vt:lpstr>
      <vt:lpstr>Présentation PowerPoint</vt:lpstr>
      <vt:lpstr>Présentation PowerPoint</vt:lpstr>
      <vt:lpstr>Perfusion  et débit</vt:lpstr>
      <vt:lpstr>Présentation PowerPoint</vt:lpstr>
      <vt:lpstr>Présentation PowerPoint</vt:lpstr>
      <vt:lpstr>Présentation PowerPoint</vt:lpstr>
      <vt:lpstr>Les unités de mesure</vt:lpstr>
      <vt:lpstr>Les unités de mesure</vt:lpstr>
      <vt:lpstr>Présentation PowerPoint</vt:lpstr>
      <vt:lpstr>Les unités de poids</vt:lpstr>
      <vt:lpstr>Les unités de poids</vt:lpstr>
      <vt:lpstr>Présentation PowerPoint</vt:lpstr>
      <vt:lpstr>Les unités de volumes</vt:lpstr>
      <vt:lpstr>Les unités de volumes</vt:lpstr>
      <vt:lpstr>Les unités de volumes</vt:lpstr>
      <vt:lpstr>Les unités de volumes</vt:lpstr>
      <vt:lpstr>Présentation PowerPoint</vt:lpstr>
      <vt:lpstr>Les unités de capacité</vt:lpstr>
      <vt:lpstr>Les unités de capacité</vt:lpstr>
      <vt:lpstr>Les unités de capacité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L’administration des médicaments</dc:title>
  <dc:creator>hamma maiga</dc:creator>
  <cp:lastModifiedBy>hamma maiga</cp:lastModifiedBy>
  <cp:revision>26</cp:revision>
  <dcterms:created xsi:type="dcterms:W3CDTF">2019-11-20T14:55:40Z</dcterms:created>
  <dcterms:modified xsi:type="dcterms:W3CDTF">2020-09-21T12:03:13Z</dcterms:modified>
</cp:coreProperties>
</file>