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4" r:id="rId2"/>
    <p:sldId id="259" r:id="rId3"/>
    <p:sldId id="295" r:id="rId4"/>
    <p:sldId id="276" r:id="rId5"/>
    <p:sldId id="281" r:id="rId6"/>
    <p:sldId id="275" r:id="rId7"/>
    <p:sldId id="283" r:id="rId8"/>
    <p:sldId id="266" r:id="rId9"/>
    <p:sldId id="260" r:id="rId10"/>
    <p:sldId id="310" r:id="rId11"/>
    <p:sldId id="280" r:id="rId12"/>
    <p:sldId id="258" r:id="rId13"/>
    <p:sldId id="257" r:id="rId14"/>
    <p:sldId id="278" r:id="rId15"/>
    <p:sldId id="279" r:id="rId16"/>
    <p:sldId id="282" r:id="rId17"/>
    <p:sldId id="294" r:id="rId18"/>
    <p:sldId id="26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22" y="108"/>
      </p:cViewPr>
      <p:guideLst>
        <p:guide orient="horz" pos="2160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DE4D-0C8A-4ABE-8C90-DCB215C5DD7D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ing.com/proper-way-label-graph-5195234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ing.com/proper-way-label-graph-5195234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040" y="551180"/>
            <a:ext cx="8043545" cy="74676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Describing and Interpreting T</a:t>
            </a:r>
            <a:r>
              <a:rPr lang="en-US" sz="3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ables and Figures</a:t>
            </a:r>
            <a:endParaRPr lang="en-US" sz="3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10" y="1990725"/>
            <a:ext cx="8838565" cy="3253740"/>
          </a:xfrm>
        </p:spPr>
        <p:txBody>
          <a:bodyPr>
            <a:noAutofit/>
          </a:bodyPr>
          <a:lstStyle/>
          <a:p>
            <a:r>
              <a:rPr lang="en-US" sz="19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Modibo SANGARE, M.D., Ph.D., Associate Professor</a:t>
            </a:r>
          </a:p>
          <a:p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University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 Sciences, Techniques and technologies of Bamako (USTTB)</a:t>
            </a:r>
          </a:p>
          <a:p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July 4</a:t>
            </a:r>
            <a:r>
              <a:rPr lang="en-US" sz="1900" baseline="30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-6</a:t>
            </a:r>
            <a:r>
              <a:rPr lang="en-US" sz="1900" baseline="30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2023</a:t>
            </a:r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9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AFREhealth</a:t>
            </a:r>
            <a:r>
              <a:rPr lang="en-US" sz="1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manuscript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writing </a:t>
            </a:r>
            <a:endParaRPr lang="en-US" sz="19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English Course 2</a:t>
            </a:r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Figure</a:t>
            </a:r>
            <a:endParaRPr lang="fr-FR" b="1" dirty="0"/>
          </a:p>
        </p:txBody>
      </p:sp>
      <p:pic>
        <p:nvPicPr>
          <p:cNvPr id="1026" name="Picture 2" descr="http://abacus.bates.edu/~ganderso/biology/resources/writing/Graphparts_bargraph_2002_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60542"/>
            <a:ext cx="6583999" cy="5640292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Figure</a:t>
            </a:r>
            <a:endParaRPr lang="fr-FR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0" y="1484630"/>
            <a:ext cx="7751445" cy="37198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Ã©sultat de recherche d'images pour &quot;function of grehl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5" y="1050925"/>
            <a:ext cx="6624955" cy="53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58165" y="558165"/>
            <a:ext cx="7984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Arial Rounded MT Bold" panose="020F0704030504030204" charset="0"/>
                <a:cs typeface="Arial Rounded MT Bold" panose="020F0704030504030204" charset="0"/>
              </a:rPr>
              <a:t>A question for a champion: What is this figure about?</a:t>
            </a:r>
            <a:r>
              <a:rPr lang="en-US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ésultat de recherche d'images pour &quot;late night meal and obesit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3" y="975197"/>
            <a:ext cx="8185633" cy="44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6336" y="162880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7 AM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14096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12 </a:t>
            </a:r>
            <a:r>
              <a:rPr lang="en-US" sz="2400" dirty="0">
                <a:latin typeface="Arial Black" panose="020B0A04020102020204" pitchFamily="34" charset="0"/>
              </a:rPr>
              <a:t>P</a:t>
            </a:r>
            <a:r>
              <a:rPr lang="en-US" sz="2400" dirty="0" smtClean="0">
                <a:latin typeface="Arial Black" panose="020B0A04020102020204" pitchFamily="34" charset="0"/>
              </a:rPr>
              <a:t>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4437112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5</a:t>
            </a:r>
            <a:r>
              <a:rPr lang="en-US" sz="2400" dirty="0" smtClean="0">
                <a:latin typeface="Arial Black" panose="020B0A04020102020204" pitchFamily="34" charset="0"/>
              </a:rPr>
              <a:t> PM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80526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Note: </a:t>
            </a:r>
            <a:r>
              <a:rPr lang="en-US" sz="2400" dirty="0">
                <a:latin typeface="Arial Black" panose="020B0A04020102020204" pitchFamily="34" charset="0"/>
              </a:rPr>
              <a:t>Late Evening </a:t>
            </a:r>
            <a:r>
              <a:rPr lang="en-US" sz="2400" dirty="0" smtClean="0">
                <a:latin typeface="Arial Black" panose="020B0A04020102020204" pitchFamily="34" charset="0"/>
              </a:rPr>
              <a:t>Snack (L.E.S) is at 9 PM.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676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This is universal. We eat three meals a day.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A graph</a:t>
            </a:r>
            <a:endParaRPr lang="en-US" sz="2800" b="1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384" y="981779"/>
            <a:ext cx="8568952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R</a:t>
            </a: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ead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the title, which </a:t>
            </a: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is usually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placed in the center, either above or below the graph.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2. Look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at the keys, </a:t>
            </a:r>
            <a:endParaRPr lang="en-US" sz="2400" dirty="0" smtClean="0">
              <a:solidFill>
                <a:srgbClr val="222222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Typically in a box next to the graph. 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To explain symbols and colors used in the graph.</a:t>
            </a:r>
          </a:p>
          <a:p>
            <a:pPr lvl="0" indent="0"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3. Read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the labels. </a:t>
            </a:r>
            <a:endParaRPr lang="en-US" sz="2400" dirty="0" smtClean="0">
              <a:solidFill>
                <a:srgbClr val="222222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4. Then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study the </a:t>
            </a:r>
            <a:r>
              <a:rPr lang="en-US" sz="2400" b="1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graph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 to understand what it shows. </a:t>
            </a:r>
            <a:endParaRPr lang="en-US" sz="2400" dirty="0" smtClean="0">
              <a:solidFill>
                <a:srgbClr val="222222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endParaRPr lang="en-US" sz="2400" dirty="0" smtClean="0">
              <a:solidFill>
                <a:srgbClr val="222222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5875501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https://sciencing.com/proper-way-label-graph-5195234.html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Narrow" panose="020B0606020202030204" pitchFamily="34" charset="0"/>
              </a:rPr>
              <a:t>Different forms for the same purpose: present data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Résultat de recherche d'images pour &quot;charts and graph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25295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850" y="1122680"/>
            <a:ext cx="8229600" cy="42995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0210" y="5499100"/>
            <a:ext cx="8311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 Rounded MT Bold" panose="020F0704030504030204" charset="0"/>
                <a:cs typeface="Arial Rounded MT Bold" panose="020F0704030504030204" charset="0"/>
              </a:rPr>
              <a:t>Tables (to present raw data) versus Figures (to show relationship)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16</a:t>
            </a:fld>
            <a:endParaRPr lang="fr-FR"/>
          </a:p>
        </p:txBody>
      </p:sp>
      <p:sp>
        <p:nvSpPr>
          <p:cNvPr id="5" name="Text Box 4"/>
          <p:cNvSpPr txBox="1"/>
          <p:nvPr/>
        </p:nvSpPr>
        <p:spPr>
          <a:xfrm>
            <a:off x="3672205" y="331470"/>
            <a:ext cx="1537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In Sum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6492" y="2967335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</a:t>
            </a:r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You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Take</a:t>
            </a:r>
            <a:r>
              <a:rPr lang="fr-FR" b="1" dirty="0" smtClean="0"/>
              <a:t> a </a:t>
            </a:r>
            <a:r>
              <a:rPr lang="fr-FR" b="1" dirty="0" err="1" smtClean="0"/>
              <a:t>guess</a:t>
            </a:r>
            <a:endParaRPr lang="fr-FR" b="1" dirty="0"/>
          </a:p>
        </p:txBody>
      </p:sp>
      <p:pic>
        <p:nvPicPr>
          <p:cNvPr id="4" name="Picture 1" descr="Résultat de recherche d'images pour &quot;painting of daughter feeding her fathe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5857916" cy="549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785" y="1557020"/>
            <a:ext cx="5834380" cy="46678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56990" y="763270"/>
            <a:ext cx="200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Rationale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49006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Rounded MT Bold" panose="020F0704030504030204" charset="0"/>
                <a:cs typeface="Arial Rounded MT Bold" panose="020F0704030504030204" charset="0"/>
              </a:rPr>
              <a:t> Describing and Interpreting a Table</a:t>
            </a:r>
            <a:endParaRPr lang="en-US" sz="2800" b="1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4"/>
          </a:xfrm>
        </p:spPr>
        <p:txBody>
          <a:bodyPr>
            <a:normAutofit fontScale="9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 Rounded MT Bold" panose="020F0704030504030204" charset="0"/>
                <a:cs typeface="Arial Rounded MT Bold" panose="020F0704030504030204" charset="0"/>
              </a:rPr>
              <a:t>1. Read the title, which is always before the table itself</a:t>
            </a: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 Rounded MT Bold" panose="020F0704030504030204" charset="0"/>
                <a:cs typeface="Arial Rounded MT Bold" panose="020F0704030504030204" charset="0"/>
              </a:rPr>
              <a:t>2. Read through the first row (at the top) and the first column (on the left)</a:t>
            </a: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 Rounded MT Bold" panose="020F0704030504030204" charset="0"/>
                <a:cs typeface="Arial Rounded MT Bold" panose="020F0704030504030204" charset="0"/>
              </a:rPr>
              <a:t>3. Scan the content for trends (increasing, decreasing, the highest or the lowest, no change).</a:t>
            </a: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  <a:endParaRPr lang="en-US" sz="2400" dirty="0" smtClean="0">
              <a:latin typeface="Arial Rounded MT Bold" panose="020F0704030504030204" charset="0"/>
              <a:cs typeface="Arial Rounded MT Bold" panose="020F070403050403020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You pay a close attention to frequency and percentage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You compare (using comparative and superlative of adjectives)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 Rounded MT Bold" panose="020F0704030504030204" charset="0"/>
                <a:cs typeface="Arial Rounded MT Bold" panose="020F0704030504030204" charset="0"/>
              </a:rPr>
              <a:t>4. Don't </a:t>
            </a: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use your own general knowledge either to explain or to add more information to the </a:t>
            </a: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data</a:t>
            </a: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40" y="1195070"/>
            <a:ext cx="7931150" cy="474789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5</a:t>
            </a:fld>
            <a:endParaRPr lang="fr-FR"/>
          </a:p>
        </p:txBody>
      </p:sp>
      <p:sp>
        <p:nvSpPr>
          <p:cNvPr id="5" name="Text Box 4"/>
          <p:cNvSpPr txBox="1"/>
          <p:nvPr/>
        </p:nvSpPr>
        <p:spPr>
          <a:xfrm>
            <a:off x="2089150" y="332740"/>
            <a:ext cx="4036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Anatomy of a 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09" y="692433"/>
            <a:ext cx="7857301" cy="307961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640" y="4039870"/>
            <a:ext cx="6492240" cy="25412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10">
                <a:latin typeface="Arial Rounded MT Bold" panose="020F0704030504030204" charset="0"/>
                <a:cs typeface="Arial Rounded MT Bold" panose="020F0704030504030204" charset="0"/>
              </a:rPr>
              <a:t>What do you think of this table?</a:t>
            </a:r>
            <a:r>
              <a:rPr lang="en-US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66215"/>
            <a:ext cx="8229600" cy="32143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Describing and Interpreting a</a:t>
            </a:r>
            <a:r>
              <a:rPr lang="en-US" sz="2800" b="1" dirty="0" smtClean="0">
                <a:latin typeface="Arial Rounded MT Bold" panose="020F0704030504030204" charset="0"/>
                <a:cs typeface="Arial Rounded MT Bold" panose="020F0704030504030204" charset="0"/>
              </a:rPr>
              <a:t> Figure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625" y="1061720"/>
            <a:ext cx="800417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R</a:t>
            </a: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ead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the title</a:t>
            </a: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, which is usually below (after the figure). 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Look at </a:t>
            </a: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the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headings and units used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R</a:t>
            </a: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ead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the labels (on X axis and Y axis). </a:t>
            </a:r>
            <a:endParaRPr lang="en-US" sz="2400" dirty="0" smtClean="0">
              <a:solidFill>
                <a:srgbClr val="222222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Then 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study the </a:t>
            </a:r>
            <a:r>
              <a:rPr lang="en-US" sz="2400" b="1" dirty="0" smtClean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figure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 to understand what it shows. - pay a close attention to the peak (s)</a:t>
            </a:r>
          </a:p>
          <a:p>
            <a:pPr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</a:rPr>
              <a:t>      -  p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ay a close attention to the curves (dose-reponse)</a:t>
            </a:r>
            <a:endParaRPr lang="en-US" sz="2400" dirty="0" smtClean="0">
              <a:solidFill>
                <a:srgbClr val="22222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594725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https://sciencing.com/proper-way-label-graph-5195234.html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b="1" dirty="0" smtClean="0"/>
              <a:t>Anatomy of a </a:t>
            </a:r>
            <a:r>
              <a:rPr lang="fr-FR" b="1" dirty="0" smtClean="0"/>
              <a:t>Figure</a:t>
            </a:r>
            <a:endParaRPr lang="fr-FR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E0-55FD-4251-90C0-0A2B0D35C060}" type="datetime1">
              <a:rPr lang="en-US" smtClean="0"/>
              <a:t>7/18/2023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E4D-0C8A-4ABE-8C90-DCB215C5DD7D}" type="slidenum">
              <a:rPr lang="fr-FR" smtClean="0"/>
              <a:t>9</a:t>
            </a:fld>
            <a:endParaRPr lang="fr-FR"/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Arial Black</vt:lpstr>
      <vt:lpstr>Arial Narrow</vt:lpstr>
      <vt:lpstr>Arial Rounded MT Bold</vt:lpstr>
      <vt:lpstr>Calibri</vt:lpstr>
      <vt:lpstr>Thème Office</vt:lpstr>
      <vt:lpstr>Describing and Interpreting Tables and Figures</vt:lpstr>
      <vt:lpstr>Take a guess</vt:lpstr>
      <vt:lpstr>PowerPoint Presentation</vt:lpstr>
      <vt:lpstr> Describing and Interpreting a Table</vt:lpstr>
      <vt:lpstr>PowerPoint Presentation</vt:lpstr>
      <vt:lpstr>PowerPoint Presentation</vt:lpstr>
      <vt:lpstr>What do you think of this table? </vt:lpstr>
      <vt:lpstr>Describing and Interpreting a Figure</vt:lpstr>
      <vt:lpstr>Anatomy of a Figure</vt:lpstr>
      <vt:lpstr>Figure</vt:lpstr>
      <vt:lpstr>Figure</vt:lpstr>
      <vt:lpstr>PowerPoint Presentation</vt:lpstr>
      <vt:lpstr>This is universal. We eat three meals a day. </vt:lpstr>
      <vt:lpstr>A graph</vt:lpstr>
      <vt:lpstr>Different forms for the same purpose: present data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Tables and figures</dc:title>
  <dc:creator>formation</dc:creator>
  <cp:lastModifiedBy>Modibo Sangare</cp:lastModifiedBy>
  <cp:revision>27</cp:revision>
  <dcterms:created xsi:type="dcterms:W3CDTF">2020-02-22T11:40:00Z</dcterms:created>
  <dcterms:modified xsi:type="dcterms:W3CDTF">2023-07-18T12:35:12Z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1033-11.2.0.11306</vt:lpwstr>
  </property>
  <property fmtid="{D5CDD505-2E9C-101B-9397-08002B2CF9AE}" pid="3" name="ICV">
    <vt:lpwstr>89F8C0912C46433AB2FFC5CED72E1951</vt:lpwstr>
  </property>
</Properties>
</file>