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4" r:id="rId3"/>
    <p:sldId id="269" r:id="rId4"/>
    <p:sldId id="265" r:id="rId5"/>
    <p:sldId id="266" r:id="rId6"/>
    <p:sldId id="267" r:id="rId7"/>
    <p:sldId id="268" r:id="rId8"/>
    <p:sldId id="257" r:id="rId9"/>
    <p:sldId id="262" r:id="rId10"/>
    <p:sldId id="261" r:id="rId11"/>
    <p:sldId id="258" r:id="rId12"/>
    <p:sldId id="259" r:id="rId13"/>
    <p:sldId id="260" r:id="rId14"/>
    <p:sldId id="263" r:id="rId15"/>
    <p:sldId id="270" r:id="rId16"/>
    <p:sldId id="277" r:id="rId17"/>
    <p:sldId id="276" r:id="rId18"/>
    <p:sldId id="274" r:id="rId19"/>
    <p:sldId id="278" r:id="rId20"/>
    <p:sldId id="273" r:id="rId21"/>
    <p:sldId id="272" r:id="rId22"/>
    <p:sldId id="275" r:id="rId23"/>
    <p:sldId id="280" r:id="rId24"/>
    <p:sldId id="281" r:id="rId25"/>
    <p:sldId id="282" r:id="rId26"/>
    <p:sldId id="283" r:id="rId27"/>
    <p:sldId id="290" r:id="rId28"/>
    <p:sldId id="291" r:id="rId29"/>
    <p:sldId id="284" r:id="rId30"/>
    <p:sldId id="286" r:id="rId31"/>
    <p:sldId id="287" r:id="rId32"/>
    <p:sldId id="289" r:id="rId33"/>
    <p:sldId id="285" r:id="rId34"/>
    <p:sldId id="288" r:id="rId35"/>
    <p:sldId id="292" r:id="rId36"/>
    <p:sldId id="293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00A12-9CA9-479A-9990-6D7729CE2523}" type="datetimeFigureOut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9506C-4DD3-4A7D-8399-305C2CB88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E538-D18F-4373-9C3E-F4B59628245E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A09-6DE6-4D1E-9772-D99B57ED5EE6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99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1C90-6EF5-40C8-93A5-9E209D60E592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3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15FF-2651-4CB1-8AA3-03EC2E745D65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30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92ED-0474-4E11-A2D2-F751D249B252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68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C306-2F82-49CE-A1AA-26612E776931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35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735F-4962-4352-9B7E-A9B116AE4574}" type="datetime1">
              <a:rPr lang="fr-FR" smtClean="0"/>
              <a:t>11/07/2023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42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5F2C-A557-48CF-98CD-84248E917E9E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73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652-2069-482F-8049-C6EB4861D9A1}" type="datetime1">
              <a:rPr lang="fr-FR" smtClean="0"/>
              <a:t>11/07/2023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07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575C-32F7-46BE-BD4A-0A88ED9C69B4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53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3A45-CBB2-48AC-B737-24C1A672358A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69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B91F-A442-475F-92BE-5FDB44B2E3FB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23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3i71xaburhd42.cloudfront.net/b5614bf9e6cf02904802dfa5bc0ad23e58108bff/6-Figure1-1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fastresearch.com/2020/05/introduction-for-a-research-paper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ldbio.com/articles/article/how-to-write-introduction-sect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os.org/wp-content/uploads/2020/10/Methods-infographic_3-1010x1024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2995-021-00120-z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ctfassets.net/dkgr2j75jrom/6EkS63alrQ62cHmOClGQnZ/b96701f832d50d393f859d73225c2b57/PillarPage-Qual-Quan__1_-min.png?w=2500&amp;h=1276&amp;q=50&amp;fm=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let.org/wp-content/uploads/2020/03/11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lideplayer.com/26/8386925/slides/slide_4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m5migu4zj3pb.cloudfront.net/manuscripts/89000/89820/medium/JCI89820.f2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3i71xaburhd42.cloudfront.net/3fd965e879e3669a1a22f2306341941189b14355/5-Table1-1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8/82/The_Scientific_Method.svg/1200px-The_Scientific_Method.svg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edanz.com/wp-content/uploads/2019/11/Table-1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ercio.nyc3.digitaloceanspaces.com/goldbio-2018/pages/Figure%20Example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vice-blog-production.s3.ap-northeast-1.amazonaws.com/us/wp-content/uploads/2021/08/11051811/T-table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client=firefox-b-d&amp;q=how+to+write+a+discussion+in+a+research+paper#ip=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itcommlab.mit.edu/broad/commkit/journal-article-discussion/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skills.federation.edu.au/wp-content/uploads/2021/11/discussion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p.nyu.edu/steinhardt-appsych_opus/the-effect-of-mindfulness-based-stress-reduction-on-anxiety-and-aggression/" TargetMode="External"/><Relationship Id="rId2" Type="http://schemas.openxmlformats.org/officeDocument/2006/relationships/hyperlink" Target="http://laplab.ucsd.edu/articles/McDaniel.Fadler.Pashler20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je.com/arc/implications-or-recommendations-in-research/" TargetMode="External"/><Relationship Id="rId5" Type="http://schemas.openxmlformats.org/officeDocument/2006/relationships/hyperlink" Target="https://www.frontiersin.org/articles/10.3389/fpsyg.2012.00327/full" TargetMode="External"/><Relationship Id="rId4" Type="http://schemas.openxmlformats.org/officeDocument/2006/relationships/hyperlink" Target="https://www.sciencedirect.com/science/article/abs/pii/S027273581000173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doiLanding?doi=10.1037%2Fa0037559" TargetMode="External"/><Relationship Id="rId2" Type="http://schemas.openxmlformats.org/officeDocument/2006/relationships/hyperlink" Target="https://www.aje.com/arc/implications-or-recommendations-in-resear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ournalofcognition.org/articles/10.5334/joc.72/" TargetMode="External"/><Relationship Id="rId4" Type="http://schemas.openxmlformats.org/officeDocument/2006/relationships/hyperlink" Target="https://www.ncbi.nlm.nih.gov/pmc/articles/PMC654942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lideplayer.com/39/11069299/slides/slide_3.jp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jrw6NRp2snc/maxresdefault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55/07/54/55075466c55ea59263948dfac92d8ea5.jpg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xternetworks.com/staging/wp-includes/images/2020-6/format-of-research-paper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e.com/arc/implications-or-recommendations-in-research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p4AbcC1rGuk/hqdefault.jpg?sqp=-oaymwEmCOADEOgC8quKqQMa8AEB-AHUBoAC4AOKAgwIABABGBMgSCh_MA8=&amp;rs=AOn4CLB-lFVde-Snq-bSW9rIij6YRGUMaw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slidesharecdn.com/citationandreferencinginresearchwork-150127125255-conversion-gate01/85/citation-and-referencing-in-research-work-24-320.jpg?cb=1665786742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474x/2e/70/a9/2e70a9391950ed682b9a9a5353fbfa3d--apa-essay-format-apa-format-paper.jpg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nscc.ca/app/uploads/sites/155/2021/05/summary-steps.jpg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llbot.com/blog/content/images/2021/12/0_7ciJRprBMo1UWBw3.jpg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educba.com/academy/wp-content/uploads/2021/01/Types-of-Research-Methodology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educba.com/academy/wp-content/uploads/2021/01/List-of-Research-Methodlogy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fulprofessor.com/wp-content/uploads/2023/05/research-methodologies-1024x72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blog/wp-content/uploads/2018/03/82-Qualitative-Research-Method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wordvice.com/how-to-draft-a-compelling-introduction-for-your-journal-articl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achyessay.com/wp-content/uploads/2020/11/Research-Paper-Structur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56561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Original </a:t>
            </a:r>
            <a:r>
              <a:rPr lang="fr-FR" sz="3200" b="1" dirty="0" err="1" smtClean="0"/>
              <a:t>Research</a:t>
            </a:r>
            <a:r>
              <a:rPr lang="fr-FR" sz="3200" b="1" dirty="0" smtClean="0"/>
              <a:t> Article: </a:t>
            </a:r>
            <a:r>
              <a:rPr lang="fr-FR" sz="3200" b="1" dirty="0" err="1" smtClean="0"/>
              <a:t>IMRaD</a:t>
            </a:r>
            <a:r>
              <a:rPr lang="fr-FR" sz="3200" b="1" dirty="0" smtClean="0"/>
              <a:t> Structure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358341"/>
            <a:ext cx="9144000" cy="246056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Modibo SANGARE, MD, PhD</a:t>
            </a:r>
          </a:p>
          <a:p>
            <a:r>
              <a:rPr lang="fr-FR" dirty="0" err="1" smtClean="0"/>
              <a:t>Associate</a:t>
            </a:r>
            <a:r>
              <a:rPr lang="fr-FR" dirty="0" smtClean="0"/>
              <a:t> Professor at the USTTB</a:t>
            </a:r>
          </a:p>
          <a:p>
            <a:r>
              <a:rPr lang="fr-FR" dirty="0" smtClean="0"/>
              <a:t>Bamako, Mali</a:t>
            </a:r>
          </a:p>
          <a:p>
            <a:endParaRPr lang="fr-FR" dirty="0"/>
          </a:p>
          <a:p>
            <a:r>
              <a:rPr lang="fr-FR" dirty="0" smtClean="0"/>
              <a:t>English Course 2</a:t>
            </a:r>
          </a:p>
          <a:p>
            <a:r>
              <a:rPr lang="fr-FR" dirty="0" smtClean="0"/>
              <a:t>July 10-13, 2023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92BC-7B9D-4576-AC68-C0E9AE0380A1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12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1332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err="1" smtClean="0"/>
              <a:t>IMRaD</a:t>
            </a:r>
            <a:r>
              <a:rPr lang="fr-FR" sz="3200" b="1" dirty="0" smtClean="0"/>
              <a:t> Format 2/2</a:t>
            </a:r>
            <a:endParaRPr lang="fr-FR" sz="3200" b="1" dirty="0"/>
          </a:p>
        </p:txBody>
      </p:sp>
      <p:pic>
        <p:nvPicPr>
          <p:cNvPr id="5122" name="Picture 2" descr="PDF] Writing a scientific article: A step-by-step guide for beginners | 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93" y="756458"/>
            <a:ext cx="7334192" cy="521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1025" y="6123352"/>
            <a:ext cx="10307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https://d3i71xaburhd42.cloudfront.net/b5614bf9e6cf02904802dfa5bc0ad23e58108bff/6-Figure1-1.png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E4D1-BB63-42F9-8D4D-F312562E3218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89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Introduction Section</a:t>
            </a:r>
            <a:endParaRPr lang="fr-FR" sz="3200" b="1" dirty="0"/>
          </a:p>
        </p:txBody>
      </p:sp>
      <p:pic>
        <p:nvPicPr>
          <p:cNvPr id="1026" name="Picture 2" descr="A Complete Guide on How to Write an Introduction for a Research Paper -  Quick Image Processing Research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85" y="1296151"/>
            <a:ext cx="5906563" cy="41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43447" y="5732653"/>
            <a:ext cx="8046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https://www.gofastresearch.com/2020/05/introduction-for-a-research-paper.html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4850-CFDC-428D-9BC4-1F540EED9E63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54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445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 smtClean="0"/>
              <a:t>Introduction Section</a:t>
            </a:r>
            <a:endParaRPr lang="fr-FR" sz="3200" b="1" dirty="0"/>
          </a:p>
        </p:txBody>
      </p:sp>
      <p:pic>
        <p:nvPicPr>
          <p:cNvPr id="3074" name="Picture 2" descr="How to Write an Effective Introduction Section of a Scientific Article |  GoldB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86" y="839585"/>
            <a:ext cx="4435672" cy="554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9580" y="6430926"/>
            <a:ext cx="7198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https://goldbio.com/articles/article/how-to-write-introduction-section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DC56-77D7-4FC8-82E7-7D873AABB7DB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2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445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 err="1" smtClean="0"/>
              <a:t>Material</a:t>
            </a:r>
            <a:r>
              <a:rPr lang="fr-FR" sz="3200" b="1" dirty="0" smtClean="0"/>
              <a:t> and </a:t>
            </a:r>
            <a:r>
              <a:rPr lang="fr-FR" sz="3200" b="1" dirty="0" err="1" smtClean="0"/>
              <a:t>Methods</a:t>
            </a:r>
            <a:r>
              <a:rPr lang="fr-FR" sz="3200" b="1" dirty="0" smtClean="0"/>
              <a:t> Section</a:t>
            </a:r>
            <a:endParaRPr lang="fr-FR" sz="3200" b="1" dirty="0"/>
          </a:p>
        </p:txBody>
      </p:sp>
      <p:pic>
        <p:nvPicPr>
          <p:cNvPr id="4098" name="Picture 2" descr="How to Write Your Methods - P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753364"/>
            <a:ext cx="5527964" cy="560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4807" y="6231416"/>
            <a:ext cx="8678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https://plos.org/wp-content/uploads/2020/10/Methods-infographic_3-1010x1024.png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A35-951E-49FC-AC4D-A89FF59E0D53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11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9" y="510107"/>
            <a:ext cx="10674769" cy="53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9337" y="6187177"/>
            <a:ext cx="11030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i="0" dirty="0" err="1" smtClean="0">
                <a:solidFill>
                  <a:srgbClr val="333333"/>
                </a:solidFill>
                <a:effectLst/>
                <a:latin typeface="-apple-system"/>
              </a:rPr>
              <a:t>Montagnes</a:t>
            </a:r>
            <a:r>
              <a:rPr lang="en-US" sz="1200" b="0" i="0" dirty="0" smtClean="0">
                <a:solidFill>
                  <a:srgbClr val="333333"/>
                </a:solidFill>
                <a:effectLst/>
                <a:latin typeface="-apple-system"/>
              </a:rPr>
              <a:t>, D.J.S., </a:t>
            </a:r>
            <a:r>
              <a:rPr lang="en-US" sz="1200" b="0" i="0" dirty="0" err="1" smtClean="0">
                <a:solidFill>
                  <a:srgbClr val="333333"/>
                </a:solidFill>
                <a:effectLst/>
                <a:latin typeface="-apple-system"/>
              </a:rPr>
              <a:t>Montagnes</a:t>
            </a:r>
            <a:r>
              <a:rPr lang="en-US" sz="1200" b="0" i="0" dirty="0" smtClean="0">
                <a:solidFill>
                  <a:srgbClr val="333333"/>
                </a:solidFill>
                <a:effectLst/>
                <a:latin typeface="-apple-system"/>
              </a:rPr>
              <a:t>, E.I. &amp; Yang, Z. Finding your scientific story by writing backwards. </a:t>
            </a:r>
            <a:r>
              <a:rPr lang="en-US" sz="1200" b="0" i="1" dirty="0" smtClean="0">
                <a:solidFill>
                  <a:srgbClr val="333333"/>
                </a:solidFill>
                <a:effectLst/>
                <a:latin typeface="-apple-system"/>
              </a:rPr>
              <a:t>Mar Life </a:t>
            </a:r>
            <a:r>
              <a:rPr lang="en-US" sz="1200" b="0" i="1" dirty="0" err="1" smtClean="0">
                <a:solidFill>
                  <a:srgbClr val="333333"/>
                </a:solidFill>
                <a:effectLst/>
                <a:latin typeface="-apple-system"/>
              </a:rPr>
              <a:t>Sci</a:t>
            </a:r>
            <a:r>
              <a:rPr lang="en-US" sz="1200" b="0" i="1" dirty="0" smtClean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US" sz="1200" b="0" i="1" dirty="0" err="1" smtClean="0">
                <a:solidFill>
                  <a:srgbClr val="333333"/>
                </a:solidFill>
                <a:effectLst/>
                <a:latin typeface="-apple-system"/>
              </a:rPr>
              <a:t>Technol</a:t>
            </a:r>
            <a:r>
              <a:rPr lang="en-US" sz="1200" b="0" i="0" dirty="0" smtClean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sz="1200" b="1" i="0" dirty="0" smtClean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en-US" sz="1200" b="0" i="0" dirty="0" smtClean="0">
                <a:solidFill>
                  <a:srgbClr val="333333"/>
                </a:solidFill>
                <a:effectLst/>
                <a:latin typeface="-apple-system"/>
              </a:rPr>
              <a:t>, 1–9 (2022). </a:t>
            </a:r>
            <a:r>
              <a:rPr lang="en-US" sz="1200" b="0" i="0" dirty="0" smtClean="0">
                <a:solidFill>
                  <a:srgbClr val="333333"/>
                </a:solidFill>
                <a:effectLst/>
                <a:latin typeface="-apple-system"/>
                <a:hlinkClick r:id="rId3"/>
              </a:rPr>
              <a:t>https://doi.org/10.1007/s42995-021-00120-z</a:t>
            </a:r>
            <a:r>
              <a:rPr lang="en-US" sz="1200" b="0" i="0" dirty="0" smtClean="0">
                <a:solidFill>
                  <a:srgbClr val="333333"/>
                </a:solidFill>
                <a:effectLst/>
                <a:latin typeface="-apple-system"/>
              </a:rPr>
              <a:t> </a:t>
            </a:r>
            <a:endParaRPr lang="fr-FR" sz="12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8C5D-D258-4AA0-8CCD-A3648C12A3EA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49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What is Qualitative Data? How to Understand, Collect, and Analyze it |  FullS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4" y="541945"/>
            <a:ext cx="9854139" cy="50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3862" y="5677280"/>
            <a:ext cx="8853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https://images.ctfassets.net/dkgr2j75jrom/6EkS63alrQ62cHmOClGQnZ/b96701f832d50d393f859d73225c2b57/PillarPage-Qual-Quan__1_-min.png?w=2500&amp;h=1276&amp;q=50&amp;fm=png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5BEB-CBBF-4258-B3C6-D162C43BE37B}" type="datetime1">
              <a:rPr lang="fr-FR" smtClean="0"/>
              <a:t>11/07/2023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34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Organisation and Presentation of Data : Plant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90" y="324178"/>
            <a:ext cx="7808983" cy="58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17354" y="6187036"/>
            <a:ext cx="5557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3"/>
              </a:rPr>
              <a:t>https://plantlet.org/wp-content/uploads/2020/03/11.jpg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55FB-C329-4442-ADC6-BAD599F876FA}" type="datetime1">
              <a:rPr lang="fr-FR" smtClean="0"/>
              <a:t>11/07/2023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54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ow to Write up your Results Section of your Research Paper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252" y="520802"/>
            <a:ext cx="6943494" cy="52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2549" y="5655023"/>
            <a:ext cx="600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3"/>
              </a:rPr>
              <a:t>https://images.slideplayer.com/26/8386925/slides/slide_4.jpg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33BD-2E87-4F91-A52E-5ECA5AD2BD67}" type="datetime1">
              <a:rPr lang="fr-FR" smtClean="0"/>
              <a:t>11/07/2023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787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CI - Randomized trial of calcipotriol combined with 5-fluorouracil for  skin cancer precursor immuno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02" y="1265987"/>
            <a:ext cx="9070109" cy="4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3120" y="5732652"/>
            <a:ext cx="8786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https://dm5migu4zj3pb.cloudfront.net/manuscripts/89000/89820/medium/JCI89820.f2.jpg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37513" y="432261"/>
            <a:ext cx="1975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Flow chart</a:t>
            </a:r>
            <a:endParaRPr lang="fr-FR" sz="3200" b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65C-71AF-475C-AB17-6DF4E91FF722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639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DF] Relevance of findings in results to discussion sections in applied  linguistics research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06" y="391650"/>
            <a:ext cx="7276002" cy="52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6335" y="5982034"/>
            <a:ext cx="10407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https://d3i71xaburhd42.cloudfront.net/3fd965e879e3669a1a22f2306341941189b14355/5-Table1-1.png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ECD-C7DC-4DDD-9E42-BE355D538C83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75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82779"/>
            <a:ext cx="9144000" cy="407178"/>
          </a:xfrm>
        </p:spPr>
        <p:txBody>
          <a:bodyPr>
            <a:normAutofit fontScale="90000"/>
          </a:bodyPr>
          <a:lstStyle/>
          <a:p>
            <a:r>
              <a:rPr lang="fr-FR" sz="3200" b="1" dirty="0" err="1" smtClean="0"/>
              <a:t>Research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Methodology</a:t>
            </a:r>
            <a:endParaRPr lang="fr-FR" sz="3200" b="1" dirty="0"/>
          </a:p>
        </p:txBody>
      </p:sp>
      <p:pic>
        <p:nvPicPr>
          <p:cNvPr id="7170" name="Picture 2" descr="Scientific method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96" y="756457"/>
            <a:ext cx="4987637" cy="47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011" y="5527652"/>
            <a:ext cx="10357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hlinkClick r:id="rId3"/>
              </a:rPr>
              <a:t>https://upload.wikimedia.org/wikipedia/commons/thumb/8/82/The_Scientific_Method.svg/1200px-The_Scientific_Method.svg.png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F0C0-309B-405F-9118-B575031BE89E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966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sing Tables to Present Your Research Results | Edanz Learning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91" y="174133"/>
            <a:ext cx="9524572" cy="58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69869" y="6048534"/>
            <a:ext cx="830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https://learning.edanz.com/wp-content/uploads/2019/11/Table-1.jpg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B26F-7D20-4B60-B34F-9781B70067A4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246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uide to Writing the Results and Discussion Sections of a Scientific Article  | Gold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15" y="399011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2871" y="6198169"/>
            <a:ext cx="895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https://commercio.nyc3.digitaloceanspaces.com/goldbio-2018/pages/Figure%20Example.png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7167-F67F-4F16-A711-A124CC599040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523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ow to Write the Results/Findings Section in Research - Word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12" y="659101"/>
            <a:ext cx="5821277" cy="500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9215" y="5843534"/>
            <a:ext cx="951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hlinkClick r:id="rId3"/>
              </a:rPr>
              <a:t>https://wordvice-blog-production.s3.ap-northeast-1.amazonaws.com/us/wp-content/uploads/2021/08/11051811/T-table.png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923607" y="91438"/>
            <a:ext cx="3558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What</a:t>
            </a:r>
            <a:r>
              <a:rPr lang="fr-FR" sz="3200" dirty="0" smtClean="0"/>
              <a:t> do </a:t>
            </a:r>
            <a:r>
              <a:rPr lang="fr-FR" sz="3200" dirty="0" err="1" smtClean="0"/>
              <a:t>you</a:t>
            </a:r>
            <a:r>
              <a:rPr lang="fr-FR" sz="3200" dirty="0" smtClean="0"/>
              <a:t> </a:t>
            </a:r>
            <a:r>
              <a:rPr lang="fr-FR" sz="3200" dirty="0" err="1" smtClean="0"/>
              <a:t>think</a:t>
            </a:r>
            <a:r>
              <a:rPr lang="fr-FR" sz="3200" dirty="0" smtClean="0"/>
              <a:t>? </a:t>
            </a:r>
            <a:endParaRPr lang="fr-FR" sz="32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924-0B71-44A1-8EA6-39B468C6C33B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301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23607" y="141313"/>
            <a:ext cx="400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Discussion Section 1/4</a:t>
            </a:r>
            <a:endParaRPr lang="fr-FR" sz="3200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D91D-2099-4147-A812-266DF8D01722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08" y="726088"/>
            <a:ext cx="4157331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31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23607" y="141313"/>
            <a:ext cx="400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Discussion Section 2/4</a:t>
            </a:r>
            <a:endParaRPr lang="fr-FR" sz="3200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ACFA-3165-4207-88C4-26DA75FC752D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24</a:t>
            </a:fld>
            <a:endParaRPr lang="fr-F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87979" y="816886"/>
            <a:ext cx="937675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</a:t>
            </a: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fr-FR" alt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Summarize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key </a:t>
            </a:r>
            <a:r>
              <a:rPr kumimoji="0" lang="fr-FR" alt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findings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</a:t>
            </a: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fr-FR" alt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Give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interpretations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</a:t>
            </a: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fr-FR" alt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Discuss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implications.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</a:t>
            </a: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fr-FR" alt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Acknowledge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limitations.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</a:t>
            </a: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5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Share </a:t>
            </a:r>
            <a:r>
              <a:rPr kumimoji="0" lang="fr-FR" alt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recommendations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881149" y="5350263"/>
            <a:ext cx="1059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www.google.com/search?client=firefox-b-d&amp;q=how+to+write+a+discussion+in+a+research+paper#ip=1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598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23607" y="573575"/>
            <a:ext cx="400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Discussion Section 3/4</a:t>
            </a:r>
            <a:endParaRPr lang="fr-FR" sz="3200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B72E-274D-4CAE-90C5-2794C0E73A8A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25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03" y="1295656"/>
            <a:ext cx="4210050" cy="4067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61804" y="5541462"/>
            <a:ext cx="7182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https://mitcommlab.mit.edu/broad/commkit/journal-article-discussion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570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23607" y="573575"/>
            <a:ext cx="400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Discussion Section 3/4</a:t>
            </a:r>
            <a:endParaRPr lang="fr-FR" sz="3200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1E4C-004F-42AA-8F64-20065E31E759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1547812"/>
            <a:ext cx="6543675" cy="376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8225" y="5549777"/>
            <a:ext cx="8803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studyskills.federation.edu.au/wp-content/uploads/2021/11/discussion.png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364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60567" y="706578"/>
            <a:ext cx="6657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Implications in the Discussion Section </a:t>
            </a:r>
            <a:endParaRPr lang="fr-FR" sz="3200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CAB7-0422-4330-A849-060353B3BA8D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40576" y="1460605"/>
            <a:ext cx="11380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The result 1</a:t>
            </a:r>
            <a:r>
              <a:rPr lang="en-US" sz="2000" dirty="0" smtClean="0"/>
              <a:t>: One </a:t>
            </a:r>
            <a:r>
              <a:rPr lang="en-US" sz="2000" dirty="0"/>
              <a:t>study found that learning items </a:t>
            </a:r>
            <a:r>
              <a:rPr lang="en-US" sz="2000" dirty="0">
                <a:hlinkClick r:id="rId2"/>
              </a:rPr>
              <a:t>over time improves memory more than cramming material in a bunch of information at once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The </a:t>
            </a:r>
            <a:r>
              <a:rPr lang="en-US" sz="2000" b="1" dirty="0" smtClean="0"/>
              <a:t>implication 1</a:t>
            </a:r>
            <a:r>
              <a:rPr lang="en-US" sz="2000" dirty="0" smtClean="0"/>
              <a:t>: </a:t>
            </a:r>
            <a:r>
              <a:rPr lang="en-US" sz="2000" dirty="0"/>
              <a:t>This result suggests memory is better when studying is spread out over time, which could be due to memory consolidation processes.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The result 2</a:t>
            </a:r>
            <a:r>
              <a:rPr lang="en-US" sz="2000" dirty="0" smtClean="0"/>
              <a:t>: An </a:t>
            </a:r>
            <a:r>
              <a:rPr lang="en-US" sz="2000" dirty="0"/>
              <a:t>intervention study found that </a:t>
            </a:r>
            <a:r>
              <a:rPr lang="en-US" sz="2000" dirty="0">
                <a:hlinkClick r:id="rId3"/>
              </a:rPr>
              <a:t>mindfulness</a:t>
            </a:r>
            <a:r>
              <a:rPr lang="en-US" sz="2000" dirty="0"/>
              <a:t> helps improve mental health if you have anxiety.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The </a:t>
            </a:r>
            <a:r>
              <a:rPr lang="en-US" sz="2000" b="1" dirty="0" smtClean="0"/>
              <a:t>implication 2</a:t>
            </a:r>
            <a:r>
              <a:rPr lang="en-US" sz="2000" dirty="0" smtClean="0"/>
              <a:t>: </a:t>
            </a:r>
            <a:r>
              <a:rPr lang="en-US" sz="2000" dirty="0"/>
              <a:t>This result has implications for the role of </a:t>
            </a:r>
            <a:r>
              <a:rPr lang="en-US" sz="2000" dirty="0">
                <a:hlinkClick r:id="rId4"/>
              </a:rPr>
              <a:t>executive functions</a:t>
            </a:r>
            <a:r>
              <a:rPr lang="en-US" sz="2000" dirty="0"/>
              <a:t> on anxiety.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The result 3</a:t>
            </a:r>
            <a:r>
              <a:rPr lang="en-US" sz="2000" dirty="0" smtClean="0"/>
              <a:t>: A </a:t>
            </a:r>
            <a:r>
              <a:rPr lang="en-US" sz="2000" dirty="0"/>
              <a:t>study found that </a:t>
            </a:r>
            <a:r>
              <a:rPr lang="en-US" sz="2000" dirty="0">
                <a:hlinkClick r:id="rId5"/>
              </a:rPr>
              <a:t>musical learning helps language learning in children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The </a:t>
            </a:r>
            <a:r>
              <a:rPr lang="en-US" sz="2000" b="1" dirty="0" smtClean="0"/>
              <a:t>implication 3</a:t>
            </a:r>
            <a:r>
              <a:rPr lang="en-US" sz="2000" dirty="0" smtClean="0"/>
              <a:t>: These </a:t>
            </a:r>
            <a:r>
              <a:rPr lang="en-US" sz="2000" dirty="0"/>
              <a:t>findings suggest that language and music may work together to aid development.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6247" y="5400145"/>
            <a:ext cx="8420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6"/>
              </a:rPr>
              <a:t>https://www.aje.com/arc/implications-or-recommendations-in-research</a:t>
            </a:r>
            <a:r>
              <a:rPr lang="fr-FR" dirty="0" smtClean="0">
                <a:hlinkClick r:id="rId6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352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60567" y="706578"/>
            <a:ext cx="6657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Implications in the Discussion Section </a:t>
            </a:r>
            <a:endParaRPr lang="fr-FR" sz="3200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8A48-3BF6-47A6-8F69-AF1F09960100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186247" y="5400145"/>
            <a:ext cx="8420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https://www.aje.com/arc/implications-or-recommendations-in-research</a:t>
            </a:r>
            <a:r>
              <a:rPr lang="fr-FR" dirty="0" smtClean="0">
                <a:hlinkClick r:id="rId2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74319" y="1441301"/>
            <a:ext cx="114133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dirty="0"/>
              <a:t>A meta-analysis found that </a:t>
            </a:r>
            <a:r>
              <a:rPr lang="en-US" dirty="0">
                <a:hlinkClick r:id="rId3"/>
              </a:rPr>
              <a:t>actively recalling material from your memory is better than simply re-reading it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recommendation: Based on these findings, teachers and other educators should encourage students to practice active recall strategies.</a:t>
            </a:r>
          </a:p>
          <a:p>
            <a:endParaRPr lang="en-US" b="1" dirty="0"/>
          </a:p>
          <a:p>
            <a:r>
              <a:rPr lang="en-US" dirty="0"/>
              <a:t>A medical intervention found that </a:t>
            </a:r>
            <a:r>
              <a:rPr lang="en-US" dirty="0">
                <a:hlinkClick r:id="rId4"/>
              </a:rPr>
              <a:t>daily exercise helps prevent cardiovascular disease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recommendation: Based on these results, physicians are recommended to encourage patients to exercise and walk regularly. Also recommended is to encourage more walking through public health offices in communities.</a:t>
            </a:r>
          </a:p>
          <a:p>
            <a:endParaRPr lang="en-US" b="1" dirty="0"/>
          </a:p>
          <a:p>
            <a:r>
              <a:rPr lang="en-US" dirty="0"/>
              <a:t>A study found that </a:t>
            </a:r>
            <a:r>
              <a:rPr lang="en-US" dirty="0">
                <a:hlinkClick r:id="rId5"/>
              </a:rPr>
              <a:t>many research articles do not contain the sample sizes needed to statistically confirm their findings</a:t>
            </a:r>
            <a:r>
              <a:rPr lang="en-US" dirty="0"/>
              <a:t>.</a:t>
            </a:r>
          </a:p>
          <a:p>
            <a:r>
              <a:rPr lang="en-US" dirty="0"/>
              <a:t>The recommendation: To improve the current state of the field, researchers should consider doing power analysis based on their experiment's design.</a:t>
            </a:r>
          </a:p>
        </p:txBody>
      </p:sp>
    </p:spTree>
    <p:extLst>
      <p:ext uri="{BB962C8B-B14F-4D97-AF65-F5344CB8AC3E}">
        <p14:creationId xmlns:p14="http://schemas.microsoft.com/office/powerpoint/2010/main" val="2376340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8D13-6032-4FF6-8BDD-8A32EF0692A9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95" y="523702"/>
            <a:ext cx="6701433" cy="5026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3960" y="5779713"/>
            <a:ext cx="6123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images.slideplayer.com/39/11069299/slides/slide_3.jpg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923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82779"/>
            <a:ext cx="9144000" cy="407178"/>
          </a:xfrm>
        </p:spPr>
        <p:txBody>
          <a:bodyPr>
            <a:normAutofit fontScale="90000"/>
          </a:bodyPr>
          <a:lstStyle/>
          <a:p>
            <a:r>
              <a:rPr lang="fr-FR" sz="3200" b="1" dirty="0" err="1" smtClean="0"/>
              <a:t>Research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Methodology</a:t>
            </a:r>
            <a:endParaRPr lang="fr-FR" sz="3200" b="1" dirty="0"/>
          </a:p>
        </p:txBody>
      </p:sp>
      <p:pic>
        <p:nvPicPr>
          <p:cNvPr id="13314" name="Picture 2" descr="Introduction to research method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60" y="868680"/>
            <a:ext cx="8885898" cy="499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3217" y="6045722"/>
            <a:ext cx="539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3"/>
              </a:rPr>
              <a:t>https://i.ytimg.com/vi/jrw6NRp2snc/maxresdefault.jpg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B64-94A3-4289-99D7-8BFB972D898A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90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1000-74A4-494C-84CD-0CCBF4481452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30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99" y="191193"/>
            <a:ext cx="5777346" cy="5777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1556" y="6073474"/>
            <a:ext cx="8196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i.pinimg.com/originals/55/07/54/55075466c55ea59263948dfac92d8ea5.jpg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03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0840-F3AE-4192-A9E8-50F06BACB6EE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11" y="540327"/>
            <a:ext cx="6181490" cy="51937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8227" y="5782531"/>
            <a:ext cx="10573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blog.externetworks.com/staging/wp-includes/images/2020-6/format-of-research-paper.png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473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A412-E5B4-4C98-9DB8-FE348A5574CF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32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56" y="801997"/>
            <a:ext cx="9220892" cy="49223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94559" y="5724343"/>
            <a:ext cx="7722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https://www.aje.com/arc/implications-or-recommendations-in-research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78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4B38-35DE-4F95-874F-6A8014825092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6" y="638002"/>
            <a:ext cx="6705600" cy="502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5180" y="5771537"/>
            <a:ext cx="9218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https://i.ytimg.com/vi/p4AbcC1rGuk/hqdefault.jpg?sqp=-oaymwEmCOADEOgC8quKqQMa8AEB-AHUBoAC4AOKAgwIABABGBMgSCh_MA8=&amp;</a:t>
            </a:r>
            <a:r>
              <a:rPr lang="fr-FR" dirty="0" smtClean="0">
                <a:hlinkClick r:id="rId3"/>
              </a:rPr>
              <a:t>rs=AOn4CLB-lFVde-Snq-bSW9rIij6YRGUMaw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57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6290-4B8A-45FF-B5CF-48D5F1FF65DD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34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7" y="423947"/>
            <a:ext cx="8793019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63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575-4C35-4EDF-A034-179B88EE3C79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75" y="170464"/>
            <a:ext cx="6717118" cy="5031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956" y="5502711"/>
            <a:ext cx="9667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image.slidesharecdn.com/citationandreferencinginresearchwork-150127125255-conversion-gate01/85/citation-and-referencing-in-research-work-24-320.jpg?cb=1665786742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012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E16-45E6-4109-AB8D-1FA764B9FB61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36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03" y="266008"/>
            <a:ext cx="7440023" cy="53533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57825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3"/>
              </a:rPr>
              <a:t>https://i.pinimg.com/474x/2e/70/a9/2e70a9391950ed682b9a9a5353fbfa3d--</a:t>
            </a:r>
            <a:r>
              <a:rPr lang="fr-FR" dirty="0" smtClean="0">
                <a:hlinkClick r:id="rId3"/>
              </a:rPr>
              <a:t>apa-essay-format-apa-format-paper.jpg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1983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50C8-D769-45C1-86B2-0C31AFFCFAE6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89" y="258964"/>
            <a:ext cx="8129847" cy="60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45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9986-DD0F-4070-9D7F-0D03F66578C1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38" y="211109"/>
            <a:ext cx="7381875" cy="5238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4438" y="5740967"/>
            <a:ext cx="8138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pressbooks.nscc.ca/app/uploads/sites/155/2021/05/summary-steps.jpg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4180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C9C-DDF5-4DCD-8A82-E6B19B1AA201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1317"/>
            <a:ext cx="4039985" cy="6137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93816" y="6347794"/>
            <a:ext cx="8695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quillbot.com/blog/content/images/2021/12/0_7ciJRprBMo1UWBw3.jpg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402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ypes of Research Methodology - Uses, Different Types &amp; Bene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4" y="491407"/>
            <a:ext cx="9515455" cy="53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2836" y="5898908"/>
            <a:ext cx="10008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https://cdn.educba.com/academy/wp-content/uploads/2021/01/Types-of-Research-Methodology.jpg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F0AF-9D35-4D2F-90DE-1C1BF4681DC5}" type="datetime1">
              <a:rPr lang="fr-FR" smtClean="0"/>
              <a:t>11/07/2023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12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ypes of Research Methodology - Uses, Different Types &amp; Bene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94" y="628995"/>
            <a:ext cx="9512127" cy="511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05593" y="5832407"/>
            <a:ext cx="9750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https://cdn.educba.com/academy/wp-content/uploads/2021/01/List-of-Research-Methodlogy.png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0CCD-E014-4D17-B4B3-8D75BF393CB6}" type="datetime1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62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15 Types of Research Methods (20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12" y="507897"/>
            <a:ext cx="7791392" cy="550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3905" y="6200978"/>
            <a:ext cx="10266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https://helpfulprofessor.com/wp-content/uploads/2023/05/research-methodologies-1024x724.jpg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1ACB-64D5-40D0-B3EC-2030F6495296}" type="datetime1">
              <a:rPr lang="fr-FR" smtClean="0"/>
              <a:t>11/07/2023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70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Qualitative Research: Definition, Types, Methods and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42" y="977067"/>
            <a:ext cx="8630976" cy="516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3657" y="6209297"/>
            <a:ext cx="10133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https://www.questionpro.com/blog/wp-content/uploads/2018/03/82-Qualitative-Research-Methods.jpg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208715" y="249379"/>
            <a:ext cx="5318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Qualitative </a:t>
            </a:r>
            <a:r>
              <a:rPr lang="fr-FR" sz="3200" b="1" dirty="0" err="1" smtClean="0"/>
              <a:t>Research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Methods</a:t>
            </a:r>
            <a:endParaRPr lang="fr-FR" sz="3200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63C8-B9FF-41DA-B909-A900AA8A5403}" type="datetime1">
              <a:rPr lang="fr-FR" smtClean="0"/>
              <a:t>11/07/2023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62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1332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err="1" smtClean="0"/>
              <a:t>IMRaD</a:t>
            </a:r>
            <a:r>
              <a:rPr lang="fr-FR" sz="3200" b="1" dirty="0" smtClean="0"/>
              <a:t> Format 1/2</a:t>
            </a:r>
            <a:endParaRPr lang="fr-FR" sz="3200" b="1" dirty="0"/>
          </a:p>
        </p:txBody>
      </p:sp>
      <p:pic>
        <p:nvPicPr>
          <p:cNvPr id="1028" name="Picture 4" descr="How to Write a Journal Article Introduction Section - Wordv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89" y="1064028"/>
            <a:ext cx="3258589" cy="488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8508" y="6065161"/>
            <a:ext cx="8761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https://blog.wordvice.com/how-to-draft-a-compelling-introduction-for-your-journal-article/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FA8D-4212-47F1-96CF-25363BD38FE0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22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5620"/>
            <a:ext cx="10515600" cy="391332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err="1" smtClean="0"/>
              <a:t>IMRaD</a:t>
            </a:r>
            <a:r>
              <a:rPr lang="fr-FR" sz="3200" b="1" dirty="0" smtClean="0"/>
              <a:t> Format 1/2</a:t>
            </a:r>
            <a:endParaRPr lang="fr-FR" sz="3200" b="1" dirty="0"/>
          </a:p>
        </p:txBody>
      </p:sp>
      <p:pic>
        <p:nvPicPr>
          <p:cNvPr id="6146" name="Picture 2" descr="How to Write a Research Paper - Step by Step Guide - Peachy E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33" y="594043"/>
            <a:ext cx="5035432" cy="596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4276" y="6447550"/>
            <a:ext cx="9875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https://peachyessay.com/wp-content/uploads/2020/11/Research-Paper-Structure.png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DE46-4F41-4ADE-9A90-3DD04635ACF8}" type="datetime1">
              <a:rPr lang="fr-FR" smtClean="0"/>
              <a:t>11/07/2023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2334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583</Words>
  <Application>Microsoft Office PowerPoint</Application>
  <PresentationFormat>Grand écran</PresentationFormat>
  <Paragraphs>157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-apple-system</vt:lpstr>
      <vt:lpstr>Arial</vt:lpstr>
      <vt:lpstr>Calibri</vt:lpstr>
      <vt:lpstr>Calibri Light</vt:lpstr>
      <vt:lpstr>Thème Office</vt:lpstr>
      <vt:lpstr>Original Research Article: IMRaD Structure</vt:lpstr>
      <vt:lpstr>Research Methodology</vt:lpstr>
      <vt:lpstr>Research Methodology</vt:lpstr>
      <vt:lpstr>Présentation PowerPoint</vt:lpstr>
      <vt:lpstr>Présentation PowerPoint</vt:lpstr>
      <vt:lpstr>Présentation PowerPoint</vt:lpstr>
      <vt:lpstr>Présentation PowerPoint</vt:lpstr>
      <vt:lpstr>IMRaD Format 1/2</vt:lpstr>
      <vt:lpstr>IMRaD Format 1/2</vt:lpstr>
      <vt:lpstr>IMRaD Format 2/2</vt:lpstr>
      <vt:lpstr>Introduction Section</vt:lpstr>
      <vt:lpstr>Introduction Section</vt:lpstr>
      <vt:lpstr>Material and Methods Section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16</cp:revision>
  <dcterms:created xsi:type="dcterms:W3CDTF">2023-07-10T08:10:04Z</dcterms:created>
  <dcterms:modified xsi:type="dcterms:W3CDTF">2023-07-11T09:41:02Z</dcterms:modified>
</cp:coreProperties>
</file>