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99" r:id="rId2"/>
    <p:sldId id="258" r:id="rId3"/>
    <p:sldId id="259" r:id="rId4"/>
    <p:sldId id="302" r:id="rId5"/>
    <p:sldId id="260" r:id="rId6"/>
    <p:sldId id="261" r:id="rId7"/>
    <p:sldId id="262" r:id="rId8"/>
    <p:sldId id="263" r:id="rId9"/>
    <p:sldId id="265" r:id="rId10"/>
    <p:sldId id="264" r:id="rId11"/>
    <p:sldId id="301" r:id="rId12"/>
    <p:sldId id="282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7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/>
  </p:normalViewPr>
  <p:slideViewPr>
    <p:cSldViewPr>
      <p:cViewPr varScale="1">
        <p:scale>
          <a:sx n="111" d="100"/>
          <a:sy n="111" d="100"/>
        </p:scale>
        <p:origin x="9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F9C59-0E8E-4E08-A994-A1E469D25DBD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ACAAE-2C75-4941-AF7B-42AFAA3A0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ACAAE-2C75-4941-AF7B-42AFAA3A02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65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fabrication, No falsification,</a:t>
            </a:r>
            <a:r>
              <a:rPr lang="en-US" baseline="0" dirty="0"/>
              <a:t> No Plagiarism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ACAAE-2C75-4941-AF7B-42AFAA3A02F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1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7913A-C740-40A5-846E-E26623618630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06E-B8BF-4531-A928-B5B7FC1C7144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21634-0523-43FD-A3F1-A4A46F91FD0D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4DED-1D0B-4643-AD62-B118D3FD1002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98FF-82D5-4987-9121-DFE1ED67663F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02B5-307A-4219-A879-48D63765544E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CDAD-E4A5-4ED7-A928-86A8C5CC756C}" type="datetime1">
              <a:rPr lang="en-US" smtClean="0"/>
              <a:t>7/18/2023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5F21-E4D1-4A05-996F-2F773E4B3987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18035-4BF1-4F6C-9D50-6A59A3B017F9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D0C3-3463-4418-8F4C-615A83C7CC5C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4B1B-EA8C-48F7-8874-B44F460F85E5}" type="datetime1">
              <a:rPr lang="en-US" smtClean="0"/>
              <a:t>7/18/2023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FD2E0-AD32-47C7-96CB-38EA2DBD8D65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49E9-FBA0-4A89-903D-E6263BA32A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32" y="708422"/>
            <a:ext cx="7620778" cy="746765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SQ3R method of reading </a:t>
            </a:r>
            <a:endParaRPr lang="en-US" sz="3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26" y="2841666"/>
            <a:ext cx="8838423" cy="2873334"/>
          </a:xfrm>
        </p:spPr>
        <p:txBody>
          <a:bodyPr>
            <a:noAutofit/>
          </a:bodyPr>
          <a:lstStyle/>
          <a:p>
            <a:r>
              <a:rPr lang="en-US" sz="19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Modibo SANGARE, M.D., Ph.D.,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Associate professor</a:t>
            </a:r>
          </a:p>
          <a:p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University 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of Sciences, Techniques and technologies of Bamako (USTTB)</a:t>
            </a:r>
          </a:p>
          <a:p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July 4</a:t>
            </a:r>
            <a:r>
              <a:rPr lang="en-US" sz="1900" baseline="30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-6</a:t>
            </a:r>
            <a:r>
              <a:rPr lang="en-US" sz="1900" baseline="30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, 2023</a:t>
            </a:r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19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AFREHealth</a:t>
            </a:r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manuscript writing</a:t>
            </a:r>
          </a:p>
          <a:p>
            <a:r>
              <a:rPr lang="en-US" sz="19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English Course 2</a:t>
            </a:r>
            <a:endParaRPr lang="en-US" sz="19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0E09-CE74-4251-8A28-5C29DA9ED420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r>
              <a:rPr lang="en-US" b="1" dirty="0">
                <a:latin typeface="Arial Narrow" panose="020B0606020202030204" pitchFamily="34" charset="0"/>
              </a:rPr>
              <a:t>eview!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20" u="sng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sz="2220" dirty="0">
                <a:latin typeface="Arial Rounded MT Bold" panose="020F0704030504030204" charset="0"/>
                <a:cs typeface="Arial Rounded MT Bold" panose="020F0704030504030204" charset="0"/>
              </a:rPr>
              <a:t>eview is an ongoing process.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20" b="1" dirty="0">
                <a:latin typeface="Arial Rounded MT Bold" panose="020F0704030504030204" charset="0"/>
                <a:cs typeface="Arial Rounded MT Bold" panose="020F0704030504030204" charset="0"/>
              </a:rPr>
              <a:t>Remember: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20" dirty="0">
                <a:latin typeface="Arial Rounded MT Bold" panose="020F0704030504030204" charset="0"/>
                <a:cs typeface="Arial Rounded MT Bold" panose="020F0704030504030204" charset="0"/>
              </a:rPr>
              <a:t>Short term memory: attention and quietness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20" dirty="0">
                <a:latin typeface="Arial Rounded MT Bold" panose="020F0704030504030204" charset="0"/>
                <a:cs typeface="Arial Rounded MT Bold" panose="020F0704030504030204" charset="0"/>
              </a:rPr>
              <a:t>Long term memory: repetition and good sleep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20" dirty="0">
                <a:latin typeface="Arial Rounded MT Bold" panose="020F0704030504030204" charset="0"/>
                <a:cs typeface="Arial Rounded MT Bold" panose="020F0704030504030204" charset="0"/>
              </a:rPr>
              <a:t>Repetition means Learn-Relearn-Revise.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en-US" sz="2220" dirty="0">
                <a:latin typeface="Arial Rounded MT Bold" panose="020F0704030504030204" charset="0"/>
                <a:cs typeface="Arial Rounded MT Bold" panose="020F0704030504030204" charset="0"/>
              </a:rPr>
              <a:t>Good sleep: 6 hours in a dark and quiet place at night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220" dirty="0">
                <a:latin typeface="Arial Rounded MT Bold" panose="020F0704030504030204" charset="0"/>
                <a:cs typeface="Arial Rounded MT Bold" panose="020F0704030504030204" charset="0"/>
              </a:rPr>
              <a:t>It says, “Knowledge is what you remember after you forget everything.” Long term memory. </a:t>
            </a:r>
          </a:p>
          <a:p>
            <a:endParaRPr lang="en-US" sz="2220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A68F7-F506-4D4C-8DA9-B3C60B159FF7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130" y="533400"/>
            <a:ext cx="6048375" cy="45148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987550" y="5316220"/>
            <a:ext cx="51498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https://images.app.goo.gl/rB9wqK2z9wFeBs8N9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FA10-6617-48AA-AE80-A190466E2280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/>
          <a:lstStyle/>
          <a:p>
            <a:r>
              <a:rPr lang="en-US" b="1" dirty="0">
                <a:latin typeface="Arial Narrow" panose="020B0606020202030204" pitchFamily="34" charset="0"/>
              </a:rPr>
              <a:t>THANK YOU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A192B-DD71-4B9C-B2E2-7070A960846A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990600"/>
            <a:ext cx="81915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65CA8-B4CD-4CFB-B185-582447625D52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paragraph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5351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5D348-A2DF-4F02-B24E-CB821830BA9A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Last paragraph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5900"/>
            <a:ext cx="8705561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076-D356-417D-A47A-28E5A54EDCC5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1/10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291582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0"/>
            <a:ext cx="876300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CD7C-112D-4127-8E9C-855D85DBA13B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2/10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29962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5" y="3429000"/>
            <a:ext cx="770153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105DA-2E59-4B98-B96E-039ED98CB5CA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3/10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3" y="838200"/>
            <a:ext cx="874558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99743"/>
            <a:ext cx="8305800" cy="391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346FF-B9A5-439E-AFFF-83EF083F2A1D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4/10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252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342506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0F5C-6199-4B6C-A859-042847F42501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charset="0"/>
                <a:cs typeface="Arial Rounded MT Bold" panose="020F0704030504030204" charset="0"/>
              </a:rPr>
              <a:t>Rationale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371600"/>
            <a:ext cx="8096250" cy="3810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06600" y="5621020"/>
            <a:ext cx="48367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https://images.app.goo.gl/hSwG6fBo365dvdQZ6 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854E8-D845-4D94-9481-86B82C3928E5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5/10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0270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90" y="3467100"/>
            <a:ext cx="852932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9F50-531C-4D5B-9E59-F06CF7BDD63B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6/10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96503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FC03-5319-4A4B-9E12-126B6F267273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7/10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153400" cy="379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83931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4F69-2191-442A-BE78-4FE7D3F3E835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</a:t>
            </a:r>
            <a:r>
              <a:rPr lang="en-US" sz="3200" b="1">
                <a:latin typeface="Arial Narrow" panose="020B0606020202030204" pitchFamily="34" charset="0"/>
              </a:rPr>
              <a:t>sentences 8/10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586059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43274"/>
            <a:ext cx="892008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A995-627A-47AA-A455-CA839D251B4A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8/10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617465" cy="2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399"/>
            <a:ext cx="8666686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2304C-7388-4B07-8DBF-C7F935544C8D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9/10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5" y="914400"/>
            <a:ext cx="8905945" cy="20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2" y="3505200"/>
            <a:ext cx="846411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33A2-2CD5-4525-8874-8EC9BB3FD9D7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First and last sentences 10/10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8007459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7" y="3781426"/>
            <a:ext cx="8285312" cy="186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160D-83B1-4DB9-BCEC-21030992AB4F}" type="datetime1">
              <a:rPr lang="en-US" smtClean="0"/>
              <a:t>7/18/2023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95400"/>
            <a:ext cx="80200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64D1-2A42-4989-BFC9-5FF9C4BC8BFB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895350"/>
            <a:ext cx="59531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724D-51D0-44AD-9ACB-E8757EF7DE38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Useful reminder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1269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Writing is conventional.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one chapter equals one topic.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one paragraph develops one main idea.</a:t>
            </a:r>
          </a:p>
          <a:p>
            <a:pPr lvl="2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The main idea: first and last sentences in a paragraph.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one sentence conveys one complete thought.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Text and figures/tables/photos/graphs are complementary.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  <a:sym typeface="+mn-ea"/>
              </a:rPr>
              <a:t>figures/tables/photos/graphs should be comprehensible w/o the text.</a:t>
            </a:r>
            <a:endParaRPr lang="en-US" sz="2000" dirty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Important information are highlighted (bold, italic or underline).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Side notes, abstract and resume are important.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AC56-496F-4B16-B40E-12F4BDA412AD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81000"/>
            <a:ext cx="6852920" cy="516763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78000" y="5773420"/>
            <a:ext cx="5562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https://images.app.goo.gl/7xCMvox3xi9cX5Tv9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E225-7A3D-423C-B8E3-B616E70F6C09}" type="datetime1">
              <a:rPr lang="en-US" smtClean="0"/>
              <a:t>7/18/2023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What is the SQ3R method?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SQ3R</a:t>
            </a:r>
            <a:r>
              <a:rPr lang="en-US" sz="2800" b="1" dirty="0">
                <a:latin typeface="Arial Narrow" panose="020B0606020202030204" pitchFamily="34" charset="0"/>
              </a:rPr>
              <a:t> is a reading strategy formed from its letters: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S</a:t>
            </a:r>
            <a:r>
              <a:rPr lang="en-US" sz="2800" b="1" dirty="0">
                <a:latin typeface="Arial Narrow" panose="020B0606020202030204" pitchFamily="34" charset="0"/>
              </a:rPr>
              <a:t>urvey!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Q</a:t>
            </a:r>
            <a:r>
              <a:rPr lang="en-US" sz="2800" b="1" dirty="0">
                <a:latin typeface="Arial Narrow" panose="020B0606020202030204" pitchFamily="34" charset="0"/>
              </a:rPr>
              <a:t>uestion!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r>
              <a:rPr lang="en-US" sz="2800" b="1" dirty="0">
                <a:latin typeface="Arial Narrow" panose="020B0606020202030204" pitchFamily="34" charset="0"/>
              </a:rPr>
              <a:t>ead!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r>
              <a:rPr lang="en-US" sz="2800" b="1" dirty="0">
                <a:latin typeface="Arial Narrow" panose="020B0606020202030204" pitchFamily="34" charset="0"/>
              </a:rPr>
              <a:t>ecite!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R</a:t>
            </a:r>
            <a:r>
              <a:rPr lang="en-US" sz="2800" b="1" dirty="0">
                <a:latin typeface="Arial Narrow" panose="020B0606020202030204" pitchFamily="34" charset="0"/>
              </a:rPr>
              <a:t>eview!</a:t>
            </a:r>
          </a:p>
          <a:p>
            <a:r>
              <a:rPr lang="en-US" sz="2800" b="1" dirty="0">
                <a:latin typeface="Arial Narrow" panose="020B0606020202030204" pitchFamily="34" charset="0"/>
              </a:rPr>
              <a:t>Note: SQ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W</a:t>
            </a:r>
            <a:r>
              <a:rPr lang="en-US" sz="2800" b="1" dirty="0">
                <a:latin typeface="Arial Narrow" panose="020B0606020202030204" pitchFamily="34" charset="0"/>
              </a:rPr>
              <a:t>3R when read and 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write</a:t>
            </a:r>
            <a:r>
              <a:rPr lang="en-US" sz="2800" b="1" dirty="0">
                <a:latin typeface="Arial Narrow" panose="020B0606020202030204" pitchFamily="34" charset="0"/>
              </a:rPr>
              <a:t>. </a:t>
            </a:r>
          </a:p>
          <a:p>
            <a:pPr marL="0" indent="0">
              <a:buNone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Arial Narrow" panose="020B0606020202030204" pitchFamily="34" charset="0"/>
              </a:rPr>
              <a:t>Author: Francis Robinson in his 1941 book entitled, “Effective Study.”</a:t>
            </a:r>
            <a:r>
              <a:rPr lang="en-US" sz="2000" b="1" dirty="0"/>
              <a:t> 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A69C1-7B79-4F85-A47E-98FBE3C629C2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S</a:t>
            </a:r>
            <a:r>
              <a:rPr lang="en-US" b="1" dirty="0">
                <a:latin typeface="Arial Rounded MT Bold" panose="020F0704030504030204" charset="0"/>
                <a:cs typeface="Arial Rounded MT Bold" panose="020F0704030504030204" charset="0"/>
              </a:rPr>
              <a:t>urvey!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1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sz="3000" b="1" dirty="0">
                <a:latin typeface="Arial Rounded MT Bold" panose="020F0704030504030204" charset="0"/>
                <a:cs typeface="Arial Rounded MT Bold" panose="020F0704030504030204" charset="0"/>
              </a:rPr>
              <a:t>Before you read, </a:t>
            </a:r>
            <a:r>
              <a:rPr lang="en-US" sz="3000" b="1" u="sng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S</a:t>
            </a:r>
            <a:r>
              <a:rPr lang="en-US" sz="3000" b="1" dirty="0">
                <a:latin typeface="Arial Rounded MT Bold" panose="020F0704030504030204" charset="0"/>
                <a:cs typeface="Arial Rounded MT Bold" panose="020F0704030504030204" charset="0"/>
              </a:rPr>
              <a:t>urvey the article:</a:t>
            </a:r>
            <a:endParaRPr lang="en-US" sz="3000" dirty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457200" lvl="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Read the title </a:t>
            </a:r>
          </a:p>
          <a:p>
            <a:pPr marL="457200" lvl="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Look at the author list;</a:t>
            </a:r>
          </a:p>
          <a:p>
            <a:pPr marL="457200" lvl="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Read the abstract;</a:t>
            </a:r>
          </a:p>
          <a:p>
            <a:pPr marL="457200" lvl="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Understand the tables, figures, graphs without reading the text;</a:t>
            </a:r>
          </a:p>
          <a:p>
            <a:pPr marL="457200" lvl="1" indent="0" fontAlgn="base">
              <a:lnSpc>
                <a:spcPct val="150000"/>
              </a:lnSpc>
              <a:buFont typeface="+mj-lt"/>
              <a:buNone/>
            </a:pPr>
            <a:r>
              <a:rPr lang="en-US" sz="2625" dirty="0">
                <a:latin typeface="Arial Rounded MT Bold" panose="020F0704030504030204" charset="0"/>
                <a:cs typeface="Arial Rounded MT Bold" panose="020F0704030504030204" charset="0"/>
              </a:rPr>
              <a:t>- describe and interpret </a:t>
            </a:r>
          </a:p>
          <a:p>
            <a:pPr marL="45720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Read the introductory and concluding paragraphs;</a:t>
            </a:r>
          </a:p>
          <a:p>
            <a:pPr marL="457200" lvl="1" indent="0" fontAlgn="base">
              <a:lnSpc>
                <a:spcPct val="150000"/>
              </a:lnSpc>
              <a:buFont typeface="+mj-lt"/>
              <a:buNone/>
            </a:pPr>
            <a:r>
              <a:rPr lang="en-US" sz="2625" dirty="0">
                <a:latin typeface="Arial Rounded MT Bold" panose="020F0704030504030204" charset="0"/>
                <a:cs typeface="Arial Rounded MT Bold" panose="020F0704030504030204" charset="0"/>
              </a:rPr>
              <a:t>- first paragraph of the introduction and last paragraph of the discussion</a:t>
            </a:r>
          </a:p>
          <a:p>
            <a:pPr marL="457200" lvl="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Read the first and last sentences of each remaining paragraph; </a:t>
            </a:r>
          </a:p>
          <a:p>
            <a:pPr marL="457200" lvl="0" indent="-457200" fontAlgn="base">
              <a:lnSpc>
                <a:spcPct val="150000"/>
              </a:lnSpc>
              <a:buFont typeface="+mj-lt"/>
              <a:buAutoNum type="arabicPeriod"/>
            </a:pP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Read underlined, bolded and italicized passages and </a:t>
            </a:r>
            <a:r>
              <a:rPr lang="en-US" sz="3000" dirty="0" err="1">
                <a:latin typeface="Arial Rounded MT Bold" panose="020F0704030504030204" charset="0"/>
                <a:cs typeface="Arial Rounded MT Bold" panose="020F0704030504030204" charset="0"/>
              </a:rPr>
              <a:t>sidenotes.</a:t>
            </a:r>
            <a:r>
              <a:rPr lang="en-US" sz="3000" dirty="0">
                <a:latin typeface="Arial Rounded MT Bold" panose="020F0704030504030204" charset="0"/>
                <a:cs typeface="Arial Rounded MT Bold" panose="020F0704030504030204" charset="0"/>
              </a:rPr>
              <a:t> </a:t>
            </a:r>
          </a:p>
          <a:p>
            <a:endParaRPr lang="en-US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0FBBD-5EF6-4DA7-8623-AA1C041D2752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Q</a:t>
            </a:r>
            <a:r>
              <a:rPr lang="en-US" b="1" dirty="0">
                <a:latin typeface="Arial Rounded MT Bold" panose="020F0704030504030204" charset="0"/>
                <a:cs typeface="Arial Rounded MT Bold" panose="020F0704030504030204" charset="0"/>
              </a:rPr>
              <a:t>uestion! </a:t>
            </a:r>
            <a:endParaRPr lang="en-US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sz="2000" b="1" u="sng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Q</a:t>
            </a:r>
            <a:r>
              <a:rPr lang="en-US" sz="2000" b="1" dirty="0">
                <a:latin typeface="Arial Rounded MT Bold" panose="020F0704030504030204" charset="0"/>
                <a:cs typeface="Arial Rounded MT Bold" panose="020F0704030504030204" charset="0"/>
              </a:rPr>
              <a:t>uestion while you are surveying:</a:t>
            </a:r>
            <a:endParaRPr lang="en-US" sz="2000" dirty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lvl="0" fontAlgn="base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Turn the title, headings, and/or subheadings into questions;</a:t>
            </a:r>
          </a:p>
          <a:p>
            <a:pPr lvl="0" fontAlgn="base">
              <a:lnSpc>
                <a:spcPct val="150000"/>
              </a:lnSpc>
            </a:pP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Write questions you may have asked during the survey;</a:t>
            </a:r>
          </a:p>
          <a:p>
            <a:pPr lvl="0" fontAlgn="base">
              <a:lnSpc>
                <a:spcPct val="150000"/>
              </a:lnSpc>
            </a:pPr>
            <a:endParaRPr lang="en-US" sz="2000" dirty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marL="0" lvl="0" indent="0" fontAlgn="base">
              <a:lnSpc>
                <a:spcPct val="150000"/>
              </a:lnSpc>
              <a:buNone/>
            </a:pPr>
            <a:r>
              <a:rPr lang="en-US" sz="2000" b="1" dirty="0">
                <a:latin typeface="Arial Rounded MT Bold" panose="020F0704030504030204" charset="0"/>
                <a:cs typeface="Arial Rounded MT Bold" panose="020F0704030504030204" charset="0"/>
              </a:rPr>
              <a:t>Note:</a:t>
            </a: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 If it is helpful to you, write down all these questions. This variation is called SQ</a:t>
            </a:r>
            <a:r>
              <a:rPr lang="en-US" sz="2000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W</a:t>
            </a:r>
            <a:r>
              <a:rPr lang="en-US" sz="2000" dirty="0">
                <a:latin typeface="Arial Rounded MT Bold" panose="020F0704030504030204" charset="0"/>
                <a:cs typeface="Arial Rounded MT Bold" panose="020F0704030504030204" charset="0"/>
              </a:rPr>
              <a:t>3R. </a:t>
            </a:r>
          </a:p>
          <a:p>
            <a:endParaRPr lang="en-US" sz="2000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55DA-5B6B-4037-A04D-3ABBF277B432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b="1" dirty="0">
                <a:latin typeface="Arial Rounded MT Bold" panose="020F0704030504030204" charset="0"/>
                <a:cs typeface="Arial Rounded MT Bold" panose="020F0704030504030204" charset="0"/>
              </a:rPr>
              <a:t>ead! </a:t>
            </a:r>
            <a:endParaRPr lang="en-US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01085"/>
          </a:xfrm>
        </p:spPr>
        <p:txBody>
          <a:bodyPr>
            <a:normAutofit fontScale="87500" lnSpcReduction="20000"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sz="2400" b="1" dirty="0">
                <a:latin typeface="Arial Rounded MT Bold" panose="020F0704030504030204" charset="0"/>
                <a:cs typeface="Arial Rounded MT Bold" panose="020F0704030504030204" charset="0"/>
              </a:rPr>
              <a:t>When you begin to </a:t>
            </a:r>
            <a:r>
              <a:rPr lang="en-US" sz="2400" b="1" u="sng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sz="2400" b="1" dirty="0">
                <a:latin typeface="Arial Rounded MT Bold" panose="020F0704030504030204" charset="0"/>
                <a:cs typeface="Arial Rounded MT Bold" panose="020F0704030504030204" charset="0"/>
              </a:rPr>
              <a:t>ead:</a:t>
            </a:r>
            <a:endParaRPr lang="en-US" sz="2400" dirty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lvl="0" fontAlgn="base">
              <a:lnSpc>
                <a:spcPct val="150000"/>
              </a:lnSpc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Look for answers to the questions you have noted </a:t>
            </a:r>
          </a:p>
          <a:p>
            <a:pPr lvl="0" fontAlgn="base">
              <a:lnSpc>
                <a:spcPct val="150000"/>
              </a:lnSpc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Reread captions under pictures, graphs, etc.</a:t>
            </a:r>
          </a:p>
          <a:p>
            <a:pPr lvl="0" fontAlgn="base">
              <a:lnSpc>
                <a:spcPct val="150000"/>
              </a:lnSpc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Note all the underlined, italicized, bold printed words or phrases</a:t>
            </a:r>
          </a:p>
          <a:p>
            <a:pPr lvl="0" fontAlgn="base">
              <a:lnSpc>
                <a:spcPct val="150000"/>
              </a:lnSpc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Reduce your speed for difficult passages</a:t>
            </a:r>
          </a:p>
          <a:p>
            <a:pPr lvl="0" fontAlgn="base">
              <a:lnSpc>
                <a:spcPct val="150000"/>
              </a:lnSpc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Stop and reread parts which are not clear</a:t>
            </a:r>
          </a:p>
          <a:p>
            <a:pPr lvl="0" fontAlgn="base">
              <a:lnSpc>
                <a:spcPct val="150000"/>
              </a:lnSpc>
            </a:pPr>
            <a:r>
              <a:rPr lang="en-US" sz="2400" dirty="0">
                <a:latin typeface="Arial Rounded MT Bold" panose="020F0704030504030204" charset="0"/>
                <a:cs typeface="Arial Rounded MT Bold" panose="020F0704030504030204" charset="0"/>
              </a:rPr>
              <a:t>Read only a section at a time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E7376-FB68-4466-B6B5-CC43133DFF5E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4643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b="1" dirty="0">
                <a:latin typeface="Arial Rounded MT Bold" panose="020F0704030504030204" charset="0"/>
                <a:cs typeface="Arial Rounded MT Bold" panose="020F0704030504030204" charset="0"/>
              </a:rPr>
              <a:t>ecite! </a:t>
            </a:r>
            <a:endParaRPr lang="en-US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597265" cy="5021580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sz="1900" b="1" u="sng" dirty="0">
                <a:solidFill>
                  <a:srgbClr val="FF0000"/>
                </a:solidFill>
                <a:latin typeface="Arial Rounded MT Bold" panose="020F0704030504030204" charset="0"/>
                <a:cs typeface="Arial Rounded MT Bold" panose="020F0704030504030204" charset="0"/>
              </a:rPr>
              <a:t>R</a:t>
            </a:r>
            <a:r>
              <a:rPr lang="en-US" sz="1900" b="1" dirty="0">
                <a:latin typeface="Arial Rounded MT Bold" panose="020F0704030504030204" charset="0"/>
                <a:cs typeface="Arial Rounded MT Bold" panose="020F0704030504030204" charset="0"/>
              </a:rPr>
              <a:t>ecite after you've read a section:</a:t>
            </a:r>
            <a:endParaRPr lang="en-US" sz="1900" dirty="0">
              <a:latin typeface="Arial Rounded MT Bold" panose="020F0704030504030204" charset="0"/>
              <a:cs typeface="Arial Rounded MT Bold" panose="020F0704030504030204" charset="0"/>
            </a:endParaRPr>
          </a:p>
          <a:p>
            <a:pPr lvl="0" fontAlgn="base">
              <a:lnSpc>
                <a:spcPct val="150000"/>
              </a:lnSpc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Orally ask yourself questions about what you have just read, </a:t>
            </a:r>
          </a:p>
          <a:p>
            <a:pPr lvl="0" fontAlgn="base">
              <a:lnSpc>
                <a:spcPct val="150000"/>
              </a:lnSpc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Summarize in your own words what you have just read,</a:t>
            </a:r>
          </a:p>
          <a:p>
            <a:pPr lvl="1" fontAlgn="base">
              <a:lnSpc>
                <a:spcPct val="150000"/>
              </a:lnSpc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Take notes from the text in your own words</a:t>
            </a:r>
          </a:p>
          <a:p>
            <a:pPr lvl="1" fontAlgn="base">
              <a:lnSpc>
                <a:spcPct val="150000"/>
              </a:lnSpc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if copy and paste, make sure to paraphrase and check for plaigiarism</a:t>
            </a:r>
          </a:p>
          <a:p>
            <a:pPr lvl="0" fontAlgn="base">
              <a:lnSpc>
                <a:spcPct val="150000"/>
              </a:lnSpc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Underline or highlight important points you've just read</a:t>
            </a:r>
          </a:p>
          <a:p>
            <a:pPr marL="0" lvl="0" indent="0" fontAlgn="base">
              <a:lnSpc>
                <a:spcPct val="150000"/>
              </a:lnSpc>
              <a:buNone/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Note: The more senses you use the better your memory</a:t>
            </a:r>
          </a:p>
          <a:p>
            <a:pPr lvl="1" fontAlgn="base">
              <a:lnSpc>
                <a:spcPct val="150000"/>
              </a:lnSpc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 Triple strength learning: Seeing, saying, hearing</a:t>
            </a:r>
          </a:p>
          <a:p>
            <a:pPr lvl="1" fontAlgn="base">
              <a:lnSpc>
                <a:spcPct val="150000"/>
              </a:lnSpc>
            </a:pPr>
            <a:r>
              <a:rPr lang="en-US" sz="1900" dirty="0">
                <a:latin typeface="Arial Rounded MT Bold" panose="020F0704030504030204" charset="0"/>
                <a:cs typeface="Arial Rounded MT Bold" panose="020F0704030504030204" charset="0"/>
              </a:rPr>
              <a:t>Quadruple strength learning: Seeing, saying, hearing, writing!!!</a:t>
            </a:r>
          </a:p>
          <a:p>
            <a:endParaRPr lang="en-US" sz="1000" dirty="0">
              <a:latin typeface="Arial Rounded MT Bold" panose="020F0704030504030204" charset="0"/>
              <a:cs typeface="Arial Rounded MT Bold" panose="020F070403050403020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A9FCB-ED22-44D7-81DA-9D2E9F7D352F}" type="datetime1">
              <a:rPr lang="en-US" smtClean="0"/>
              <a:t>7/18/2023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49E9-FBA0-4A89-903D-E6263BA32A2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478</Words>
  <Application>Microsoft Office PowerPoint</Application>
  <PresentationFormat>On-screen Show (4:3)</PresentationFormat>
  <Paragraphs>149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Aharoni</vt:lpstr>
      <vt:lpstr>Arial</vt:lpstr>
      <vt:lpstr>Arial Narrow</vt:lpstr>
      <vt:lpstr>Arial Rounded MT Bold</vt:lpstr>
      <vt:lpstr>Calibri</vt:lpstr>
      <vt:lpstr>Thème Office</vt:lpstr>
      <vt:lpstr>SQ3R method of reading </vt:lpstr>
      <vt:lpstr>Rationale</vt:lpstr>
      <vt:lpstr>Useful reminder</vt:lpstr>
      <vt:lpstr>PowerPoint Presentation</vt:lpstr>
      <vt:lpstr>What is the SQ3R method?</vt:lpstr>
      <vt:lpstr>Survey! </vt:lpstr>
      <vt:lpstr>Question! </vt:lpstr>
      <vt:lpstr>Read! </vt:lpstr>
      <vt:lpstr>Recite! </vt:lpstr>
      <vt:lpstr>Review!</vt:lpstr>
      <vt:lpstr>PowerPoint Presentation</vt:lpstr>
      <vt:lpstr>THANK YOU</vt:lpstr>
      <vt:lpstr>PowerPoint Presentation</vt:lpstr>
      <vt:lpstr>First paragraph </vt:lpstr>
      <vt:lpstr>Last paragraph</vt:lpstr>
      <vt:lpstr>First and last sentences 1/10</vt:lpstr>
      <vt:lpstr>First and last sentences 2/10</vt:lpstr>
      <vt:lpstr>First and last sentences 3/10</vt:lpstr>
      <vt:lpstr>First and last sentences 4/10</vt:lpstr>
      <vt:lpstr>First and last sentences 5/10</vt:lpstr>
      <vt:lpstr>First and last sentences 6/10</vt:lpstr>
      <vt:lpstr>First and last sentences 7/10</vt:lpstr>
      <vt:lpstr>First and last sentences 8/10</vt:lpstr>
      <vt:lpstr>First and last sentences 8/10</vt:lpstr>
      <vt:lpstr>First and last sentences 9/10</vt:lpstr>
      <vt:lpstr>First and last sentences 10/10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SQ3R method of reading</dc:title>
  <dc:creator>FMOS</dc:creator>
  <cp:lastModifiedBy>Modibo Sangare</cp:lastModifiedBy>
  <cp:revision>27</cp:revision>
  <dcterms:created xsi:type="dcterms:W3CDTF">2019-06-03T00:51:00Z</dcterms:created>
  <dcterms:modified xsi:type="dcterms:W3CDTF">2023-07-18T12:36:53Z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1033-11.2.0.11306</vt:lpwstr>
  </property>
  <property fmtid="{D5CDD505-2E9C-101B-9397-08002B2CF9AE}" pid="3" name="ICV">
    <vt:lpwstr>AAE40C60CECD4852A1D58C691C2BC280</vt:lpwstr>
  </property>
</Properties>
</file>